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0" r:id="rId1"/>
  </p:sldMasterIdLst>
  <p:notesMasterIdLst>
    <p:notesMasterId r:id="rId36"/>
  </p:notesMasterIdLst>
  <p:sldIdLst>
    <p:sldId id="354" r:id="rId2"/>
    <p:sldId id="401" r:id="rId3"/>
    <p:sldId id="436" r:id="rId4"/>
    <p:sldId id="376" r:id="rId5"/>
    <p:sldId id="380" r:id="rId6"/>
    <p:sldId id="406" r:id="rId7"/>
    <p:sldId id="410" r:id="rId8"/>
    <p:sldId id="381" r:id="rId9"/>
    <p:sldId id="404" r:id="rId10"/>
    <p:sldId id="433" r:id="rId11"/>
    <p:sldId id="363" r:id="rId12"/>
    <p:sldId id="382" r:id="rId13"/>
    <p:sldId id="377" r:id="rId14"/>
    <p:sldId id="383" r:id="rId15"/>
    <p:sldId id="378" r:id="rId16"/>
    <p:sldId id="379" r:id="rId17"/>
    <p:sldId id="384" r:id="rId18"/>
    <p:sldId id="422" r:id="rId19"/>
    <p:sldId id="420" r:id="rId20"/>
    <p:sldId id="402" r:id="rId21"/>
    <p:sldId id="425" r:id="rId22"/>
    <p:sldId id="426" r:id="rId23"/>
    <p:sldId id="396" r:id="rId24"/>
    <p:sldId id="386" r:id="rId25"/>
    <p:sldId id="429" r:id="rId26"/>
    <p:sldId id="391" r:id="rId27"/>
    <p:sldId id="427" r:id="rId28"/>
    <p:sldId id="394" r:id="rId29"/>
    <p:sldId id="428" r:id="rId30"/>
    <p:sldId id="411" r:id="rId31"/>
    <p:sldId id="414" r:id="rId32"/>
    <p:sldId id="399" r:id="rId33"/>
    <p:sldId id="415" r:id="rId34"/>
    <p:sldId id="434" r:id="rId3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lanned Movement Overview" id="{CDF64684-A248-45F7-9E6E-BD4B6619A1E9}">
          <p14:sldIdLst>
            <p14:sldId id="354"/>
          </p14:sldIdLst>
        </p14:section>
        <p14:section name="Overview and Objectives" id="{77945FDE-6B13-4BE5-A2BA-D5BACB87F5ED}">
          <p14:sldIdLst>
            <p14:sldId id="401"/>
            <p14:sldId id="436"/>
            <p14:sldId id="376"/>
            <p14:sldId id="380"/>
            <p14:sldId id="406"/>
            <p14:sldId id="410"/>
          </p14:sldIdLst>
        </p14:section>
        <p14:section name="Document Relationship" id="{96A2E7E1-20EF-4799-8830-B9C3D68F32DA}">
          <p14:sldIdLst>
            <p14:sldId id="381"/>
            <p14:sldId id="404"/>
          </p14:sldIdLst>
        </p14:section>
        <p14:section name="LoadID Fields and Validation" id="{AD5AB698-E4C3-4C16-A84F-FEF6289BC404}">
          <p14:sldIdLst>
            <p14:sldId id="433"/>
            <p14:sldId id="363"/>
            <p14:sldId id="382"/>
          </p14:sldIdLst>
        </p14:section>
        <p14:section name="Contracts/Orders Fields and Validation" id="{CDC0AEF4-4CB3-4075-B642-978CFF1EA5E9}">
          <p14:sldIdLst>
            <p14:sldId id="377"/>
            <p14:sldId id="383"/>
            <p14:sldId id="378"/>
          </p14:sldIdLst>
        </p14:section>
        <p14:section name="Shipment Fields and Validation" id="{710F9012-AD3E-4CC1-AC3B-A516741A3097}">
          <p14:sldIdLst>
            <p14:sldId id="379"/>
            <p14:sldId id="384"/>
          </p14:sldIdLst>
        </p14:section>
        <p14:section name="TAS Planned Movement Doc Exchange" id="{1000DFCB-04F3-41CB-AC0E-5C2C50D64A82}">
          <p14:sldIdLst>
            <p14:sldId id="422"/>
            <p14:sldId id="420"/>
            <p14:sldId id="402"/>
            <p14:sldId id="425"/>
          </p14:sldIdLst>
        </p14:section>
        <p14:section name="RTL Scenarios" id="{C9C180A1-3CCE-4945-B8BD-6E320201E4A7}">
          <p14:sldIdLst>
            <p14:sldId id="426"/>
            <p14:sldId id="396"/>
            <p14:sldId id="386"/>
            <p14:sldId id="429"/>
            <p14:sldId id="391"/>
            <p14:sldId id="427"/>
            <p14:sldId id="394"/>
            <p14:sldId id="428"/>
          </p14:sldIdLst>
        </p14:section>
        <p14:section name="Implementation Options" id="{7BA8D67F-EF85-45DC-9791-8BD382B036E6}">
          <p14:sldIdLst>
            <p14:sldId id="411"/>
            <p14:sldId id="414"/>
            <p14:sldId id="399"/>
            <p14:sldId id="415"/>
            <p14:sldId id="43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425" autoAdjust="0"/>
    <p:restoredTop sz="81507" autoAdjust="0"/>
  </p:normalViewPr>
  <p:slideViewPr>
    <p:cSldViewPr snapToGrid="0" snapToObjects="1">
      <p:cViewPr varScale="1">
        <p:scale>
          <a:sx n="94" d="100"/>
          <a:sy n="94" d="100"/>
        </p:scale>
        <p:origin x="21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7530"/>
    </p:cViewPr>
  </p:sorterViewPr>
  <p:notesViewPr>
    <p:cSldViewPr snapToGrid="0" snapToObjects="1">
      <p:cViewPr varScale="1">
        <p:scale>
          <a:sx n="64" d="100"/>
          <a:sy n="64" d="100"/>
        </p:scale>
        <p:origin x="-2898"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740E4C-E433-8A47-8014-DBCE145FD3AE}" type="datetimeFigureOut">
              <a:rPr lang="en-US" smtClean="0"/>
              <a:pPr/>
              <a:t>6/7/2016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4282EA8-EA16-1543-80CC-37868B884480}" type="slidenum">
              <a:rPr lang="en-US" smtClean="0"/>
              <a:pPr/>
              <a:t>‹#›</a:t>
            </a:fld>
            <a:endParaRPr lang="en-US"/>
          </a:p>
        </p:txBody>
      </p:sp>
    </p:spTree>
    <p:extLst>
      <p:ext uri="{BB962C8B-B14F-4D97-AF65-F5344CB8AC3E}">
        <p14:creationId xmlns:p14="http://schemas.microsoft.com/office/powerpoint/2010/main" val="294239834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Change</a:t>
            </a:r>
            <a:r>
              <a:rPr lang="en-US" baseline="0" dirty="0" smtClean="0"/>
              <a:t> Slide Deck Overview</a:t>
            </a:r>
          </a:p>
          <a:p>
            <a:endParaRPr lang="en-US" dirty="0"/>
          </a:p>
        </p:txBody>
      </p:sp>
      <p:sp>
        <p:nvSpPr>
          <p:cNvPr id="4" name="Slide Number Placeholder 3"/>
          <p:cNvSpPr>
            <a:spLocks noGrp="1"/>
          </p:cNvSpPr>
          <p:nvPr>
            <p:ph type="sldNum" sz="quarter" idx="10"/>
          </p:nvPr>
        </p:nvSpPr>
        <p:spPr/>
        <p:txBody>
          <a:bodyPr/>
          <a:lstStyle/>
          <a:p>
            <a:fld id="{84282EA8-EA16-1543-80CC-37868B884480}" type="slidenum">
              <a:rPr lang="en-US" smtClean="0"/>
              <a:pPr/>
              <a:t>1</a:t>
            </a:fld>
            <a:endParaRPr lang="en-US"/>
          </a:p>
        </p:txBody>
      </p:sp>
    </p:spTree>
    <p:extLst>
      <p:ext uri="{BB962C8B-B14F-4D97-AF65-F5344CB8AC3E}">
        <p14:creationId xmlns:p14="http://schemas.microsoft.com/office/powerpoint/2010/main" val="18557588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smtClean="0"/>
              <a:t>Assumption – </a:t>
            </a:r>
            <a:r>
              <a:rPr lang="en-US" dirty="0" err="1" smtClean="0"/>
              <a:t>LoadID</a:t>
            </a:r>
            <a:r>
              <a:rPr lang="en-US" dirty="0" smtClean="0"/>
              <a:t> exists</a:t>
            </a:r>
            <a:r>
              <a:rPr lang="en-US" baseline="0" dirty="0" smtClean="0"/>
              <a:t> at Terminal that will be used in this process, </a:t>
            </a:r>
            <a:r>
              <a:rPr lang="en-US" baseline="0" dirty="0" err="1" smtClean="0"/>
              <a:t>LoadID</a:t>
            </a:r>
            <a:r>
              <a:rPr lang="en-US" baseline="0" dirty="0" smtClean="0"/>
              <a:t> should be a Reference in Contract or Order.</a:t>
            </a:r>
          </a:p>
          <a:p>
            <a:pPr marL="0" indent="0">
              <a:buNone/>
            </a:pPr>
            <a:endParaRPr lang="en-US" dirty="0" smtClean="0"/>
          </a:p>
          <a:p>
            <a:pPr marL="228600" indent="-228600">
              <a:buAutoNum type="arabicParenR"/>
            </a:pPr>
            <a:r>
              <a:rPr lang="en-US" dirty="0" smtClean="0"/>
              <a:t>Customer</a:t>
            </a:r>
            <a:r>
              <a:rPr lang="en-US" baseline="0" dirty="0" smtClean="0"/>
              <a:t> Places/Order or signs Sales Contract with Supplier.</a:t>
            </a:r>
          </a:p>
          <a:p>
            <a:pPr marL="228600" indent="-228600">
              <a:buAutoNum type="arabicParenR"/>
            </a:pPr>
            <a:r>
              <a:rPr lang="en-US" baseline="0" dirty="0" smtClean="0"/>
              <a:t>Supplier Generates Contract (with </a:t>
            </a:r>
            <a:r>
              <a:rPr lang="en-US" baseline="0" dirty="0" err="1" smtClean="0"/>
              <a:t>LoadId</a:t>
            </a:r>
            <a:r>
              <a:rPr lang="en-US" baseline="0" dirty="0" smtClean="0"/>
              <a:t> Data for Order or Contract) and sends it to the TAS (with </a:t>
            </a:r>
            <a:r>
              <a:rPr lang="en-US" baseline="0" dirty="0" err="1" smtClean="0"/>
              <a:t>LoadID</a:t>
            </a:r>
            <a:r>
              <a:rPr lang="en-US" baseline="0" dirty="0" smtClean="0"/>
              <a:t> data).  TAS validates Data.</a:t>
            </a:r>
          </a:p>
          <a:p>
            <a:pPr marL="228600" indent="-228600">
              <a:buAutoNum type="arabicParenR"/>
            </a:pPr>
            <a:r>
              <a:rPr lang="en-US" baseline="0" dirty="0" smtClean="0"/>
              <a:t>Supplier Sends Order/Contract to the Customer (possible without </a:t>
            </a:r>
            <a:r>
              <a:rPr lang="en-US" baseline="0" dirty="0" err="1" smtClean="0"/>
              <a:t>LoadID</a:t>
            </a:r>
            <a:r>
              <a:rPr lang="en-US" baseline="0" dirty="0" smtClean="0"/>
              <a:t> Data – Customer will be referencing data by Contract/Order Number at the TAS, so they don’t need </a:t>
            </a:r>
            <a:r>
              <a:rPr lang="en-US" baseline="0" dirty="0" err="1" smtClean="0"/>
              <a:t>LoadID</a:t>
            </a:r>
            <a:r>
              <a:rPr lang="en-US" baseline="0" dirty="0" smtClean="0"/>
              <a:t>).</a:t>
            </a:r>
          </a:p>
          <a:p>
            <a:pPr marL="228600" indent="-228600">
              <a:buAutoNum type="arabicParenR"/>
            </a:pPr>
            <a:r>
              <a:rPr lang="en-US" baseline="0" dirty="0" smtClean="0"/>
              <a:t>Customer Sends Order/Contract to Carrier for Scheduling.</a:t>
            </a:r>
          </a:p>
          <a:p>
            <a:pPr marL="228600" indent="-228600">
              <a:buAutoNum type="arabicParenR"/>
            </a:pPr>
            <a:r>
              <a:rPr lang="en-US" baseline="0" dirty="0" smtClean="0"/>
              <a:t>Driver Enters Supplier/Contract/Order Data at the TAS for Pickup.</a:t>
            </a:r>
          </a:p>
          <a:p>
            <a:pPr marL="228600" indent="-228600">
              <a:buAutoNum type="arabicParenR"/>
            </a:pPr>
            <a:r>
              <a:rPr lang="en-US" baseline="0" dirty="0" smtClean="0"/>
              <a:t>Driver Enters Optional Text.</a:t>
            </a:r>
          </a:p>
          <a:p>
            <a:pPr marL="228600" indent="-228600">
              <a:buAutoNum type="arabicParenR"/>
            </a:pPr>
            <a:r>
              <a:rPr lang="en-US" baseline="0" dirty="0" smtClean="0"/>
              <a:t>Terminal Validates Supplier + Contract/Order Number against PM documents at Terminal.</a:t>
            </a:r>
          </a:p>
          <a:p>
            <a:pPr marL="228600" indent="-228600">
              <a:buAutoNum type="arabicParenR"/>
            </a:pPr>
            <a:r>
              <a:rPr lang="en-US" baseline="0" dirty="0" smtClean="0"/>
              <a:t>BOL or </a:t>
            </a:r>
            <a:r>
              <a:rPr lang="en-US" baseline="0" dirty="0" err="1" smtClean="0"/>
              <a:t>LoadingDeliveryReceipt</a:t>
            </a:r>
            <a:r>
              <a:rPr lang="en-US" baseline="0" dirty="0" smtClean="0"/>
              <a:t> is sent back to the Supplier.</a:t>
            </a:r>
          </a:p>
          <a:p>
            <a:pPr marL="228600" indent="-228600">
              <a:buAutoNum type="arabicParenR"/>
            </a:pPr>
            <a:endParaRPr lang="en-US" dirty="0"/>
          </a:p>
        </p:txBody>
      </p:sp>
      <p:sp>
        <p:nvSpPr>
          <p:cNvPr id="4" name="Slide Number Placeholder 3"/>
          <p:cNvSpPr>
            <a:spLocks noGrp="1"/>
          </p:cNvSpPr>
          <p:nvPr>
            <p:ph type="sldNum" sz="quarter" idx="10"/>
          </p:nvPr>
        </p:nvSpPr>
        <p:spPr/>
        <p:txBody>
          <a:bodyPr/>
          <a:lstStyle/>
          <a:p>
            <a:fld id="{84282EA8-EA16-1543-80CC-37868B884480}" type="slidenum">
              <a:rPr lang="en-US" smtClean="0"/>
              <a:pPr/>
              <a:t>20</a:t>
            </a:fld>
            <a:endParaRPr lang="en-US"/>
          </a:p>
        </p:txBody>
      </p:sp>
    </p:spTree>
    <p:extLst>
      <p:ext uri="{BB962C8B-B14F-4D97-AF65-F5344CB8AC3E}">
        <p14:creationId xmlns:p14="http://schemas.microsoft.com/office/powerpoint/2010/main" val="821522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en-US" baseline="0" dirty="0" smtClean="0"/>
              <a:t>PO Request Generated from Customer, Order placed with Supplier</a:t>
            </a:r>
          </a:p>
          <a:p>
            <a:pPr marL="228600" indent="-228600">
              <a:buAutoNum type="arabicParenR"/>
            </a:pPr>
            <a:r>
              <a:rPr lang="en-US" baseline="0" dirty="0" smtClean="0"/>
              <a:t>Order Generated from PO Request and sent to Scheduling System (Orders should include </a:t>
            </a:r>
            <a:r>
              <a:rPr lang="en-US" baseline="0" dirty="0" err="1" smtClean="0"/>
              <a:t>LoadIDs</a:t>
            </a:r>
            <a:r>
              <a:rPr lang="en-US" baseline="0" dirty="0" smtClean="0"/>
              <a:t>)</a:t>
            </a:r>
          </a:p>
          <a:p>
            <a:pPr marL="228600" indent="-228600">
              <a:buAutoNum type="arabicParenR"/>
            </a:pPr>
            <a:r>
              <a:rPr lang="en-US" baseline="0" dirty="0" smtClean="0"/>
              <a:t>Order(s) Scheduled in a Shipment Document Includes PO Reference Place by Customer, Order/Contract in Supplier System, and </a:t>
            </a:r>
            <a:r>
              <a:rPr lang="en-US" baseline="0" dirty="0" err="1" smtClean="0"/>
              <a:t>LoadID</a:t>
            </a:r>
            <a:r>
              <a:rPr lang="en-US" baseline="0" dirty="0" smtClean="0"/>
              <a:t> References and sent to TAS/TAS Owner</a:t>
            </a:r>
          </a:p>
          <a:p>
            <a:pPr marL="228600" indent="-228600">
              <a:buAutoNum type="arabicParenR"/>
            </a:pPr>
            <a:r>
              <a:rPr lang="en-US" baseline="0" dirty="0" smtClean="0"/>
              <a:t>Shipment Validate and Response sent back</a:t>
            </a:r>
          </a:p>
          <a:p>
            <a:pPr marL="228600" lvl="0" indent="-228600">
              <a:buAutoNum type="arabicParenR"/>
            </a:pPr>
            <a:r>
              <a:rPr lang="en-US" baseline="0" dirty="0" smtClean="0"/>
              <a:t>Driver Enters the ID given for the Shipment in the TAS.</a:t>
            </a:r>
          </a:p>
          <a:p>
            <a:pPr marL="228600" lvl="0" indent="-228600">
              <a:buAutoNum type="arabicParenR"/>
            </a:pPr>
            <a:r>
              <a:rPr lang="en-US" baseline="0" dirty="0" smtClean="0"/>
              <a:t>ID is matched against Document Originator + </a:t>
            </a:r>
            <a:r>
              <a:rPr lang="en-US" baseline="0" dirty="0" err="1" smtClean="0"/>
              <a:t>DrverDocID</a:t>
            </a:r>
            <a:endParaRPr lang="en-US" baseline="0" dirty="0" smtClean="0"/>
          </a:p>
          <a:p>
            <a:pPr marL="228600" lvl="0" indent="-228600">
              <a:buAutoNum type="arabicParenR"/>
            </a:pPr>
            <a:r>
              <a:rPr lang="en-US" baseline="0" dirty="0" smtClean="0"/>
              <a:t>LDR/BOL Generation</a:t>
            </a:r>
          </a:p>
          <a:p>
            <a:pPr marL="685800" lvl="1" indent="-228600">
              <a:buAutoNum type="alphaLcParenR"/>
            </a:pPr>
            <a:r>
              <a:rPr lang="en-US" baseline="0" dirty="0" smtClean="0"/>
              <a:t>BOL/LDR Generation should be performed based on Product/Quantities loaded against a </a:t>
            </a:r>
            <a:r>
              <a:rPr lang="en-US" baseline="0" dirty="0" err="1" smtClean="0"/>
              <a:t>LoadId</a:t>
            </a:r>
            <a:r>
              <a:rPr lang="en-US" baseline="0" dirty="0" smtClean="0"/>
              <a:t>.</a:t>
            </a:r>
          </a:p>
          <a:p>
            <a:pPr marL="685800" lvl="1" indent="-228600">
              <a:buAutoNum type="alphaLcParenR"/>
            </a:pPr>
            <a:r>
              <a:rPr lang="en-US" baseline="0" dirty="0" smtClean="0"/>
              <a:t>If multiple </a:t>
            </a:r>
            <a:r>
              <a:rPr lang="en-US" baseline="0" dirty="0" err="1" smtClean="0"/>
              <a:t>LoadIDs</a:t>
            </a:r>
            <a:r>
              <a:rPr lang="en-US" baseline="0" dirty="0" smtClean="0"/>
              <a:t> are in a Document, then a BOL should be generated per </a:t>
            </a:r>
            <a:r>
              <a:rPr lang="en-US" baseline="0" dirty="0" err="1" smtClean="0"/>
              <a:t>LoadId</a:t>
            </a:r>
            <a:r>
              <a:rPr lang="en-US" baseline="0" dirty="0" smtClean="0"/>
              <a:t>, and Split Loading Flag should be set in the BOL.</a:t>
            </a:r>
          </a:p>
          <a:p>
            <a:pPr marL="228600" lvl="0" indent="-228600">
              <a:buAutoNum type="arabicParenR"/>
            </a:pPr>
            <a:r>
              <a:rPr lang="en-US" baseline="0" dirty="0" smtClean="0"/>
              <a:t>Other BOL distribution list based on Equity Chain.</a:t>
            </a:r>
          </a:p>
          <a:p>
            <a:pPr marL="685800" lvl="1" indent="-228600">
              <a:buAutoNum type="arabicParenR"/>
            </a:pPr>
            <a:endParaRPr lang="en-US" baseline="0" dirty="0" smtClean="0"/>
          </a:p>
          <a:p>
            <a:pPr marL="228600" lvl="0" indent="-228600">
              <a:buAutoNum type="arabicParenR"/>
            </a:pPr>
            <a:endParaRPr lang="en-US" baseline="0" dirty="0" smtClean="0"/>
          </a:p>
          <a:p>
            <a:pPr marL="228600" indent="-228600">
              <a:buAutoNum type="arabicParenR"/>
            </a:pPr>
            <a:endParaRPr lang="en-US" baseline="0" dirty="0" smtClean="0"/>
          </a:p>
          <a:p>
            <a:pPr marL="228600" indent="-228600">
              <a:buAutoNum type="arabicParenR"/>
            </a:pPr>
            <a:endParaRPr lang="en-US" baseline="0" dirty="0" smtClean="0"/>
          </a:p>
          <a:p>
            <a:pPr marL="228600" indent="-228600">
              <a:buAutoNum type="arabicParenR"/>
            </a:pPr>
            <a:endParaRPr lang="en-US" dirty="0"/>
          </a:p>
        </p:txBody>
      </p:sp>
      <p:sp>
        <p:nvSpPr>
          <p:cNvPr id="4" name="Slide Number Placeholder 3"/>
          <p:cNvSpPr>
            <a:spLocks noGrp="1"/>
          </p:cNvSpPr>
          <p:nvPr>
            <p:ph type="sldNum" sz="quarter" idx="10"/>
          </p:nvPr>
        </p:nvSpPr>
        <p:spPr/>
        <p:txBody>
          <a:bodyPr/>
          <a:lstStyle/>
          <a:p>
            <a:fld id="{84282EA8-EA16-1543-80CC-37868B884480}" type="slidenum">
              <a:rPr lang="en-US" smtClean="0"/>
              <a:pPr/>
              <a:t>21</a:t>
            </a:fld>
            <a:endParaRPr lang="en-US"/>
          </a:p>
        </p:txBody>
      </p:sp>
    </p:spTree>
    <p:extLst>
      <p:ext uri="{BB962C8B-B14F-4D97-AF65-F5344CB8AC3E}">
        <p14:creationId xmlns:p14="http://schemas.microsoft.com/office/powerpoint/2010/main" val="24444807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indent="0">
              <a:buNone/>
            </a:pPr>
            <a:r>
              <a:rPr lang="en-US" dirty="0" smtClean="0"/>
              <a:t>Slide</a:t>
            </a:r>
            <a:r>
              <a:rPr lang="en-US" baseline="0" dirty="0" smtClean="0"/>
              <a:t> shows how RTL can help in Document Exchange Process based on the 3 different modes a terminal can choose to support or support in a limited fashion a Planned Movement.</a:t>
            </a:r>
          </a:p>
          <a:p>
            <a:pPr marL="171450" indent="-171450">
              <a:buFont typeface="Arial" panose="020B0604020202020204" pitchFamily="34" charset="0"/>
              <a:buChar char="•"/>
            </a:pPr>
            <a:r>
              <a:rPr lang="en-US" baseline="0" dirty="0" smtClean="0"/>
              <a:t>Local Terminal Order – If the TAS chooses to support Local Terminal Orders, the RTL </a:t>
            </a:r>
            <a:r>
              <a:rPr lang="en-US" baseline="0" dirty="0" err="1" smtClean="0"/>
              <a:t>LoadingType</a:t>
            </a:r>
            <a:r>
              <a:rPr lang="en-US" baseline="0" dirty="0" smtClean="0"/>
              <a:t> Field will be set to Local Terminal Orders for Shipments/Orders and the TAS will be responsible for Rolling up Product/Quantities across that document by </a:t>
            </a:r>
            <a:r>
              <a:rPr lang="en-US" baseline="0" dirty="0" err="1" smtClean="0"/>
              <a:t>LoadID</a:t>
            </a:r>
            <a:r>
              <a:rPr lang="en-US" baseline="0" dirty="0" smtClean="0"/>
              <a:t> and send in a RTL request for each specified </a:t>
            </a:r>
            <a:r>
              <a:rPr lang="en-US" baseline="0" dirty="0" err="1" smtClean="0"/>
              <a:t>LoadID</a:t>
            </a:r>
            <a:r>
              <a:rPr lang="en-US" baseline="0" dirty="0" smtClean="0"/>
              <a:t> (or Seller/Consignee/</a:t>
            </a:r>
            <a:r>
              <a:rPr lang="en-US" baseline="0" dirty="0" err="1" smtClean="0"/>
              <a:t>SupplyPartner</a:t>
            </a:r>
            <a:r>
              <a:rPr lang="en-US" baseline="0" dirty="0" smtClean="0"/>
              <a:t>). </a:t>
            </a:r>
          </a:p>
          <a:p>
            <a:pPr marL="171450" indent="-171450">
              <a:buFont typeface="Arial" panose="020B0604020202020204" pitchFamily="34" charset="0"/>
              <a:buChar char="•"/>
            </a:pPr>
            <a:r>
              <a:rPr lang="en-US" baseline="0" dirty="0" smtClean="0"/>
              <a:t>Real-Time Download – If the TAS chooses to support RTROD, this means the TAS will get Orders/Shipments into the TAS at the time the driver shows up. They will not have to support the Add/Update/Delete processing associated with receiving the data when pushed.  Driver would need to enter in </a:t>
            </a:r>
            <a:r>
              <a:rPr lang="en-US" baseline="0" dirty="0" err="1" smtClean="0"/>
              <a:t>LoadID</a:t>
            </a:r>
            <a:r>
              <a:rPr lang="en-US" baseline="0" dirty="0" smtClean="0"/>
              <a:t> (or </a:t>
            </a:r>
            <a:r>
              <a:rPr lang="en-US" baseline="0" dirty="0" err="1" smtClean="0"/>
              <a:t>DocumentOriginator</a:t>
            </a:r>
            <a:r>
              <a:rPr lang="en-US" baseline="0" dirty="0" smtClean="0"/>
              <a:t> could be hooked up to a </a:t>
            </a:r>
            <a:r>
              <a:rPr lang="en-US" baseline="0" dirty="0" err="1" smtClean="0"/>
              <a:t>LoadID</a:t>
            </a:r>
            <a:r>
              <a:rPr lang="en-US" baseline="0" dirty="0" smtClean="0"/>
              <a:t>),  </a:t>
            </a:r>
            <a:r>
              <a:rPr lang="en-US" baseline="0" dirty="0" err="1" smtClean="0"/>
              <a:t>DocumentIdentifier</a:t>
            </a:r>
            <a:r>
              <a:rPr lang="en-US" baseline="0" dirty="0" smtClean="0"/>
              <a:t>, and optionally the </a:t>
            </a:r>
            <a:r>
              <a:rPr lang="en-US" baseline="0" dirty="0" err="1" smtClean="0"/>
              <a:t>MovementType</a:t>
            </a:r>
            <a:r>
              <a:rPr lang="en-US" baseline="0" dirty="0" smtClean="0"/>
              <a:t>.  The DCH would match what the Driver entered and send the Planned Movement Back in the Response to the RTL request.  </a:t>
            </a:r>
          </a:p>
          <a:p>
            <a:pPr marL="171450" indent="-171450">
              <a:buFont typeface="Arial" panose="020B0604020202020204" pitchFamily="34" charset="0"/>
              <a:buChar char="•"/>
            </a:pPr>
            <a:r>
              <a:rPr lang="en-US" baseline="0" dirty="0" smtClean="0"/>
              <a:t>Rack-Pickup – This is the most basic form of PM support.  In this case the RTL message should contain Seller/Consignee/Supply Partner (or </a:t>
            </a:r>
            <a:r>
              <a:rPr lang="en-US" baseline="0" dirty="0" err="1" smtClean="0"/>
              <a:t>LoadID</a:t>
            </a:r>
            <a:r>
              <a:rPr lang="en-US" baseline="0" dirty="0" smtClean="0"/>
              <a:t>), </a:t>
            </a:r>
            <a:r>
              <a:rPr lang="en-US" baseline="0" dirty="0" err="1" smtClean="0"/>
              <a:t>DocumentOriginator</a:t>
            </a:r>
            <a:r>
              <a:rPr lang="en-US" baseline="0" dirty="0" smtClean="0"/>
              <a:t>, </a:t>
            </a:r>
            <a:r>
              <a:rPr lang="en-US" baseline="0" dirty="0" err="1" smtClean="0"/>
              <a:t>DriverDocumentIdentifier</a:t>
            </a:r>
            <a:r>
              <a:rPr lang="en-US" baseline="0" dirty="0" smtClean="0"/>
              <a:t>, Optionally </a:t>
            </a:r>
            <a:r>
              <a:rPr lang="en-US" baseline="0" dirty="0" err="1" smtClean="0"/>
              <a:t>MovementType</a:t>
            </a:r>
            <a:r>
              <a:rPr lang="en-US" baseline="0" dirty="0" smtClean="0"/>
              <a:t> (if Known).  The DCH response message would contain a list of products/Quantities specified on the FOUND Order or Shipment.  For contracts, only the product would be returned without an amount since the amounts are across a longer period.  The </a:t>
            </a:r>
            <a:r>
              <a:rPr lang="en-US" baseline="0" dirty="0" err="1" smtClean="0"/>
              <a:t>LoadingRef</a:t>
            </a:r>
            <a:r>
              <a:rPr lang="en-US" baseline="0" dirty="0" smtClean="0"/>
              <a:t> should also be sent back in the V5 RTL message and should be included in the BOL back.</a:t>
            </a:r>
            <a:endParaRPr lang="en-US" dirty="0"/>
          </a:p>
        </p:txBody>
      </p:sp>
      <p:sp>
        <p:nvSpPr>
          <p:cNvPr id="4" name="Slide Number Placeholder 3"/>
          <p:cNvSpPr>
            <a:spLocks noGrp="1"/>
          </p:cNvSpPr>
          <p:nvPr>
            <p:ph type="sldNum" sz="quarter" idx="10"/>
          </p:nvPr>
        </p:nvSpPr>
        <p:spPr/>
        <p:txBody>
          <a:bodyPr/>
          <a:lstStyle/>
          <a:p>
            <a:fld id="{84282EA8-EA16-1543-80CC-37868B884480}" type="slidenum">
              <a:rPr lang="en-US" smtClean="0"/>
              <a:pPr/>
              <a:t>23</a:t>
            </a:fld>
            <a:endParaRPr lang="en-US"/>
          </a:p>
        </p:txBody>
      </p:sp>
    </p:spTree>
    <p:extLst>
      <p:ext uri="{BB962C8B-B14F-4D97-AF65-F5344CB8AC3E}">
        <p14:creationId xmlns:p14="http://schemas.microsoft.com/office/powerpoint/2010/main" val="821522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228600" indent="-228600">
              <a:buAutoNum type="arabicParenR"/>
            </a:pPr>
            <a:r>
              <a:rPr lang="en-US" baseline="0" dirty="0" smtClean="0"/>
              <a:t>PO Request Generated from Customer, Order placed with Supplier</a:t>
            </a:r>
          </a:p>
          <a:p>
            <a:pPr marL="228600" indent="-228600">
              <a:buAutoNum type="arabicParenR"/>
            </a:pPr>
            <a:r>
              <a:rPr lang="en-US" baseline="0" dirty="0" smtClean="0"/>
              <a:t>Order Generated from PO Request and sent to Scheduling System (Orders should include </a:t>
            </a:r>
            <a:r>
              <a:rPr lang="en-US" baseline="0" dirty="0" err="1" smtClean="0"/>
              <a:t>LoadIDs</a:t>
            </a:r>
            <a:r>
              <a:rPr lang="en-US" baseline="0" dirty="0" smtClean="0"/>
              <a:t>)</a:t>
            </a:r>
          </a:p>
          <a:p>
            <a:pPr marL="228600" indent="-228600">
              <a:buAutoNum type="arabicParenR"/>
            </a:pPr>
            <a:r>
              <a:rPr lang="en-US" baseline="0" dirty="0" smtClean="0"/>
              <a:t>Order(s) Scheduled in a Shipment Document Includes Reference to Orders Place by Customer.</a:t>
            </a:r>
          </a:p>
          <a:p>
            <a:pPr marL="685800" lvl="1" indent="-228600">
              <a:buAutoNum type="alphaLcParenR"/>
            </a:pPr>
            <a:r>
              <a:rPr lang="en-US" baseline="0" dirty="0" smtClean="0"/>
              <a:t>Document Sent to DCH If </a:t>
            </a:r>
            <a:r>
              <a:rPr lang="en-US" baseline="0" dirty="0" err="1" smtClean="0"/>
              <a:t>Auth</a:t>
            </a:r>
            <a:r>
              <a:rPr lang="en-US" baseline="0" dirty="0" smtClean="0"/>
              <a:t> Required</a:t>
            </a:r>
          </a:p>
          <a:p>
            <a:pPr marL="685800" lvl="1" indent="-228600">
              <a:buAutoNum type="alphaLcParenR"/>
            </a:pPr>
            <a:r>
              <a:rPr lang="en-US" baseline="0" dirty="0" smtClean="0"/>
              <a:t>Document Sent Direct to TAS if </a:t>
            </a:r>
            <a:r>
              <a:rPr lang="en-US" baseline="0" dirty="0" err="1" smtClean="0"/>
              <a:t>Auth</a:t>
            </a:r>
            <a:r>
              <a:rPr lang="en-US" baseline="0" dirty="0" smtClean="0"/>
              <a:t> Not Required and </a:t>
            </a:r>
            <a:r>
              <a:rPr lang="en-US" baseline="0" dirty="0" err="1" smtClean="0"/>
              <a:t>Comm</a:t>
            </a:r>
            <a:r>
              <a:rPr lang="en-US" baseline="0" dirty="0" smtClean="0"/>
              <a:t> is available.</a:t>
            </a:r>
          </a:p>
          <a:p>
            <a:pPr marL="228600" lvl="0" indent="-228600">
              <a:buAutoNum type="arabicParenR"/>
            </a:pPr>
            <a:r>
              <a:rPr lang="en-US" baseline="0" dirty="0" smtClean="0"/>
              <a:t> Shipment Validated – </a:t>
            </a:r>
            <a:r>
              <a:rPr lang="en-US" baseline="0" dirty="0" err="1" smtClean="0"/>
              <a:t>LoadID</a:t>
            </a:r>
            <a:r>
              <a:rPr lang="en-US" baseline="0" dirty="0" smtClean="0"/>
              <a:t> should tell DCH if Shipment requires authorization and </a:t>
            </a:r>
            <a:r>
              <a:rPr lang="en-US" baseline="0" dirty="0" err="1" smtClean="0"/>
              <a:t>AllocationHold</a:t>
            </a:r>
            <a:r>
              <a:rPr lang="en-US" baseline="0" dirty="0" smtClean="0"/>
              <a:t> or if Shipment should just be forwarded.</a:t>
            </a:r>
          </a:p>
          <a:p>
            <a:pPr marL="228600" lvl="0" indent="-228600">
              <a:buAutoNum type="arabicParenR"/>
            </a:pPr>
            <a:r>
              <a:rPr lang="en-US" baseline="0" dirty="0" smtClean="0"/>
              <a:t>Shipment sent from DCH to TAS – Response processing required.</a:t>
            </a:r>
          </a:p>
          <a:p>
            <a:pPr marL="228600" lvl="0" indent="-228600">
              <a:buAutoNum type="arabicParenR"/>
            </a:pPr>
            <a:r>
              <a:rPr lang="en-US" baseline="0" dirty="0" smtClean="0"/>
              <a:t>Driver Enters the ID given for the Shipment in the TAS.</a:t>
            </a:r>
          </a:p>
          <a:p>
            <a:pPr marL="228600" lvl="0" indent="-228600">
              <a:buAutoNum type="arabicParenR"/>
            </a:pPr>
            <a:r>
              <a:rPr lang="en-US" baseline="0" dirty="0" smtClean="0"/>
              <a:t>ID is matched against Driver Entered Text For Shipment Movement Type and Document Owner. </a:t>
            </a:r>
          </a:p>
          <a:p>
            <a:pPr marL="228600" marR="0" lvl="0" indent="-228600" algn="l" defTabSz="457200" rtl="0" eaLnBrk="1" fontAlgn="auto" latinLnBrk="0" hangingPunct="1">
              <a:lnSpc>
                <a:spcPct val="100000"/>
              </a:lnSpc>
              <a:spcBef>
                <a:spcPts val="0"/>
              </a:spcBef>
              <a:spcAft>
                <a:spcPts val="0"/>
              </a:spcAft>
              <a:buClrTx/>
              <a:buSzTx/>
              <a:buFontTx/>
              <a:buAutoNum type="arabicParenR"/>
              <a:tabLst/>
              <a:defRPr/>
            </a:pPr>
            <a:r>
              <a:rPr lang="en-US" baseline="0" dirty="0" smtClean="0"/>
              <a:t>Data on Shipment is grouped by Seller/Consignee (on </a:t>
            </a:r>
            <a:r>
              <a:rPr lang="en-US" baseline="0" dirty="0" err="1" smtClean="0"/>
              <a:t>LoadID</a:t>
            </a:r>
            <a:r>
              <a:rPr lang="en-US" baseline="0" dirty="0" smtClean="0"/>
              <a:t>)/Product/SUM(Quantities) in preparation for final Local Terminal </a:t>
            </a:r>
            <a:r>
              <a:rPr lang="en-US" baseline="0" dirty="0" err="1" smtClean="0"/>
              <a:t>Auth</a:t>
            </a:r>
            <a:r>
              <a:rPr lang="en-US" baseline="0" dirty="0" smtClean="0"/>
              <a:t> Request (could have multiple </a:t>
            </a:r>
            <a:r>
              <a:rPr lang="en-US" baseline="0" dirty="0" err="1" smtClean="0"/>
              <a:t>auth</a:t>
            </a:r>
            <a:r>
              <a:rPr lang="en-US" baseline="0" dirty="0" smtClean="0"/>
              <a:t> requests sent in).</a:t>
            </a:r>
          </a:p>
          <a:p>
            <a:pPr marL="228600" lvl="0" indent="-228600">
              <a:buAutoNum type="arabicParenR"/>
            </a:pPr>
            <a:r>
              <a:rPr lang="en-US" baseline="0" dirty="0" smtClean="0"/>
              <a:t>Authorization Response- Contains products on Products on original </a:t>
            </a:r>
            <a:r>
              <a:rPr lang="en-US" baseline="0" dirty="0" err="1" smtClean="0"/>
              <a:t>Auth</a:t>
            </a:r>
            <a:r>
              <a:rPr lang="en-US" baseline="0" dirty="0" smtClean="0"/>
              <a:t> Request, and </a:t>
            </a:r>
            <a:r>
              <a:rPr lang="en-US" baseline="0" dirty="0" err="1" smtClean="0"/>
              <a:t>Auth</a:t>
            </a:r>
            <a:r>
              <a:rPr lang="en-US" baseline="0" dirty="0" smtClean="0"/>
              <a:t> should be performed on the Quantities passed.  </a:t>
            </a:r>
            <a:r>
              <a:rPr lang="en-US" baseline="0" dirty="0" err="1" smtClean="0"/>
              <a:t>Auth</a:t>
            </a:r>
            <a:r>
              <a:rPr lang="en-US" baseline="0" dirty="0" smtClean="0"/>
              <a:t> Number should be returned at this time for the Shipment (note if quantities do not match those in DCH, DCH should remove holds, and </a:t>
            </a:r>
            <a:r>
              <a:rPr lang="en-US" baseline="0" dirty="0" err="1" smtClean="0"/>
              <a:t>reauth</a:t>
            </a:r>
            <a:r>
              <a:rPr lang="en-US" baseline="0" dirty="0" smtClean="0"/>
              <a:t> the Shipment based on new quantities).</a:t>
            </a:r>
          </a:p>
          <a:p>
            <a:pPr marL="228600" lvl="0" indent="-228600">
              <a:buAutoNum type="arabicParenR"/>
            </a:pPr>
            <a:r>
              <a:rPr lang="en-US" baseline="0" dirty="0" smtClean="0"/>
              <a:t>After Loading LDR/BOL document should be sent to DCH </a:t>
            </a:r>
            <a:r>
              <a:rPr lang="en-US" baseline="0" dirty="0" err="1" smtClean="0"/>
              <a:t>nd</a:t>
            </a:r>
            <a:r>
              <a:rPr lang="en-US" baseline="0" dirty="0" smtClean="0"/>
              <a:t> other Distribution lists managed by Terminal.</a:t>
            </a:r>
          </a:p>
          <a:p>
            <a:pPr marL="228600" lvl="0" indent="-228600">
              <a:buAutoNum type="arabicParenR"/>
            </a:pPr>
            <a:r>
              <a:rPr lang="en-US" baseline="0" dirty="0" smtClean="0"/>
              <a:t>LDR/BOL can be pulled by Supplier from DCH.</a:t>
            </a:r>
          </a:p>
          <a:p>
            <a:pPr marL="228600" lvl="0" indent="-228600">
              <a:buAutoNum type="arabicParenR"/>
            </a:pPr>
            <a:endParaRPr lang="en-US" baseline="0" dirty="0" smtClean="0"/>
          </a:p>
          <a:p>
            <a:pPr marL="228600" indent="-228600">
              <a:buAutoNum type="arabicParenR"/>
            </a:pPr>
            <a:endParaRPr lang="en-US" baseline="0" dirty="0" smtClean="0"/>
          </a:p>
          <a:p>
            <a:pPr marL="228600" indent="-228600">
              <a:buAutoNum type="arabicParenR"/>
            </a:pPr>
            <a:endParaRPr lang="en-US" baseline="0" dirty="0" smtClean="0"/>
          </a:p>
          <a:p>
            <a:pPr marL="228600" indent="-228600">
              <a:buAutoNum type="arabicParenR"/>
            </a:pPr>
            <a:endParaRPr lang="en-US" dirty="0"/>
          </a:p>
        </p:txBody>
      </p:sp>
      <p:sp>
        <p:nvSpPr>
          <p:cNvPr id="4" name="Slide Number Placeholder 3"/>
          <p:cNvSpPr>
            <a:spLocks noGrp="1"/>
          </p:cNvSpPr>
          <p:nvPr>
            <p:ph type="sldNum" sz="quarter" idx="10"/>
          </p:nvPr>
        </p:nvSpPr>
        <p:spPr/>
        <p:txBody>
          <a:bodyPr/>
          <a:lstStyle/>
          <a:p>
            <a:fld id="{84282EA8-EA16-1543-80CC-37868B884480}" type="slidenum">
              <a:rPr lang="en-US" smtClean="0"/>
              <a:pPr/>
              <a:t>24</a:t>
            </a:fld>
            <a:endParaRPr lang="en-US"/>
          </a:p>
        </p:txBody>
      </p:sp>
    </p:spTree>
    <p:extLst>
      <p:ext uri="{BB962C8B-B14F-4D97-AF65-F5344CB8AC3E}">
        <p14:creationId xmlns:p14="http://schemas.microsoft.com/office/powerpoint/2010/main" val="24444807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282EA8-EA16-1543-80CC-37868B884480}" type="slidenum">
              <a:rPr lang="en-US" smtClean="0"/>
              <a:pPr/>
              <a:t>25</a:t>
            </a:fld>
            <a:endParaRPr lang="en-US"/>
          </a:p>
        </p:txBody>
      </p:sp>
    </p:spTree>
    <p:extLst>
      <p:ext uri="{BB962C8B-B14F-4D97-AF65-F5344CB8AC3E}">
        <p14:creationId xmlns:p14="http://schemas.microsoft.com/office/powerpoint/2010/main" val="4850318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marL="228600" indent="-228600">
              <a:buAutoNum type="arabicParenR"/>
            </a:pPr>
            <a:r>
              <a:rPr lang="en-US" baseline="0" dirty="0" smtClean="0"/>
              <a:t>PO Request Generated from Customer, Order placed with Supplier</a:t>
            </a:r>
          </a:p>
          <a:p>
            <a:pPr marL="228600" indent="-228600">
              <a:buAutoNum type="arabicParenR"/>
            </a:pPr>
            <a:r>
              <a:rPr lang="en-US" baseline="0" dirty="0" smtClean="0"/>
              <a:t>Order Generated from PO Request and sent to Scheduling System (Orders should include </a:t>
            </a:r>
            <a:r>
              <a:rPr lang="en-US" baseline="0" dirty="0" err="1" smtClean="0"/>
              <a:t>LoadIDs</a:t>
            </a:r>
            <a:r>
              <a:rPr lang="en-US" baseline="0" dirty="0" smtClean="0"/>
              <a:t>)</a:t>
            </a:r>
          </a:p>
          <a:p>
            <a:pPr marL="228600" indent="-228600">
              <a:buAutoNum type="arabicParenR"/>
            </a:pPr>
            <a:r>
              <a:rPr lang="en-US" baseline="0" dirty="0" smtClean="0"/>
              <a:t>Order(s) Scheduled in a Shipment Document Includes Reference to Orders Place by Customer.</a:t>
            </a:r>
          </a:p>
          <a:p>
            <a:pPr marL="685800" lvl="1" indent="-228600">
              <a:buAutoNum type="alphaLcParenR"/>
            </a:pPr>
            <a:r>
              <a:rPr lang="en-US" baseline="0" dirty="0" smtClean="0"/>
              <a:t>Document Sent to DCH If </a:t>
            </a:r>
            <a:r>
              <a:rPr lang="en-US" baseline="0" dirty="0" err="1" smtClean="0"/>
              <a:t>Auth</a:t>
            </a:r>
            <a:r>
              <a:rPr lang="en-US" baseline="0" dirty="0" smtClean="0"/>
              <a:t> Required</a:t>
            </a:r>
          </a:p>
          <a:p>
            <a:pPr marL="228600" lvl="0" indent="-228600">
              <a:buAutoNum type="arabicParenR"/>
            </a:pPr>
            <a:r>
              <a:rPr lang="en-US" baseline="0" dirty="0" smtClean="0"/>
              <a:t>Shipment Validated – </a:t>
            </a:r>
            <a:r>
              <a:rPr lang="en-US" baseline="0" dirty="0" err="1" smtClean="0"/>
              <a:t>LoadID</a:t>
            </a:r>
            <a:r>
              <a:rPr lang="en-US" baseline="0" dirty="0" smtClean="0"/>
              <a:t> should tell DCH if Shipment requires authorization and </a:t>
            </a:r>
            <a:r>
              <a:rPr lang="en-US" baseline="0" dirty="0" err="1" smtClean="0"/>
              <a:t>AllocationHold</a:t>
            </a:r>
            <a:r>
              <a:rPr lang="en-US" baseline="0" dirty="0" smtClean="0"/>
              <a:t> or if Shipment should just be forwarded.</a:t>
            </a:r>
          </a:p>
          <a:p>
            <a:pPr marL="228600" lvl="0" indent="-228600">
              <a:buAutoNum type="arabicParenR"/>
            </a:pPr>
            <a:r>
              <a:rPr lang="en-US" baseline="0" dirty="0" smtClean="0"/>
              <a:t>Driver Enters </a:t>
            </a:r>
            <a:r>
              <a:rPr lang="en-US" baseline="0" dirty="0" err="1" smtClean="0"/>
              <a:t>LoadID</a:t>
            </a:r>
            <a:r>
              <a:rPr lang="en-US" baseline="0" dirty="0" smtClean="0"/>
              <a:t>/Account and the ID given for the Shipment in the TAS – Since more than one </a:t>
            </a:r>
            <a:r>
              <a:rPr lang="en-US" baseline="0" dirty="0" err="1" smtClean="0"/>
              <a:t>LoadID</a:t>
            </a:r>
            <a:r>
              <a:rPr lang="en-US" baseline="0" dirty="0" smtClean="0"/>
              <a:t> could be used on a shipment, the driver may have to enter multiple </a:t>
            </a:r>
            <a:r>
              <a:rPr lang="en-US" baseline="0" dirty="0" err="1" smtClean="0"/>
              <a:t>LoadID</a:t>
            </a:r>
            <a:r>
              <a:rPr lang="en-US" baseline="0" dirty="0" smtClean="0"/>
              <a:t>/Shipment ID combinations to pick everything for a shipment.  In this case Multiple BOL will be generated as well.</a:t>
            </a:r>
          </a:p>
          <a:p>
            <a:pPr marL="228600" marR="0" lvl="0" indent="-228600" algn="l" defTabSz="457200" rtl="0" eaLnBrk="1" fontAlgn="auto" latinLnBrk="0" hangingPunct="1">
              <a:lnSpc>
                <a:spcPct val="100000"/>
              </a:lnSpc>
              <a:spcBef>
                <a:spcPts val="0"/>
              </a:spcBef>
              <a:spcAft>
                <a:spcPts val="0"/>
              </a:spcAft>
              <a:buClrTx/>
              <a:buSzTx/>
              <a:buFontTx/>
              <a:buAutoNum type="arabicParenR"/>
              <a:tabLst/>
              <a:defRPr/>
            </a:pPr>
            <a:r>
              <a:rPr lang="en-US" baseline="0" dirty="0" smtClean="0"/>
              <a:t>Authorization Request sent in with Seller/Consignee and Movement Data entered by Driver.  </a:t>
            </a:r>
          </a:p>
          <a:p>
            <a:pPr marL="228600" marR="0" lvl="0" indent="-228600" algn="l" defTabSz="457200" rtl="0" eaLnBrk="1" fontAlgn="auto" latinLnBrk="0" hangingPunct="1">
              <a:lnSpc>
                <a:spcPct val="100000"/>
              </a:lnSpc>
              <a:spcBef>
                <a:spcPts val="0"/>
              </a:spcBef>
              <a:spcAft>
                <a:spcPts val="0"/>
              </a:spcAft>
              <a:buClrTx/>
              <a:buSzTx/>
              <a:buFontTx/>
              <a:buAutoNum type="arabicParenR"/>
              <a:tabLst/>
              <a:defRPr/>
            </a:pPr>
            <a:r>
              <a:rPr lang="en-US" baseline="0" dirty="0" smtClean="0"/>
              <a:t>Authorization will be performed on Seller/Consignee attached to the </a:t>
            </a:r>
            <a:r>
              <a:rPr lang="en-US" baseline="0" dirty="0" err="1" smtClean="0"/>
              <a:t>LoadID</a:t>
            </a:r>
            <a:r>
              <a:rPr lang="en-US" baseline="0" dirty="0" smtClean="0"/>
              <a:t> in the TAS, and the document data entered.</a:t>
            </a:r>
          </a:p>
          <a:p>
            <a:pPr marL="228600" marR="0" lvl="0" indent="-228600" algn="l" defTabSz="457200" rtl="0" eaLnBrk="1" fontAlgn="auto" latinLnBrk="0" hangingPunct="1">
              <a:lnSpc>
                <a:spcPct val="100000"/>
              </a:lnSpc>
              <a:spcBef>
                <a:spcPts val="0"/>
              </a:spcBef>
              <a:spcAft>
                <a:spcPts val="0"/>
              </a:spcAft>
              <a:buClrTx/>
              <a:buSzTx/>
              <a:buFontTx/>
              <a:buAutoNum type="arabicParenR"/>
              <a:tabLst/>
              <a:defRPr/>
            </a:pPr>
            <a:r>
              <a:rPr lang="en-US" baseline="0" dirty="0" smtClean="0"/>
              <a:t>ID is matched in the DCH against Driver Entered Text For Shipment Movement Type and Document Owner sent in the Request plus the </a:t>
            </a:r>
            <a:r>
              <a:rPr lang="en-US" baseline="0" dirty="0" err="1" smtClean="0"/>
              <a:t>LoadIDs</a:t>
            </a:r>
            <a:r>
              <a:rPr lang="en-US" baseline="0" dirty="0" smtClean="0"/>
              <a:t> associated with the Shipment Line Items..</a:t>
            </a:r>
          </a:p>
          <a:p>
            <a:pPr marL="228600" lvl="0" indent="-228600">
              <a:buAutoNum type="arabicParenR"/>
            </a:pPr>
            <a:r>
              <a:rPr lang="en-US" baseline="0" dirty="0" smtClean="0"/>
              <a:t>Authorization Response- Contains the shipment Document for the </a:t>
            </a:r>
            <a:r>
              <a:rPr lang="en-US" baseline="0" dirty="0" err="1" smtClean="0"/>
              <a:t>LoadIds</a:t>
            </a:r>
            <a:r>
              <a:rPr lang="en-US" baseline="0" dirty="0" smtClean="0"/>
              <a:t> specified (note partial shipment doc maybe sent if more than one </a:t>
            </a:r>
            <a:r>
              <a:rPr lang="en-US" baseline="0" dirty="0" err="1" smtClean="0"/>
              <a:t>LoadId</a:t>
            </a:r>
            <a:r>
              <a:rPr lang="en-US" baseline="0" dirty="0" smtClean="0"/>
              <a:t> present in the shipment so setup 6-9 maybe repeated after partial loading).</a:t>
            </a:r>
          </a:p>
          <a:p>
            <a:pPr marL="228600" lvl="0" indent="-228600">
              <a:buAutoNum type="arabicParenR"/>
            </a:pPr>
            <a:r>
              <a:rPr lang="en-US" baseline="0" dirty="0" smtClean="0"/>
              <a:t>After Loading LDR/BOL document should be sent to DCH and other Distribution lists managed by Terminal.</a:t>
            </a:r>
          </a:p>
          <a:p>
            <a:pPr marL="228600" lvl="0" indent="-228600">
              <a:buAutoNum type="arabicParenR"/>
            </a:pPr>
            <a:r>
              <a:rPr lang="en-US" baseline="0" dirty="0" smtClean="0"/>
              <a:t>LDR/BOL can be pulled by Supplier from DCH.</a:t>
            </a:r>
          </a:p>
          <a:p>
            <a:pPr marL="228600" lvl="0" indent="-228600">
              <a:buAutoNum type="arabicParenR"/>
            </a:pPr>
            <a:endParaRPr lang="en-US" baseline="0" dirty="0" smtClean="0"/>
          </a:p>
          <a:p>
            <a:pPr marL="228600" indent="-228600">
              <a:buAutoNum type="arabicParenR"/>
            </a:pPr>
            <a:endParaRPr lang="en-US" baseline="0" dirty="0" smtClean="0"/>
          </a:p>
          <a:p>
            <a:pPr marL="228600" indent="-228600">
              <a:buAutoNum type="arabicParenR"/>
            </a:pPr>
            <a:endParaRPr lang="en-US" baseline="0" dirty="0" smtClean="0"/>
          </a:p>
          <a:p>
            <a:pPr marL="228600" indent="-228600">
              <a:buAutoNum type="arabicParenR"/>
            </a:pPr>
            <a:endParaRPr lang="en-US" dirty="0"/>
          </a:p>
        </p:txBody>
      </p:sp>
      <p:sp>
        <p:nvSpPr>
          <p:cNvPr id="4" name="Slide Number Placeholder 3"/>
          <p:cNvSpPr>
            <a:spLocks noGrp="1"/>
          </p:cNvSpPr>
          <p:nvPr>
            <p:ph type="sldNum" sz="quarter" idx="10"/>
          </p:nvPr>
        </p:nvSpPr>
        <p:spPr/>
        <p:txBody>
          <a:bodyPr/>
          <a:lstStyle/>
          <a:p>
            <a:fld id="{84282EA8-EA16-1543-80CC-37868B884480}" type="slidenum">
              <a:rPr lang="en-US" smtClean="0"/>
              <a:pPr/>
              <a:t>26</a:t>
            </a:fld>
            <a:endParaRPr lang="en-US"/>
          </a:p>
        </p:txBody>
      </p:sp>
    </p:spTree>
    <p:extLst>
      <p:ext uri="{BB962C8B-B14F-4D97-AF65-F5344CB8AC3E}">
        <p14:creationId xmlns:p14="http://schemas.microsoft.com/office/powerpoint/2010/main" val="24444807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282EA8-EA16-1543-80CC-37868B884480}" type="slidenum">
              <a:rPr lang="en-US" smtClean="0"/>
              <a:pPr/>
              <a:t>27</a:t>
            </a:fld>
            <a:endParaRPr lang="en-US"/>
          </a:p>
        </p:txBody>
      </p:sp>
    </p:spTree>
    <p:extLst>
      <p:ext uri="{BB962C8B-B14F-4D97-AF65-F5344CB8AC3E}">
        <p14:creationId xmlns:p14="http://schemas.microsoft.com/office/powerpoint/2010/main" val="4850318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228600" indent="-228600">
              <a:buAutoNum type="arabicParenR"/>
            </a:pPr>
            <a:r>
              <a:rPr lang="en-US" baseline="0" dirty="0" smtClean="0"/>
              <a:t>PO Request Generated from Customer, Order placed with Supplier</a:t>
            </a:r>
          </a:p>
          <a:p>
            <a:pPr marL="228600" indent="-228600">
              <a:buAutoNum type="arabicParenR"/>
            </a:pPr>
            <a:r>
              <a:rPr lang="en-US" baseline="0" dirty="0" smtClean="0"/>
              <a:t>Order Generated from PO Request and sent to Scheduling System (Orders should include </a:t>
            </a:r>
            <a:r>
              <a:rPr lang="en-US" baseline="0" dirty="0" err="1" smtClean="0"/>
              <a:t>LoadIDs</a:t>
            </a:r>
            <a:r>
              <a:rPr lang="en-US" baseline="0" dirty="0" smtClean="0"/>
              <a:t>)</a:t>
            </a:r>
          </a:p>
          <a:p>
            <a:pPr marL="228600" indent="-228600">
              <a:buAutoNum type="arabicParenR"/>
            </a:pPr>
            <a:r>
              <a:rPr lang="en-US" baseline="0" dirty="0" smtClean="0"/>
              <a:t>Order(s) Scheduled in a Shipment Document which Includes </a:t>
            </a:r>
            <a:r>
              <a:rPr lang="en-US" baseline="0" dirty="0" err="1" smtClean="0"/>
              <a:t>LoadID</a:t>
            </a:r>
            <a:r>
              <a:rPr lang="en-US" baseline="0" dirty="0" smtClean="0"/>
              <a:t> Reference, Supplier Order References and Customer PO (note if Order is not pushed then </a:t>
            </a:r>
            <a:r>
              <a:rPr lang="en-US" baseline="0" dirty="0" err="1" smtClean="0"/>
              <a:t>LoadID</a:t>
            </a:r>
            <a:r>
              <a:rPr lang="en-US" baseline="0" dirty="0" smtClean="0"/>
              <a:t> references need to be placed in Shipment).</a:t>
            </a:r>
          </a:p>
          <a:p>
            <a:pPr marL="685800" lvl="1" indent="-228600">
              <a:buAutoNum type="alphaLcParenR"/>
            </a:pPr>
            <a:r>
              <a:rPr lang="en-US" baseline="0" dirty="0" smtClean="0"/>
              <a:t>Document Sent to DCH If </a:t>
            </a:r>
            <a:r>
              <a:rPr lang="en-US" baseline="0" dirty="0" err="1" smtClean="0"/>
              <a:t>Auth</a:t>
            </a:r>
            <a:r>
              <a:rPr lang="en-US" baseline="0" dirty="0" smtClean="0"/>
              <a:t> Required</a:t>
            </a:r>
          </a:p>
          <a:p>
            <a:pPr marL="228600" lvl="0" indent="-228600">
              <a:buAutoNum type="arabicParenR"/>
            </a:pPr>
            <a:r>
              <a:rPr lang="en-US" baseline="0" dirty="0" smtClean="0"/>
              <a:t>Shipment Validated – </a:t>
            </a:r>
            <a:r>
              <a:rPr lang="en-US" baseline="0" dirty="0" err="1" smtClean="0"/>
              <a:t>LoadID</a:t>
            </a:r>
            <a:r>
              <a:rPr lang="en-US" baseline="0" dirty="0" smtClean="0"/>
              <a:t> should tell DCH if Shipment requires authorization and </a:t>
            </a:r>
            <a:r>
              <a:rPr lang="en-US" baseline="0" dirty="0" err="1" smtClean="0"/>
              <a:t>AllocationHold</a:t>
            </a:r>
            <a:r>
              <a:rPr lang="en-US" baseline="0" dirty="0" smtClean="0"/>
              <a:t>.</a:t>
            </a:r>
          </a:p>
          <a:p>
            <a:pPr marL="228600" lvl="0" indent="-228600">
              <a:buAutoNum type="arabicParenR"/>
            </a:pPr>
            <a:r>
              <a:rPr lang="en-US" baseline="0" dirty="0" smtClean="0"/>
              <a:t>Driver Enters </a:t>
            </a:r>
            <a:r>
              <a:rPr lang="en-US" baseline="0" dirty="0" err="1" smtClean="0"/>
              <a:t>LoadID</a:t>
            </a:r>
            <a:r>
              <a:rPr lang="en-US" baseline="0" dirty="0" smtClean="0"/>
              <a:t>/Account and the ID given for the Shipment in the TAS – Since more than one </a:t>
            </a:r>
            <a:r>
              <a:rPr lang="en-US" baseline="0" dirty="0" err="1" smtClean="0"/>
              <a:t>LoadID</a:t>
            </a:r>
            <a:r>
              <a:rPr lang="en-US" baseline="0" dirty="0" smtClean="0"/>
              <a:t> could be used on a shipment, the driver may have to enter multiple </a:t>
            </a:r>
            <a:r>
              <a:rPr lang="en-US" baseline="0" dirty="0" err="1" smtClean="0"/>
              <a:t>LoadID</a:t>
            </a:r>
            <a:r>
              <a:rPr lang="en-US" baseline="0" dirty="0" smtClean="0"/>
              <a:t>/Shipment ID combinations to pick everything for a shipment.  In this case Multiple BOL will be generated as well.</a:t>
            </a:r>
          </a:p>
          <a:p>
            <a:pPr marL="228600" marR="0" lvl="0" indent="-228600" algn="l" defTabSz="457200" rtl="0" eaLnBrk="1" fontAlgn="auto" latinLnBrk="0" hangingPunct="1">
              <a:lnSpc>
                <a:spcPct val="100000"/>
              </a:lnSpc>
              <a:spcBef>
                <a:spcPts val="0"/>
              </a:spcBef>
              <a:spcAft>
                <a:spcPts val="0"/>
              </a:spcAft>
              <a:buClrTx/>
              <a:buSzTx/>
              <a:buFontTx/>
              <a:buAutoNum type="arabicParenR"/>
              <a:tabLst/>
              <a:defRPr/>
            </a:pPr>
            <a:r>
              <a:rPr lang="en-US" baseline="0" dirty="0" smtClean="0"/>
              <a:t>Authorization Request sent in with Seller/Consignee and Movement Data entered by Driver.  </a:t>
            </a:r>
          </a:p>
          <a:p>
            <a:pPr marL="228600" marR="0" lvl="0" indent="-228600" algn="l" defTabSz="457200" rtl="0" eaLnBrk="1" fontAlgn="auto" latinLnBrk="0" hangingPunct="1">
              <a:lnSpc>
                <a:spcPct val="100000"/>
              </a:lnSpc>
              <a:spcBef>
                <a:spcPts val="0"/>
              </a:spcBef>
              <a:spcAft>
                <a:spcPts val="0"/>
              </a:spcAft>
              <a:buClrTx/>
              <a:buSzTx/>
              <a:buFontTx/>
              <a:buAutoNum type="arabicParenR"/>
              <a:tabLst/>
              <a:defRPr/>
            </a:pPr>
            <a:r>
              <a:rPr lang="en-US" baseline="0" dirty="0" smtClean="0"/>
              <a:t>Authorization will be performed on Seller/Consignee attached to the </a:t>
            </a:r>
            <a:r>
              <a:rPr lang="en-US" baseline="0" dirty="0" err="1" smtClean="0"/>
              <a:t>LoadID</a:t>
            </a:r>
            <a:r>
              <a:rPr lang="en-US" baseline="0" dirty="0" smtClean="0"/>
              <a:t> in the TAS, and the document data entered.</a:t>
            </a:r>
          </a:p>
          <a:p>
            <a:pPr marL="228600" marR="0" lvl="0" indent="-228600" algn="l" defTabSz="457200" rtl="0" eaLnBrk="1" fontAlgn="auto" latinLnBrk="0" hangingPunct="1">
              <a:lnSpc>
                <a:spcPct val="100000"/>
              </a:lnSpc>
              <a:spcBef>
                <a:spcPts val="0"/>
              </a:spcBef>
              <a:spcAft>
                <a:spcPts val="0"/>
              </a:spcAft>
              <a:buClrTx/>
              <a:buSzTx/>
              <a:buFontTx/>
              <a:buAutoNum type="arabicParenR"/>
              <a:tabLst/>
              <a:defRPr/>
            </a:pPr>
            <a:r>
              <a:rPr lang="en-US" baseline="0" dirty="0" smtClean="0"/>
              <a:t>Seller/Consignee/Driver Entered Doc ID is matched in the DCH response is limited to the Products on the Shipment.</a:t>
            </a:r>
          </a:p>
          <a:p>
            <a:pPr marL="228600" lvl="0" indent="-228600">
              <a:buAutoNum type="arabicParenR"/>
            </a:pPr>
            <a:r>
              <a:rPr lang="en-US" baseline="0" dirty="0" smtClean="0"/>
              <a:t>After Loading LDR/BOL document should be sent to DCH and other Distribution lists managed by Terminal – A Loading Ref will be sent over with each product, this should be included with the LDR.</a:t>
            </a:r>
          </a:p>
          <a:p>
            <a:pPr marL="228600" lvl="0" indent="-228600">
              <a:buAutoNum type="arabicParenR"/>
            </a:pPr>
            <a:r>
              <a:rPr lang="en-US" baseline="0" dirty="0" smtClean="0"/>
              <a:t>LDR/BOL with Loading Ref should be sent to DCH and Distribution List.</a:t>
            </a:r>
          </a:p>
          <a:p>
            <a:pPr marL="228600" lvl="0" indent="-228600">
              <a:buAutoNum type="arabicParenR"/>
            </a:pPr>
            <a:r>
              <a:rPr lang="en-US" baseline="0" dirty="0" smtClean="0"/>
              <a:t> Additional Reference details should be added by DCH, based on </a:t>
            </a:r>
            <a:r>
              <a:rPr lang="en-US" baseline="0" dirty="0" err="1" smtClean="0"/>
              <a:t>LoadingRef</a:t>
            </a:r>
            <a:r>
              <a:rPr lang="en-US" baseline="0" dirty="0" smtClean="0"/>
              <a:t>.</a:t>
            </a:r>
          </a:p>
          <a:p>
            <a:pPr marL="228600" lvl="0" indent="-228600">
              <a:buAutoNum type="arabicParenR"/>
            </a:pPr>
            <a:endParaRPr lang="en-US" baseline="0" dirty="0" smtClean="0"/>
          </a:p>
          <a:p>
            <a:pPr marL="228600" indent="-228600">
              <a:buAutoNum type="arabicParenR"/>
            </a:pPr>
            <a:endParaRPr lang="en-US" baseline="0" dirty="0" smtClean="0"/>
          </a:p>
          <a:p>
            <a:pPr marL="228600" indent="-228600">
              <a:buAutoNum type="arabicParenR"/>
            </a:pPr>
            <a:endParaRPr lang="en-US" baseline="0" dirty="0" smtClean="0"/>
          </a:p>
          <a:p>
            <a:pPr marL="228600" indent="-228600">
              <a:buAutoNum type="arabicParenR"/>
            </a:pPr>
            <a:endParaRPr lang="en-US" dirty="0"/>
          </a:p>
        </p:txBody>
      </p:sp>
      <p:sp>
        <p:nvSpPr>
          <p:cNvPr id="4" name="Slide Number Placeholder 3"/>
          <p:cNvSpPr>
            <a:spLocks noGrp="1"/>
          </p:cNvSpPr>
          <p:nvPr>
            <p:ph type="sldNum" sz="quarter" idx="10"/>
          </p:nvPr>
        </p:nvSpPr>
        <p:spPr/>
        <p:txBody>
          <a:bodyPr/>
          <a:lstStyle/>
          <a:p>
            <a:fld id="{84282EA8-EA16-1543-80CC-37868B884480}" type="slidenum">
              <a:rPr lang="en-US" smtClean="0"/>
              <a:pPr/>
              <a:t>28</a:t>
            </a:fld>
            <a:endParaRPr lang="en-US"/>
          </a:p>
        </p:txBody>
      </p:sp>
    </p:spTree>
    <p:extLst>
      <p:ext uri="{BB962C8B-B14F-4D97-AF65-F5344CB8AC3E}">
        <p14:creationId xmlns:p14="http://schemas.microsoft.com/office/powerpoint/2010/main" val="24444807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282EA8-EA16-1543-80CC-37868B884480}" type="slidenum">
              <a:rPr lang="en-US" smtClean="0"/>
              <a:pPr/>
              <a:t>29</a:t>
            </a:fld>
            <a:endParaRPr lang="en-US"/>
          </a:p>
        </p:txBody>
      </p:sp>
    </p:spTree>
    <p:extLst>
      <p:ext uri="{BB962C8B-B14F-4D97-AF65-F5344CB8AC3E}">
        <p14:creationId xmlns:p14="http://schemas.microsoft.com/office/powerpoint/2010/main" val="4850318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smtClean="0"/>
              <a:t>V1 does not support any</a:t>
            </a:r>
            <a:r>
              <a:rPr lang="en-US" baseline="0" dirty="0" smtClean="0"/>
              <a:t> </a:t>
            </a:r>
            <a:r>
              <a:rPr lang="en-US" baseline="0" dirty="0" err="1" smtClean="0"/>
              <a:t>OrderNum</a:t>
            </a:r>
            <a:r>
              <a:rPr lang="en-US" baseline="0" dirty="0" smtClean="0"/>
              <a:t> in </a:t>
            </a:r>
            <a:r>
              <a:rPr lang="en-US" baseline="0" dirty="0" err="1" smtClean="0"/>
              <a:t>Auth</a:t>
            </a:r>
            <a:r>
              <a:rPr lang="en-US" baseline="0" dirty="0" smtClean="0"/>
              <a:t> Request so nothing can be validated or filtered from the DCH.  V1 will not work for any Planned Movement validation due to the </a:t>
            </a:r>
            <a:r>
              <a:rPr lang="en-US" baseline="0" dirty="0" err="1" smtClean="0"/>
              <a:t>OrderNumber</a:t>
            </a:r>
            <a:r>
              <a:rPr lang="en-US" baseline="0" dirty="0" smtClean="0"/>
              <a:t> limitations.</a:t>
            </a:r>
            <a:endParaRPr lang="en-US" dirty="0"/>
          </a:p>
        </p:txBody>
      </p:sp>
      <p:sp>
        <p:nvSpPr>
          <p:cNvPr id="4" name="Slide Number Placeholder 3"/>
          <p:cNvSpPr>
            <a:spLocks noGrp="1"/>
          </p:cNvSpPr>
          <p:nvPr>
            <p:ph type="sldNum" sz="quarter" idx="10"/>
          </p:nvPr>
        </p:nvSpPr>
        <p:spPr/>
        <p:txBody>
          <a:bodyPr/>
          <a:lstStyle/>
          <a:p>
            <a:fld id="{84282EA8-EA16-1543-80CC-37868B884480}" type="slidenum">
              <a:rPr lang="en-US" smtClean="0"/>
              <a:pPr/>
              <a:t>32</a:t>
            </a:fld>
            <a:endParaRPr lang="en-US"/>
          </a:p>
        </p:txBody>
      </p:sp>
    </p:spTree>
    <p:extLst>
      <p:ext uri="{BB962C8B-B14F-4D97-AF65-F5344CB8AC3E}">
        <p14:creationId xmlns:p14="http://schemas.microsoft.com/office/powerpoint/2010/main" val="24444807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b="1" u="sng" dirty="0"/>
              <a:t>J-Y</a:t>
            </a:r>
          </a:p>
          <a:p>
            <a:r>
              <a:rPr lang="en-US" dirty="0"/>
              <a:t>The essence of the PM is to:</a:t>
            </a:r>
          </a:p>
          <a:p>
            <a:r>
              <a:rPr lang="en-US" dirty="0"/>
              <a:t> </a:t>
            </a:r>
          </a:p>
          <a:p>
            <a:pPr lvl="0"/>
            <a:r>
              <a:rPr lang="en-US" dirty="0"/>
              <a:t>Ensure safe loading at non-equity terminals – simplify the loading process for the driver</a:t>
            </a:r>
          </a:p>
          <a:p>
            <a:pPr lvl="0"/>
            <a:r>
              <a:rPr lang="en-US" dirty="0"/>
              <a:t>Enable complex BOL printing – to be able to print more than just a simple BOL with dummy customer data, at the TAS</a:t>
            </a:r>
          </a:p>
          <a:p>
            <a:r>
              <a:rPr lang="en-US" dirty="0"/>
              <a:t>Mike from XOM is aligned with me on those two items. In addition, </a:t>
            </a:r>
          </a:p>
          <a:p>
            <a:pPr lvl="0"/>
            <a:r>
              <a:rPr lang="en-US" dirty="0"/>
              <a:t>Enhance matching of the BOL back to a document at the supplier’s ERP</a:t>
            </a:r>
          </a:p>
          <a:p>
            <a:r>
              <a:rPr lang="en-US" dirty="0" smtClean="0"/>
              <a:t>Additional Comments:</a:t>
            </a:r>
            <a:endParaRPr lang="en-US" dirty="0"/>
          </a:p>
          <a:p>
            <a:pPr lvl="0"/>
            <a:r>
              <a:rPr lang="en-US" dirty="0"/>
              <a:t>To enable authorization of the document for loading, including tax detail, EMCS, and lot’s of other </a:t>
            </a:r>
            <a:r>
              <a:rPr lang="en-US" dirty="0" smtClean="0"/>
              <a:t>details (optional?).</a:t>
            </a:r>
            <a:endParaRPr lang="en-US" dirty="0"/>
          </a:p>
          <a:p>
            <a:pPr lvl="0"/>
            <a:r>
              <a:rPr lang="en-US" dirty="0"/>
              <a:t>To enable a Customer and Account setup automatically, in the case of Load id’s.</a:t>
            </a:r>
          </a:p>
          <a:p>
            <a:r>
              <a:rPr lang="en-US" dirty="0"/>
              <a:t> </a:t>
            </a:r>
          </a:p>
          <a:p>
            <a:r>
              <a:rPr lang="en-US" dirty="0"/>
              <a:t>For safe loading, the TAS just needs to read the load plan of the shipment in.</a:t>
            </a:r>
          </a:p>
          <a:p>
            <a:r>
              <a:rPr lang="en-US" dirty="0"/>
              <a:t>For BOL printing, the TAS does not need to know the Customer and Account on the PM. Rather, it can just dump the PM somewhere and when it needs to print the BOL it can look up the required data in the stored PM on the side. That is why the </a:t>
            </a:r>
            <a:r>
              <a:rPr lang="en-US" dirty="0" err="1"/>
              <a:t>partnerroleindicator</a:t>
            </a:r>
            <a:r>
              <a:rPr lang="en-US" dirty="0"/>
              <a:t> is so important, and why we need to be able to send so many different partners that are irrelevant for the equity chain and authorization.</a:t>
            </a:r>
          </a:p>
          <a:p>
            <a:r>
              <a:rPr lang="en-US" dirty="0"/>
              <a:t>To enhance matching, it just means that the driver is not doing a rack pickup anymore, whereby I am dependent on hi typing in the important document ID as freeform text. Instead, he elects the document and loads against it and therefore I am guaranteed that the TAs sends me back this important number.</a:t>
            </a:r>
          </a:p>
          <a:p>
            <a:r>
              <a:rPr lang="en-US" dirty="0"/>
              <a:t>What it means to enable </a:t>
            </a:r>
            <a:r>
              <a:rPr lang="en-US" dirty="0" smtClean="0"/>
              <a:t>authorization (</a:t>
            </a:r>
            <a:r>
              <a:rPr lang="en-US" dirty="0" err="1" smtClean="0"/>
              <a:t>german</a:t>
            </a:r>
            <a:r>
              <a:rPr lang="en-US" dirty="0" smtClean="0"/>
              <a:t> loading scenario</a:t>
            </a:r>
            <a:r>
              <a:rPr lang="en-US" baseline="0" dirty="0" smtClean="0"/>
              <a:t> maybe)</a:t>
            </a:r>
            <a:r>
              <a:rPr lang="en-US" dirty="0" smtClean="0"/>
              <a:t>?</a:t>
            </a:r>
          </a:p>
          <a:p>
            <a:r>
              <a:rPr lang="en-US" dirty="0" smtClean="0"/>
              <a:t>Outside </a:t>
            </a:r>
            <a:r>
              <a:rPr lang="en-US" dirty="0"/>
              <a:t>Germany I don’t see any of that authorization happen in the TAS.</a:t>
            </a:r>
          </a:p>
          <a:p>
            <a:r>
              <a:rPr lang="en-US" dirty="0"/>
              <a:t>Customer and Account setup for load id PMs  </a:t>
            </a:r>
          </a:p>
          <a:p>
            <a:endParaRPr lang="en-US" dirty="0"/>
          </a:p>
        </p:txBody>
      </p:sp>
      <p:sp>
        <p:nvSpPr>
          <p:cNvPr id="4" name="Slide Number Placeholder 3"/>
          <p:cNvSpPr>
            <a:spLocks noGrp="1"/>
          </p:cNvSpPr>
          <p:nvPr>
            <p:ph type="sldNum" sz="quarter" idx="10"/>
          </p:nvPr>
        </p:nvSpPr>
        <p:spPr/>
        <p:txBody>
          <a:bodyPr/>
          <a:lstStyle/>
          <a:p>
            <a:fld id="{A04F7BB7-E32E-4327-A72A-3608A8DF0C90}"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27953001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smtClean="0"/>
              <a:t>Version 4.01</a:t>
            </a:r>
            <a:r>
              <a:rPr lang="en-US" baseline="0" dirty="0" smtClean="0"/>
              <a:t> – Supports passing an Order Number in the request, but we really don’t know which Movement Type the order number is for so the “Order Number” would have to be matched against all Movement Driver Document Identifiers available at that specific Terminal + Seller Number + Consignee.   </a:t>
            </a:r>
            <a:endParaRPr lang="en-US" dirty="0"/>
          </a:p>
        </p:txBody>
      </p:sp>
      <p:sp>
        <p:nvSpPr>
          <p:cNvPr id="4" name="Slide Number Placeholder 3"/>
          <p:cNvSpPr>
            <a:spLocks noGrp="1"/>
          </p:cNvSpPr>
          <p:nvPr>
            <p:ph type="sldNum" sz="quarter" idx="10"/>
          </p:nvPr>
        </p:nvSpPr>
        <p:spPr/>
        <p:txBody>
          <a:bodyPr/>
          <a:lstStyle/>
          <a:p>
            <a:fld id="{84282EA8-EA16-1543-80CC-37868B884480}" type="slidenum">
              <a:rPr lang="en-US" smtClean="0"/>
              <a:pPr/>
              <a:t>33</a:t>
            </a:fld>
            <a:endParaRPr lang="en-US"/>
          </a:p>
        </p:txBody>
      </p:sp>
    </p:spTree>
    <p:extLst>
      <p:ext uri="{BB962C8B-B14F-4D97-AF65-F5344CB8AC3E}">
        <p14:creationId xmlns:p14="http://schemas.microsoft.com/office/powerpoint/2010/main" val="24444807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Rework first title.</a:t>
            </a:r>
            <a:endParaRPr lang="en-US" dirty="0"/>
          </a:p>
        </p:txBody>
      </p:sp>
      <p:sp>
        <p:nvSpPr>
          <p:cNvPr id="4" name="Slide Number Placeholder 3"/>
          <p:cNvSpPr>
            <a:spLocks noGrp="1"/>
          </p:cNvSpPr>
          <p:nvPr>
            <p:ph type="sldNum" sz="quarter" idx="10"/>
          </p:nvPr>
        </p:nvSpPr>
        <p:spPr/>
        <p:txBody>
          <a:bodyPr/>
          <a:lstStyle/>
          <a:p>
            <a:fld id="{84282EA8-EA16-1543-80CC-37868B884480}" type="slidenum">
              <a:rPr lang="en-US" smtClean="0"/>
              <a:pPr/>
              <a:t>4</a:t>
            </a:fld>
            <a:endParaRPr lang="en-US"/>
          </a:p>
        </p:txBody>
      </p:sp>
    </p:spTree>
    <p:extLst>
      <p:ext uri="{BB962C8B-B14F-4D97-AF65-F5344CB8AC3E}">
        <p14:creationId xmlns:p14="http://schemas.microsoft.com/office/powerpoint/2010/main" val="40590677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282EA8-EA16-1543-80CC-37868B884480}" type="slidenum">
              <a:rPr lang="en-US" smtClean="0"/>
              <a:pPr/>
              <a:t>7</a:t>
            </a:fld>
            <a:endParaRPr lang="en-US"/>
          </a:p>
        </p:txBody>
      </p:sp>
    </p:spTree>
    <p:extLst>
      <p:ext uri="{BB962C8B-B14F-4D97-AF65-F5344CB8AC3E}">
        <p14:creationId xmlns:p14="http://schemas.microsoft.com/office/powerpoint/2010/main" val="36515143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This is an ANIMATED slide</a:t>
            </a:r>
            <a:r>
              <a:rPr lang="en-US" b="1" baseline="0" dirty="0" smtClean="0"/>
              <a:t> and is best viewed in READ Mode or you can click the STAR under the Slide Number.</a:t>
            </a:r>
            <a:endParaRPr lang="en-US" b="1" dirty="0"/>
          </a:p>
        </p:txBody>
      </p:sp>
      <p:sp>
        <p:nvSpPr>
          <p:cNvPr id="4" name="Slide Number Placeholder 3"/>
          <p:cNvSpPr>
            <a:spLocks noGrp="1"/>
          </p:cNvSpPr>
          <p:nvPr>
            <p:ph type="sldNum" sz="quarter" idx="10"/>
          </p:nvPr>
        </p:nvSpPr>
        <p:spPr/>
        <p:txBody>
          <a:bodyPr/>
          <a:lstStyle/>
          <a:p>
            <a:fld id="{84282EA8-EA16-1543-80CC-37868B884480}" type="slidenum">
              <a:rPr lang="en-US" smtClean="0"/>
              <a:pPr/>
              <a:t>8</a:t>
            </a:fld>
            <a:endParaRPr lang="en-US"/>
          </a:p>
        </p:txBody>
      </p:sp>
    </p:spTree>
    <p:extLst>
      <p:ext uri="{BB962C8B-B14F-4D97-AF65-F5344CB8AC3E}">
        <p14:creationId xmlns:p14="http://schemas.microsoft.com/office/powerpoint/2010/main" val="12629338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282EA8-EA16-1543-80CC-37868B884480}" type="slidenum">
              <a:rPr lang="en-US" smtClean="0"/>
              <a:pPr/>
              <a:t>13</a:t>
            </a:fld>
            <a:endParaRPr lang="en-US"/>
          </a:p>
        </p:txBody>
      </p:sp>
    </p:spTree>
    <p:extLst>
      <p:ext uri="{BB962C8B-B14F-4D97-AF65-F5344CB8AC3E}">
        <p14:creationId xmlns:p14="http://schemas.microsoft.com/office/powerpoint/2010/main" val="28484706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282EA8-EA16-1543-80CC-37868B884480}" type="slidenum">
              <a:rPr lang="en-US" smtClean="0"/>
              <a:pPr/>
              <a:t>16</a:t>
            </a:fld>
            <a:endParaRPr lang="en-US"/>
          </a:p>
        </p:txBody>
      </p:sp>
    </p:spTree>
    <p:extLst>
      <p:ext uri="{BB962C8B-B14F-4D97-AF65-F5344CB8AC3E}">
        <p14:creationId xmlns:p14="http://schemas.microsoft.com/office/powerpoint/2010/main" val="42119231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smtClean="0"/>
          </a:p>
          <a:p>
            <a:pPr marL="0" indent="0">
              <a:buNone/>
            </a:pPr>
            <a:endParaRPr lang="en-US" dirty="0"/>
          </a:p>
        </p:txBody>
      </p:sp>
      <p:sp>
        <p:nvSpPr>
          <p:cNvPr id="4" name="Slide Number Placeholder 3"/>
          <p:cNvSpPr>
            <a:spLocks noGrp="1"/>
          </p:cNvSpPr>
          <p:nvPr>
            <p:ph type="sldNum" sz="quarter" idx="10"/>
          </p:nvPr>
        </p:nvSpPr>
        <p:spPr/>
        <p:txBody>
          <a:bodyPr/>
          <a:lstStyle/>
          <a:p>
            <a:fld id="{84282EA8-EA16-1543-80CC-37868B884480}" type="slidenum">
              <a:rPr lang="en-US" smtClean="0"/>
              <a:pPr/>
              <a:t>18</a:t>
            </a:fld>
            <a:endParaRPr lang="en-US"/>
          </a:p>
        </p:txBody>
      </p:sp>
    </p:spTree>
    <p:extLst>
      <p:ext uri="{BB962C8B-B14F-4D97-AF65-F5344CB8AC3E}">
        <p14:creationId xmlns:p14="http://schemas.microsoft.com/office/powerpoint/2010/main" val="821522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en-US" dirty="0" smtClean="0"/>
              <a:t>Customer</a:t>
            </a:r>
            <a:r>
              <a:rPr lang="en-US" baseline="0" dirty="0" smtClean="0"/>
              <a:t> contacts Supplier to get </a:t>
            </a:r>
            <a:r>
              <a:rPr lang="en-US" baseline="0" dirty="0" err="1" smtClean="0"/>
              <a:t>LoadID</a:t>
            </a:r>
            <a:r>
              <a:rPr lang="en-US" baseline="0" dirty="0" smtClean="0"/>
              <a:t> for loading at TAS.</a:t>
            </a:r>
          </a:p>
          <a:p>
            <a:pPr marL="228600" indent="-228600">
              <a:buAutoNum type="arabicParenR"/>
            </a:pPr>
            <a:r>
              <a:rPr lang="en-US" baseline="0" dirty="0" smtClean="0"/>
              <a:t>Supplier Generates </a:t>
            </a:r>
            <a:r>
              <a:rPr lang="en-US" baseline="0" dirty="0" err="1" smtClean="0"/>
              <a:t>LoadID</a:t>
            </a:r>
            <a:endParaRPr lang="en-US" baseline="0" dirty="0" smtClean="0"/>
          </a:p>
          <a:p>
            <a:pPr marL="228600" indent="-228600">
              <a:buAutoNum type="arabicParenR"/>
            </a:pPr>
            <a:r>
              <a:rPr lang="en-US" baseline="0" dirty="0" smtClean="0"/>
              <a:t>Supplier Creates </a:t>
            </a:r>
            <a:r>
              <a:rPr lang="en-US" baseline="0" dirty="0" err="1" smtClean="0"/>
              <a:t>LoadID</a:t>
            </a:r>
            <a:r>
              <a:rPr lang="en-US" baseline="0" dirty="0" smtClean="0"/>
              <a:t> at TAS</a:t>
            </a:r>
          </a:p>
          <a:p>
            <a:pPr marL="685800" lvl="1" indent="-228600">
              <a:buAutoNum type="alphaLcParenR"/>
            </a:pPr>
            <a:r>
              <a:rPr lang="en-US" baseline="0" dirty="0" err="1" smtClean="0"/>
              <a:t>LoadID</a:t>
            </a:r>
            <a:r>
              <a:rPr lang="en-US" baseline="0" dirty="0" smtClean="0"/>
              <a:t>/Account is created through PIDX5 </a:t>
            </a:r>
            <a:r>
              <a:rPr lang="en-US" baseline="0" dirty="0" err="1" smtClean="0"/>
              <a:t>LoadID</a:t>
            </a:r>
            <a:r>
              <a:rPr lang="en-US" baseline="0" dirty="0" smtClean="0"/>
              <a:t> Message</a:t>
            </a:r>
          </a:p>
          <a:p>
            <a:pPr marL="685800" lvl="1" indent="-228600">
              <a:buAutoNum type="alphaLcParenR"/>
            </a:pPr>
            <a:r>
              <a:rPr lang="en-US" baseline="0" dirty="0" smtClean="0"/>
              <a:t>Account Request can be manually entered via a Faxed Account/</a:t>
            </a:r>
            <a:r>
              <a:rPr lang="en-US" baseline="0" dirty="0" err="1" smtClean="0"/>
              <a:t>LoadID</a:t>
            </a:r>
            <a:r>
              <a:rPr lang="en-US" baseline="0" dirty="0" smtClean="0"/>
              <a:t> setup request.</a:t>
            </a:r>
          </a:p>
          <a:p>
            <a:pPr marL="228600" indent="-228600">
              <a:buAutoNum type="arabicParenR"/>
            </a:pPr>
            <a:r>
              <a:rPr lang="en-US" baseline="0" dirty="0" smtClean="0"/>
              <a:t>Supplier Sends </a:t>
            </a:r>
            <a:r>
              <a:rPr lang="en-US" baseline="0" dirty="0" err="1" smtClean="0"/>
              <a:t>LoadID</a:t>
            </a:r>
            <a:r>
              <a:rPr lang="en-US" baseline="0" dirty="0" smtClean="0"/>
              <a:t> to Customer after TAS configuration is completed.</a:t>
            </a:r>
          </a:p>
          <a:p>
            <a:pPr marL="228600" indent="-228600">
              <a:buAutoNum type="arabicParenR"/>
            </a:pPr>
            <a:r>
              <a:rPr lang="en-US" baseline="0" dirty="0" err="1" smtClean="0"/>
              <a:t>LoadID</a:t>
            </a:r>
            <a:r>
              <a:rPr lang="en-US" baseline="0" dirty="0" smtClean="0"/>
              <a:t> is sent to Carrier from Customer</a:t>
            </a:r>
          </a:p>
          <a:p>
            <a:pPr marL="228600" indent="-228600">
              <a:buAutoNum type="arabicParenR"/>
            </a:pPr>
            <a:r>
              <a:rPr lang="en-US" baseline="0" dirty="0" err="1" smtClean="0"/>
              <a:t>LoadID</a:t>
            </a:r>
            <a:r>
              <a:rPr lang="en-US" baseline="0" dirty="0" smtClean="0"/>
              <a:t> is used for Lifting when the Driver shows up at the TAS.</a:t>
            </a:r>
          </a:p>
          <a:p>
            <a:pPr marL="228600" indent="-228600">
              <a:buAutoNum type="arabicParenR"/>
            </a:pPr>
            <a:r>
              <a:rPr lang="en-US" baseline="0" dirty="0" smtClean="0"/>
              <a:t>Driver Enters PO/Customer Reference.</a:t>
            </a:r>
          </a:p>
          <a:p>
            <a:pPr marL="228600" indent="-228600">
              <a:buAutoNum type="arabicParenR"/>
            </a:pPr>
            <a:r>
              <a:rPr lang="en-US" baseline="0" dirty="0" err="1" smtClean="0"/>
              <a:t>LoadId</a:t>
            </a:r>
            <a:r>
              <a:rPr lang="en-US" baseline="0" dirty="0" smtClean="0"/>
              <a:t> Is matched in TAS</a:t>
            </a:r>
          </a:p>
          <a:p>
            <a:pPr marL="228600" indent="-228600">
              <a:buAutoNum type="arabicParenR"/>
            </a:pPr>
            <a:r>
              <a:rPr lang="en-US" baseline="0" dirty="0" smtClean="0"/>
              <a:t>BOL or </a:t>
            </a:r>
            <a:r>
              <a:rPr lang="en-US" baseline="0" dirty="0" err="1" smtClean="0"/>
              <a:t>LoadingDeliveryReceipt</a:t>
            </a:r>
            <a:r>
              <a:rPr lang="en-US" baseline="0" dirty="0" smtClean="0"/>
              <a:t> is sent back to the Supplier.</a:t>
            </a:r>
          </a:p>
          <a:p>
            <a:pPr marL="228600" indent="-228600">
              <a:buAutoNum type="arabicParenR"/>
            </a:pPr>
            <a:endParaRPr lang="en-US" dirty="0"/>
          </a:p>
        </p:txBody>
      </p:sp>
      <p:sp>
        <p:nvSpPr>
          <p:cNvPr id="4" name="Slide Number Placeholder 3"/>
          <p:cNvSpPr>
            <a:spLocks noGrp="1"/>
          </p:cNvSpPr>
          <p:nvPr>
            <p:ph type="sldNum" sz="quarter" idx="10"/>
          </p:nvPr>
        </p:nvSpPr>
        <p:spPr/>
        <p:txBody>
          <a:bodyPr/>
          <a:lstStyle/>
          <a:p>
            <a:fld id="{84282EA8-EA16-1543-80CC-37868B884480}" type="slidenum">
              <a:rPr lang="en-US" smtClean="0"/>
              <a:pPr/>
              <a:t>19</a:t>
            </a:fld>
            <a:endParaRPr lang="en-US"/>
          </a:p>
        </p:txBody>
      </p:sp>
    </p:spTree>
    <p:extLst>
      <p:ext uri="{BB962C8B-B14F-4D97-AF65-F5344CB8AC3E}">
        <p14:creationId xmlns:p14="http://schemas.microsoft.com/office/powerpoint/2010/main" val="821522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DD2156C4-E17E-974D-A911-066EC612C7FA}" type="datetimeFigureOut">
              <a:rPr lang="en-US" smtClean="0"/>
              <a:pPr/>
              <a:t>6/7/2016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57DCAD-3CB0-A444-B387-FDEA156B87C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DD2156C4-E17E-974D-A911-066EC612C7FA}" type="datetimeFigureOut">
              <a:rPr lang="en-US" smtClean="0"/>
              <a:pPr/>
              <a:t>6/7/2016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57DCAD-3CB0-A444-B387-FDEA156B87C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DD2156C4-E17E-974D-A911-066EC612C7FA}" type="datetimeFigureOut">
              <a:rPr lang="en-US" smtClean="0"/>
              <a:pPr/>
              <a:t>6/7/2016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57DCAD-3CB0-A444-B387-FDEA156B87C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DD2156C4-E17E-974D-A911-066EC612C7FA}" type="datetimeFigureOut">
              <a:rPr lang="en-US" smtClean="0"/>
              <a:pPr/>
              <a:t>6/7/2016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57DCAD-3CB0-A444-B387-FDEA156B87C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DD2156C4-E17E-974D-A911-066EC612C7FA}" type="datetimeFigureOut">
              <a:rPr lang="en-US" smtClean="0"/>
              <a:pPr/>
              <a:t>6/7/2016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57DCAD-3CB0-A444-B387-FDEA156B87C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DD2156C4-E17E-974D-A911-066EC612C7FA}" type="datetimeFigureOut">
              <a:rPr lang="en-US" smtClean="0"/>
              <a:pPr/>
              <a:t>6/7/2016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57DCAD-3CB0-A444-B387-FDEA156B87C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DD2156C4-E17E-974D-A911-066EC612C7FA}" type="datetimeFigureOut">
              <a:rPr lang="en-US" smtClean="0"/>
              <a:pPr/>
              <a:t>6/7/2016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57DCAD-3CB0-A444-B387-FDEA156B87C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DD2156C4-E17E-974D-A911-066EC612C7FA}" type="datetimeFigureOut">
              <a:rPr lang="en-US" smtClean="0"/>
              <a:pPr/>
              <a:t>6/7/2016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57DCAD-3CB0-A444-B387-FDEA156B87C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2156C4-E17E-974D-A911-066EC612C7FA}" type="datetimeFigureOut">
              <a:rPr lang="en-US" smtClean="0"/>
              <a:pPr/>
              <a:t>6/7/2016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57DCAD-3CB0-A444-B387-FDEA156B87C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DD2156C4-E17E-974D-A911-066EC612C7FA}" type="datetimeFigureOut">
              <a:rPr lang="en-US" smtClean="0"/>
              <a:pPr/>
              <a:t>6/7/2016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57DCAD-3CB0-A444-B387-FDEA156B87C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DD2156C4-E17E-974D-A911-066EC612C7FA}" type="datetimeFigureOut">
              <a:rPr lang="en-US" smtClean="0"/>
              <a:pPr/>
              <a:t>6/7/2016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57DCAD-3CB0-A444-B387-FDEA156B87C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2156C4-E17E-974D-A911-066EC612C7FA}" type="datetimeFigureOut">
              <a:rPr lang="en-US" smtClean="0"/>
              <a:pPr/>
              <a:t>6/7/2016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57DCAD-3CB0-A444-B387-FDEA156B87CF}" type="slidenum">
              <a:rPr lang="en-US" smtClean="0"/>
              <a:pPr/>
              <a:t>‹#›</a:t>
            </a:fld>
            <a:endParaRPr lang="en-US"/>
          </a:p>
        </p:txBody>
      </p:sp>
      <p:pic>
        <p:nvPicPr>
          <p:cNvPr id="7" name="Picture 6"/>
          <p:cNvPicPr>
            <a:picLocks noChangeAspect="1"/>
          </p:cNvPicPr>
          <p:nvPr userDrawn="1"/>
        </p:nvPicPr>
        <p:blipFill>
          <a:blip r:embed="rId13"/>
          <a:stretch>
            <a:fillRect/>
          </a:stretch>
        </p:blipFill>
        <p:spPr>
          <a:xfrm>
            <a:off x="0" y="-6922"/>
            <a:ext cx="1245121" cy="563120"/>
          </a:xfrm>
          <a:prstGeom prst="rect">
            <a:avLst/>
          </a:prstGeom>
        </p:spPr>
      </p:pic>
    </p:spTree>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22.xml"/><Relationship Id="rId3" Type="http://schemas.openxmlformats.org/officeDocument/2006/relationships/slide" Target="slide2.xml"/><Relationship Id="rId7" Type="http://schemas.openxmlformats.org/officeDocument/2006/relationships/slide" Target="slide18.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slide" Target="slide11.xml"/><Relationship Id="rId5" Type="http://schemas.openxmlformats.org/officeDocument/2006/relationships/slide" Target="slide10.xml"/><Relationship Id="rId4" Type="http://schemas.openxmlformats.org/officeDocument/2006/relationships/slide" Target="slide8.xml"/><Relationship Id="rId9" Type="http://schemas.openxmlformats.org/officeDocument/2006/relationships/slide" Target="slide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slide" Target="slide26.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880"/>
            <a:ext cx="8229600" cy="771277"/>
          </a:xfrm>
        </p:spPr>
        <p:txBody>
          <a:bodyPr>
            <a:normAutofit/>
          </a:bodyPr>
          <a:lstStyle/>
          <a:p>
            <a:r>
              <a:rPr lang="en-US" dirty="0" smtClean="0"/>
              <a:t>Slide Deck Overview</a:t>
            </a:r>
            <a:endParaRPr lang="en-US" dirty="0"/>
          </a:p>
        </p:txBody>
      </p:sp>
      <p:sp>
        <p:nvSpPr>
          <p:cNvPr id="3" name="Content Placeholder 2"/>
          <p:cNvSpPr>
            <a:spLocks noGrp="1"/>
          </p:cNvSpPr>
          <p:nvPr>
            <p:ph idx="1"/>
          </p:nvPr>
        </p:nvSpPr>
        <p:spPr>
          <a:xfrm>
            <a:off x="457200" y="1113184"/>
            <a:ext cx="8229600" cy="4806246"/>
          </a:xfrm>
        </p:spPr>
        <p:txBody>
          <a:bodyPr>
            <a:normAutofit fontScale="92500" lnSpcReduction="20000"/>
          </a:bodyPr>
          <a:lstStyle/>
          <a:p>
            <a:pPr marL="0" indent="0">
              <a:buNone/>
            </a:pPr>
            <a:r>
              <a:rPr lang="en-US" sz="1800" dirty="0" smtClean="0"/>
              <a:t>This </a:t>
            </a:r>
            <a:r>
              <a:rPr lang="en-US" sz="1800" dirty="0"/>
              <a:t>Document contains an overview of each </a:t>
            </a:r>
            <a:r>
              <a:rPr lang="en-US" sz="1800" dirty="0" smtClean="0"/>
              <a:t>Planned Movement document and Document Exchange/RTL Exchanges between Partners.  </a:t>
            </a:r>
            <a:r>
              <a:rPr lang="en-US" sz="1800" dirty="0"/>
              <a:t>The goal is to guide the TAS Developer through </a:t>
            </a:r>
            <a:r>
              <a:rPr lang="en-US" sz="1800" dirty="0" smtClean="0"/>
              <a:t>the standard so they can merge how their processes work with what is going to come across on in the Planned Movement Document.   </a:t>
            </a:r>
            <a:r>
              <a:rPr lang="en-US" sz="1800" dirty="0"/>
              <a:t>These recommendations are to be used as a guideline for implementation since each TAS may operate slightly differently and have different regional requirements.  </a:t>
            </a:r>
            <a:endParaRPr lang="en-US" sz="1800" dirty="0" smtClean="0"/>
          </a:p>
          <a:p>
            <a:pPr marL="0" indent="0">
              <a:buNone/>
            </a:pPr>
            <a:endParaRPr lang="en-US" sz="1800" u="sng" dirty="0" smtClean="0"/>
          </a:p>
          <a:p>
            <a:pPr marL="0" indent="0">
              <a:buNone/>
            </a:pPr>
            <a:r>
              <a:rPr lang="en-US" sz="1800" u="sng" dirty="0" smtClean="0"/>
              <a:t>Each </a:t>
            </a:r>
            <a:r>
              <a:rPr lang="en-US" sz="1800" u="sng" dirty="0"/>
              <a:t>Bullet point references a Section in the Slide </a:t>
            </a:r>
            <a:r>
              <a:rPr lang="en-US" sz="1800" u="sng" dirty="0" smtClean="0"/>
              <a:t>Deck</a:t>
            </a:r>
            <a:endParaRPr lang="en-US" sz="1800" u="sng" dirty="0"/>
          </a:p>
          <a:p>
            <a:r>
              <a:rPr lang="en-US" sz="1800" b="1" dirty="0" smtClean="0">
                <a:hlinkClick r:id="rId3" action="ppaction://hlinksldjump"/>
              </a:rPr>
              <a:t>Overview/Terminology/Master Data</a:t>
            </a:r>
            <a:endParaRPr lang="en-US" sz="1800" b="1" dirty="0" smtClean="0"/>
          </a:p>
          <a:p>
            <a:r>
              <a:rPr lang="en-US" sz="1800" b="1" u="sng" dirty="0" smtClean="0">
                <a:hlinkClick r:id="rId4" action="ppaction://hlinksldjump"/>
              </a:rPr>
              <a:t>Basics about Planned Movement</a:t>
            </a:r>
            <a:r>
              <a:rPr lang="en-US" sz="1800" dirty="0" smtClean="0">
                <a:hlinkClick r:id="rId4" action="ppaction://hlinksldjump"/>
              </a:rPr>
              <a:t> </a:t>
            </a:r>
            <a:r>
              <a:rPr lang="en-US" sz="1800" dirty="0" smtClean="0"/>
              <a:t>– Document Hierarchy and potential Submitting Partners.</a:t>
            </a:r>
          </a:p>
          <a:p>
            <a:r>
              <a:rPr lang="en-US" sz="1800" b="1" u="sng" dirty="0">
                <a:hlinkClick r:id="rId5" action="ppaction://hlinksldjump"/>
              </a:rPr>
              <a:t>Required Fields and Validation</a:t>
            </a:r>
            <a:r>
              <a:rPr lang="en-US" sz="1800" dirty="0">
                <a:hlinkClick r:id="rId5" action="ppaction://hlinksldjump"/>
              </a:rPr>
              <a:t> </a:t>
            </a:r>
            <a:r>
              <a:rPr lang="en-US" sz="1800" dirty="0"/>
              <a:t>– Discuss what needs to be on the document an a minimum and the validation requirements when receiving a document (base case</a:t>
            </a:r>
            <a:r>
              <a:rPr lang="en-US" sz="1800" dirty="0" smtClean="0"/>
              <a:t>).</a:t>
            </a:r>
            <a:endParaRPr lang="en-US" sz="1800" dirty="0" smtClean="0">
              <a:hlinkClick r:id="rId6" action="ppaction://hlinksldjump"/>
            </a:endParaRPr>
          </a:p>
          <a:p>
            <a:r>
              <a:rPr lang="en-US" sz="1800" b="1" u="sng" dirty="0" smtClean="0">
                <a:hlinkClick r:id="rId7" action="ppaction://hlinksldjump"/>
              </a:rPr>
              <a:t>Planned Movement Document Exchange with TAS </a:t>
            </a:r>
            <a:r>
              <a:rPr lang="en-US" sz="1800" dirty="0" smtClean="0"/>
              <a:t>– Planned Movement Exchange directly with TAS.</a:t>
            </a:r>
            <a:endParaRPr lang="en-US" sz="1800" b="1" u="sng" dirty="0" smtClean="0"/>
          </a:p>
          <a:p>
            <a:r>
              <a:rPr lang="en-US" sz="1800" b="1" u="sng" dirty="0" smtClean="0">
                <a:hlinkClick r:id="rId8" action="ppaction://hlinksldjump"/>
              </a:rPr>
              <a:t>Planned Movements and RTL Document Exchange</a:t>
            </a:r>
            <a:r>
              <a:rPr lang="en-US" sz="1800" b="1" dirty="0" smtClean="0">
                <a:hlinkClick r:id="rId8" action="ppaction://hlinksldjump"/>
              </a:rPr>
              <a:t> </a:t>
            </a:r>
            <a:r>
              <a:rPr lang="en-US" sz="1800" dirty="0" smtClean="0">
                <a:hlinkClick r:id="rId4" action="ppaction://hlinksldjump"/>
              </a:rPr>
              <a:t>–</a:t>
            </a:r>
            <a:r>
              <a:rPr lang="en-US" sz="1800" dirty="0" smtClean="0"/>
              <a:t> Pulls in Document Exchange with DCH in the Mix.</a:t>
            </a:r>
            <a:endParaRPr lang="en-US" sz="1800" dirty="0">
              <a:hlinkClick r:id="rId4" action="ppaction://hlinksldjump"/>
            </a:endParaRPr>
          </a:p>
          <a:p>
            <a:r>
              <a:rPr lang="en-US" sz="1800" b="1" dirty="0" smtClean="0">
                <a:hlinkClick r:id="rId9" action="ppaction://hlinksldjump"/>
              </a:rPr>
              <a:t>Implementation Options for Mixed Version Operations </a:t>
            </a:r>
            <a:r>
              <a:rPr lang="en-US" sz="1800" dirty="0" smtClean="0"/>
              <a:t>– RTL Lifting Requests by Request type and TAS PIDX Support level.</a:t>
            </a:r>
            <a:endParaRPr lang="en-US" sz="1800" b="1" dirty="0" smtClean="0"/>
          </a:p>
          <a:p>
            <a:pPr lvl="1"/>
            <a:endParaRPr lang="en-US" sz="1600" b="1" u="sng" dirty="0" smtClean="0"/>
          </a:p>
          <a:p>
            <a:pPr lvl="1"/>
            <a:endParaRPr lang="en-US" sz="1600" dirty="0"/>
          </a:p>
          <a:p>
            <a:pPr lvl="1"/>
            <a:endParaRPr lang="en-US" sz="1600" dirty="0" smtClean="0"/>
          </a:p>
          <a:p>
            <a:endParaRPr lang="en-US" sz="2000" dirty="0" smtClean="0"/>
          </a:p>
          <a:p>
            <a:endParaRPr lang="en-US" sz="2000" dirty="0" smtClean="0"/>
          </a:p>
        </p:txBody>
      </p:sp>
    </p:spTree>
    <p:extLst>
      <p:ext uri="{BB962C8B-B14F-4D97-AF65-F5344CB8AC3E}">
        <p14:creationId xmlns:p14="http://schemas.microsoft.com/office/powerpoint/2010/main" val="29786676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Guidelines for Filling out Planned Movements</a:t>
            </a:r>
            <a:endParaRPr lang="en-US" dirty="0"/>
          </a:p>
        </p:txBody>
      </p:sp>
      <p:sp>
        <p:nvSpPr>
          <p:cNvPr id="3" name="Content Placeholder 2"/>
          <p:cNvSpPr>
            <a:spLocks noGrp="1"/>
          </p:cNvSpPr>
          <p:nvPr>
            <p:ph idx="1"/>
          </p:nvPr>
        </p:nvSpPr>
        <p:spPr/>
        <p:txBody>
          <a:bodyPr/>
          <a:lstStyle/>
          <a:p>
            <a:r>
              <a:rPr lang="en-US" dirty="0" smtClean="0"/>
              <a:t>The next set of slides will discuss required fields for each Planned Movement Document. </a:t>
            </a:r>
            <a:endParaRPr lang="en-US" dirty="0"/>
          </a:p>
        </p:txBody>
      </p:sp>
    </p:spTree>
    <p:extLst>
      <p:ext uri="{BB962C8B-B14F-4D97-AF65-F5344CB8AC3E}">
        <p14:creationId xmlns:p14="http://schemas.microsoft.com/office/powerpoint/2010/main" val="39805085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93762"/>
          </a:xfrm>
        </p:spPr>
        <p:txBody>
          <a:bodyPr/>
          <a:lstStyle/>
          <a:p>
            <a:r>
              <a:rPr lang="en-US" dirty="0" smtClean="0"/>
              <a:t>Account/</a:t>
            </a:r>
            <a:r>
              <a:rPr lang="en-US" dirty="0" err="1" smtClean="0"/>
              <a:t>LoadID</a:t>
            </a:r>
            <a:r>
              <a:rPr lang="en-US" dirty="0" smtClean="0"/>
              <a:t> Document</a:t>
            </a:r>
            <a:endParaRPr lang="en-US" dirty="0"/>
          </a:p>
        </p:txBody>
      </p:sp>
      <p:sp>
        <p:nvSpPr>
          <p:cNvPr id="3" name="Content Placeholder 2"/>
          <p:cNvSpPr>
            <a:spLocks noGrp="1"/>
          </p:cNvSpPr>
          <p:nvPr>
            <p:ph idx="1"/>
          </p:nvPr>
        </p:nvSpPr>
        <p:spPr>
          <a:xfrm>
            <a:off x="457200" y="1168400"/>
            <a:ext cx="8229600" cy="4957763"/>
          </a:xfrm>
        </p:spPr>
        <p:txBody>
          <a:bodyPr>
            <a:normAutofit fontScale="55000" lnSpcReduction="20000"/>
          </a:bodyPr>
          <a:lstStyle/>
          <a:p>
            <a:pPr marL="0" indent="0">
              <a:buNone/>
            </a:pPr>
            <a:r>
              <a:rPr lang="en-US" sz="2400" dirty="0" err="1" smtClean="0"/>
              <a:t>LoadID</a:t>
            </a:r>
            <a:r>
              <a:rPr lang="en-US" sz="2400" dirty="0" smtClean="0"/>
              <a:t> Document is used to setup account/product authorizations at the terminal.  There are generally 2 different Types of Load IDs used at the terminal.</a:t>
            </a:r>
          </a:p>
          <a:p>
            <a:pPr lvl="1"/>
            <a:r>
              <a:rPr lang="en-US" sz="1800" b="1" dirty="0" smtClean="0"/>
              <a:t>Product Level </a:t>
            </a:r>
            <a:r>
              <a:rPr lang="en-US" sz="1800" b="1" dirty="0" err="1" smtClean="0"/>
              <a:t>LoadIDs</a:t>
            </a:r>
            <a:r>
              <a:rPr lang="en-US" sz="1800" dirty="0" smtClean="0"/>
              <a:t>  - Each </a:t>
            </a:r>
            <a:r>
              <a:rPr lang="en-US" sz="1800" dirty="0" err="1" smtClean="0"/>
              <a:t>LoadID</a:t>
            </a:r>
            <a:r>
              <a:rPr lang="en-US" sz="1800" dirty="0" smtClean="0"/>
              <a:t> represents the Customer, Product, </a:t>
            </a:r>
            <a:r>
              <a:rPr lang="en-US" sz="1800" dirty="0" err="1" smtClean="0"/>
              <a:t>SupplyParnter</a:t>
            </a:r>
            <a:r>
              <a:rPr lang="en-US" sz="1800" dirty="0"/>
              <a:t> </a:t>
            </a:r>
            <a:r>
              <a:rPr lang="en-US" sz="1800" dirty="0" smtClean="0"/>
              <a:t>and Taxation information.   See </a:t>
            </a:r>
            <a:r>
              <a:rPr lang="en-US" sz="1800" dirty="0" err="1" smtClean="0"/>
              <a:t>LoadID</a:t>
            </a:r>
            <a:r>
              <a:rPr lang="en-US" sz="1800" dirty="0" smtClean="0"/>
              <a:t> PPT for details on Product Level </a:t>
            </a:r>
            <a:r>
              <a:rPr lang="en-US" sz="1800" dirty="0" err="1" smtClean="0"/>
              <a:t>LoadIDs</a:t>
            </a:r>
            <a:r>
              <a:rPr lang="en-US" sz="1800" dirty="0" smtClean="0"/>
              <a:t>.</a:t>
            </a:r>
          </a:p>
          <a:p>
            <a:pPr lvl="1"/>
            <a:r>
              <a:rPr lang="en-US" sz="1800" b="1" dirty="0" smtClean="0"/>
              <a:t>Account Level </a:t>
            </a:r>
            <a:r>
              <a:rPr lang="en-US" sz="1800" b="1" dirty="0" err="1" smtClean="0"/>
              <a:t>LoadIDs</a:t>
            </a:r>
            <a:r>
              <a:rPr lang="en-US" sz="1800" b="1" dirty="0" smtClean="0"/>
              <a:t> - </a:t>
            </a:r>
            <a:r>
              <a:rPr lang="en-US" sz="1800" dirty="0" smtClean="0"/>
              <a:t>For Account Level </a:t>
            </a:r>
            <a:r>
              <a:rPr lang="en-US" sz="1800" dirty="0" err="1" smtClean="0"/>
              <a:t>LoadIDs</a:t>
            </a:r>
            <a:r>
              <a:rPr lang="en-US" sz="1800" dirty="0" smtClean="0"/>
              <a:t>, each Terminal Account has a </a:t>
            </a:r>
            <a:r>
              <a:rPr lang="en-US" sz="1800" dirty="0" err="1" smtClean="0"/>
              <a:t>LoadID</a:t>
            </a:r>
            <a:r>
              <a:rPr lang="en-US" sz="1800" dirty="0"/>
              <a:t> </a:t>
            </a:r>
            <a:r>
              <a:rPr lang="en-US" sz="1800" dirty="0" smtClean="0"/>
              <a:t>with a number of products under the account.  For Equity Terminals, a </a:t>
            </a:r>
            <a:r>
              <a:rPr lang="en-US" sz="1800" dirty="0" err="1" smtClean="0"/>
              <a:t>Soldto</a:t>
            </a:r>
            <a:r>
              <a:rPr lang="en-US" sz="1800" dirty="0" smtClean="0"/>
              <a:t> or </a:t>
            </a:r>
            <a:r>
              <a:rPr lang="en-US" sz="1800" dirty="0" err="1" smtClean="0"/>
              <a:t>ShipTo</a:t>
            </a:r>
            <a:r>
              <a:rPr lang="en-US" sz="1800" dirty="0" smtClean="0"/>
              <a:t> is usually used as the </a:t>
            </a:r>
            <a:r>
              <a:rPr lang="en-US" sz="1800" dirty="0" err="1" smtClean="0"/>
              <a:t>LoadID</a:t>
            </a:r>
            <a:r>
              <a:rPr lang="en-US" sz="1800" dirty="0" smtClean="0"/>
              <a:t>.  For non-equity terminals you may be able to use your own </a:t>
            </a:r>
            <a:r>
              <a:rPr lang="en-US" sz="1800" dirty="0" err="1" smtClean="0"/>
              <a:t>Soldto</a:t>
            </a:r>
            <a:r>
              <a:rPr lang="en-US" sz="1800" dirty="0" smtClean="0"/>
              <a:t>/</a:t>
            </a:r>
            <a:r>
              <a:rPr lang="en-US" sz="1800" dirty="0" err="1" smtClean="0"/>
              <a:t>ShipTo</a:t>
            </a:r>
            <a:r>
              <a:rPr lang="en-US" sz="1800" dirty="0" smtClean="0"/>
              <a:t>, but in some cases you may have to use the </a:t>
            </a:r>
            <a:r>
              <a:rPr lang="en-US" sz="1800" dirty="0" err="1" smtClean="0"/>
              <a:t>LoadID</a:t>
            </a:r>
            <a:r>
              <a:rPr lang="en-US" sz="1800" dirty="0" smtClean="0"/>
              <a:t> assigned by the TAS Owner.  </a:t>
            </a:r>
            <a:endParaRPr lang="en-US" dirty="0" smtClean="0"/>
          </a:p>
          <a:p>
            <a:pPr marL="57150" indent="0">
              <a:buNone/>
            </a:pPr>
            <a:endParaRPr lang="en-US" sz="2100" b="1" u="sng" dirty="0" smtClean="0"/>
          </a:p>
          <a:p>
            <a:pPr marL="57150" indent="0">
              <a:buNone/>
            </a:pPr>
            <a:r>
              <a:rPr lang="en-US" sz="2100" b="1" u="sng" dirty="0" smtClean="0"/>
              <a:t>Key Elements of a </a:t>
            </a:r>
            <a:r>
              <a:rPr lang="en-US" sz="2100" b="1" u="sng" dirty="0" err="1" smtClean="0"/>
              <a:t>LoadID</a:t>
            </a:r>
            <a:endParaRPr lang="en-US" sz="2100" b="1" u="sng" dirty="0" smtClean="0"/>
          </a:p>
          <a:p>
            <a:pPr marL="400050"/>
            <a:r>
              <a:rPr lang="en-US" sz="2100" dirty="0" smtClean="0"/>
              <a:t>RTL Customer Details – Seller/Consignee (if RTL Required)</a:t>
            </a:r>
          </a:p>
          <a:p>
            <a:pPr marL="400050"/>
            <a:r>
              <a:rPr lang="en-US" sz="2100" dirty="0" smtClean="0"/>
              <a:t>Supply Partner – (</a:t>
            </a:r>
            <a:r>
              <a:rPr lang="en-US" sz="2100" dirty="0" err="1" smtClean="0"/>
              <a:t>ThirdParty</a:t>
            </a:r>
            <a:r>
              <a:rPr lang="en-US" sz="2100" dirty="0" smtClean="0"/>
              <a:t> – or owner on Supply Contract)</a:t>
            </a:r>
          </a:p>
          <a:p>
            <a:pPr marL="400050"/>
            <a:r>
              <a:rPr lang="en-US" sz="2100" dirty="0" smtClean="0"/>
              <a:t>Product Details – Terminal Product/PIDX Products and Supplier Products (Seller Product Codes)</a:t>
            </a:r>
          </a:p>
          <a:p>
            <a:pPr marL="400050"/>
            <a:r>
              <a:rPr lang="en-US" sz="2100" dirty="0"/>
              <a:t>Taxation Codes </a:t>
            </a:r>
          </a:p>
          <a:p>
            <a:pPr marL="400050"/>
            <a:r>
              <a:rPr lang="en-US" sz="2100" dirty="0" smtClean="0"/>
              <a:t>Driver Requirements for Entering a Secondary ID or Planned Movement Document ID.</a:t>
            </a:r>
          </a:p>
          <a:p>
            <a:pPr marL="400050"/>
            <a:r>
              <a:rPr lang="en-US" sz="2100" dirty="0" smtClean="0"/>
              <a:t>Right To Lift Requirements (</a:t>
            </a:r>
            <a:r>
              <a:rPr lang="en-US" sz="2100" dirty="0" err="1" smtClean="0"/>
              <a:t>AtLiftingTime</a:t>
            </a:r>
            <a:r>
              <a:rPr lang="en-US" sz="2100" dirty="0" smtClean="0"/>
              <a:t>, </a:t>
            </a:r>
            <a:r>
              <a:rPr lang="en-US" sz="2100" dirty="0" err="1" smtClean="0"/>
              <a:t>OnReceipt</a:t>
            </a:r>
            <a:r>
              <a:rPr lang="en-US" sz="2100" dirty="0" smtClean="0"/>
              <a:t> (Planned Movement pre-</a:t>
            </a:r>
            <a:r>
              <a:rPr lang="en-US" sz="2100" dirty="0" err="1" smtClean="0"/>
              <a:t>auth</a:t>
            </a:r>
            <a:r>
              <a:rPr lang="en-US" sz="2100" dirty="0" smtClean="0"/>
              <a:t>), </a:t>
            </a:r>
            <a:r>
              <a:rPr lang="en-US" sz="2100" dirty="0" err="1" smtClean="0"/>
              <a:t>NotRequired</a:t>
            </a:r>
            <a:r>
              <a:rPr lang="en-US" sz="2100" dirty="0" smtClean="0"/>
              <a:t>) – </a:t>
            </a:r>
          </a:p>
          <a:p>
            <a:pPr marL="400050"/>
            <a:r>
              <a:rPr lang="en-US" sz="2200" dirty="0" smtClean="0"/>
              <a:t>Transport Company can be listed at the Header or LI level in the document which should allow for “Carrier” Authorization by Account/Product, if NO Carriers are specified in the header/line item section, then the assumption is the carrier can lift all products or the carrier is setup for product authorization at the TAS.</a:t>
            </a:r>
          </a:p>
          <a:p>
            <a:pPr marL="400050"/>
            <a:r>
              <a:rPr lang="en-US" sz="2100" dirty="0" err="1" smtClean="0"/>
              <a:t>TASLoadID</a:t>
            </a:r>
            <a:r>
              <a:rPr lang="en-US" sz="2100" dirty="0" smtClean="0"/>
              <a:t> – This should be specified and can be either a single ID or ID + LI reference.</a:t>
            </a:r>
          </a:p>
          <a:p>
            <a:pPr marL="400050"/>
            <a:r>
              <a:rPr lang="en-US" sz="2100" dirty="0" smtClean="0"/>
              <a:t>Only Load IDs can create accounts or authorize Products at a Terminal.</a:t>
            </a:r>
          </a:p>
          <a:p>
            <a:pPr marL="400050"/>
            <a:r>
              <a:rPr lang="en-US" sz="2100" dirty="0" err="1" smtClean="0"/>
              <a:t>LoadIDs</a:t>
            </a:r>
            <a:r>
              <a:rPr lang="en-US" sz="2100" dirty="0" smtClean="0"/>
              <a:t> may be created with Contract Detail References in cases where only a single Contract per customer exists at a Terminal.  If Suppliers want to create accounts at the TAS with Contracts, have them use the </a:t>
            </a:r>
            <a:r>
              <a:rPr lang="en-US" sz="2100" dirty="0" err="1" smtClean="0"/>
              <a:t>LoadId</a:t>
            </a:r>
            <a:r>
              <a:rPr lang="en-US" sz="2100" dirty="0" smtClean="0"/>
              <a:t> commands.</a:t>
            </a:r>
          </a:p>
          <a:p>
            <a:pPr marL="400050"/>
            <a:endParaRPr lang="en-US" sz="2100" dirty="0"/>
          </a:p>
          <a:p>
            <a:pPr marL="57150" indent="0">
              <a:buNone/>
            </a:pPr>
            <a:endParaRPr lang="en-US" sz="2100" dirty="0" smtClean="0"/>
          </a:p>
          <a:p>
            <a:pPr marL="57150" indent="0">
              <a:buNone/>
            </a:pPr>
            <a:r>
              <a:rPr lang="en-US" sz="2500" dirty="0" smtClean="0"/>
              <a:t>NOTE:  Existing Account/</a:t>
            </a:r>
            <a:r>
              <a:rPr lang="en-US" sz="2500" dirty="0" err="1" smtClean="0"/>
              <a:t>LoadID</a:t>
            </a:r>
            <a:r>
              <a:rPr lang="en-US" sz="2500" dirty="0" smtClean="0"/>
              <a:t> data may already exist at the TAS</a:t>
            </a:r>
            <a:r>
              <a:rPr lang="en-US" sz="2500" dirty="0"/>
              <a:t> </a:t>
            </a:r>
            <a:r>
              <a:rPr lang="en-US" sz="2500" dirty="0" smtClean="0"/>
              <a:t>in the form of Product Level </a:t>
            </a:r>
            <a:r>
              <a:rPr lang="en-US" sz="2500" dirty="0" err="1" smtClean="0"/>
              <a:t>LoadIDs</a:t>
            </a:r>
            <a:r>
              <a:rPr lang="en-US" sz="2500" dirty="0" smtClean="0"/>
              <a:t> (Germany Usage) or Account Level </a:t>
            </a:r>
            <a:r>
              <a:rPr lang="en-US" sz="2500" dirty="0" err="1" smtClean="0"/>
              <a:t>LoadIDs</a:t>
            </a:r>
            <a:r>
              <a:rPr lang="en-US" sz="2500" dirty="0" smtClean="0"/>
              <a:t> (US/EU other than Germany/Austria).   These existing </a:t>
            </a:r>
            <a:r>
              <a:rPr lang="en-US" sz="2500" dirty="0" err="1" smtClean="0"/>
              <a:t>LoadIds</a:t>
            </a:r>
            <a:r>
              <a:rPr lang="en-US" sz="2500" dirty="0" smtClean="0"/>
              <a:t> and Accounts can be referenced in Planned Movement Documents (Order, </a:t>
            </a:r>
            <a:r>
              <a:rPr lang="en-US" sz="2500" dirty="0" err="1" smtClean="0"/>
              <a:t>Contratcts</a:t>
            </a:r>
            <a:r>
              <a:rPr lang="en-US" sz="2500" dirty="0" smtClean="0"/>
              <a:t>, and Shipments).</a:t>
            </a:r>
          </a:p>
        </p:txBody>
      </p:sp>
    </p:spTree>
    <p:extLst>
      <p:ext uri="{BB962C8B-B14F-4D97-AF65-F5344CB8AC3E}">
        <p14:creationId xmlns:p14="http://schemas.microsoft.com/office/powerpoint/2010/main" val="40875414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77084"/>
          </a:xfrm>
        </p:spPr>
        <p:txBody>
          <a:bodyPr/>
          <a:lstStyle/>
          <a:p>
            <a:r>
              <a:rPr lang="en-US" dirty="0" err="1" smtClean="0"/>
              <a:t>LoadID</a:t>
            </a:r>
            <a:r>
              <a:rPr lang="en-US" dirty="0" smtClean="0"/>
              <a:t> Document Validation</a:t>
            </a:r>
            <a:endParaRPr lang="en-US" dirty="0"/>
          </a:p>
        </p:txBody>
      </p:sp>
      <p:sp>
        <p:nvSpPr>
          <p:cNvPr id="3" name="Content Placeholder 2"/>
          <p:cNvSpPr>
            <a:spLocks noGrp="1"/>
          </p:cNvSpPr>
          <p:nvPr>
            <p:ph idx="1"/>
          </p:nvPr>
        </p:nvSpPr>
        <p:spPr/>
        <p:txBody>
          <a:bodyPr>
            <a:normAutofit/>
          </a:bodyPr>
          <a:lstStyle/>
          <a:p>
            <a:r>
              <a:rPr lang="en-US" sz="1600" b="1" dirty="0" err="1" smtClean="0"/>
              <a:t>LoadID</a:t>
            </a:r>
            <a:r>
              <a:rPr lang="en-US" sz="1600" b="1" dirty="0" smtClean="0"/>
              <a:t> Validation</a:t>
            </a:r>
          </a:p>
          <a:p>
            <a:pPr lvl="1"/>
            <a:r>
              <a:rPr lang="en-US" sz="1000" dirty="0" err="1" smtClean="0"/>
              <a:t>DocumentOriginator</a:t>
            </a:r>
            <a:r>
              <a:rPr lang="en-US" sz="1000" dirty="0" smtClean="0"/>
              <a:t> Authorization – </a:t>
            </a:r>
            <a:r>
              <a:rPr lang="en-US" sz="1000" dirty="0" err="1" smtClean="0"/>
              <a:t>DocumentOriginator</a:t>
            </a:r>
            <a:r>
              <a:rPr lang="en-US" sz="1000" dirty="0" smtClean="0"/>
              <a:t> needs to be authorized to create </a:t>
            </a:r>
            <a:r>
              <a:rPr lang="en-US" sz="1000" dirty="0" err="1" smtClean="0"/>
              <a:t>LoadIds</a:t>
            </a:r>
            <a:r>
              <a:rPr lang="en-US" sz="1000" dirty="0" smtClean="0"/>
              <a:t>/Account details.</a:t>
            </a:r>
          </a:p>
          <a:p>
            <a:pPr lvl="1"/>
            <a:r>
              <a:rPr lang="en-US" sz="1000" dirty="0" smtClean="0"/>
              <a:t>Terminal Account/</a:t>
            </a:r>
            <a:r>
              <a:rPr lang="en-US" sz="1000" dirty="0" err="1" smtClean="0"/>
              <a:t>LoadID</a:t>
            </a:r>
            <a:r>
              <a:rPr lang="en-US" sz="1000" dirty="0" smtClean="0"/>
              <a:t> creation</a:t>
            </a:r>
          </a:p>
          <a:p>
            <a:pPr lvl="2"/>
            <a:r>
              <a:rPr lang="en-US" sz="1000" dirty="0" err="1" smtClean="0"/>
              <a:t>LoadID</a:t>
            </a:r>
            <a:r>
              <a:rPr lang="en-US" sz="1000" dirty="0" smtClean="0"/>
              <a:t> or </a:t>
            </a:r>
            <a:r>
              <a:rPr lang="en-US" sz="1000" dirty="0" err="1" smtClean="0"/>
              <a:t>DocumentOriginator</a:t>
            </a:r>
            <a:r>
              <a:rPr lang="en-US" sz="1000" dirty="0" smtClean="0"/>
              <a:t> + </a:t>
            </a:r>
            <a:r>
              <a:rPr lang="en-US" sz="1000" dirty="0" err="1" smtClean="0"/>
              <a:t>LoadID</a:t>
            </a:r>
            <a:r>
              <a:rPr lang="en-US" sz="1000" dirty="0" smtClean="0"/>
              <a:t> uniqueness needs to be performed - In some systems the </a:t>
            </a:r>
            <a:r>
              <a:rPr lang="en-US" sz="1000" dirty="0" err="1" smtClean="0"/>
              <a:t>LoadID</a:t>
            </a:r>
            <a:r>
              <a:rPr lang="en-US" sz="1000" dirty="0" smtClean="0"/>
              <a:t> may be unique across the terminal (equity owner assigned), in others they may require a Document Originator + Load ID to be unique.  </a:t>
            </a:r>
          </a:p>
          <a:p>
            <a:pPr lvl="1"/>
            <a:r>
              <a:rPr lang="en-US" sz="1000" dirty="0" smtClean="0"/>
              <a:t>Customer Details - The </a:t>
            </a:r>
            <a:r>
              <a:rPr lang="en-US" sz="1000" dirty="0" err="1" smtClean="0"/>
              <a:t>Soldto</a:t>
            </a:r>
            <a:r>
              <a:rPr lang="en-US" sz="1000" dirty="0" smtClean="0"/>
              <a:t>/</a:t>
            </a:r>
            <a:r>
              <a:rPr lang="en-US" sz="1000" dirty="0" err="1" smtClean="0"/>
              <a:t>ShipTo</a:t>
            </a:r>
            <a:r>
              <a:rPr lang="en-US" sz="1000" dirty="0" smtClean="0"/>
              <a:t> data should be loaded for that Seller.</a:t>
            </a:r>
          </a:p>
          <a:p>
            <a:pPr lvl="1"/>
            <a:r>
              <a:rPr lang="en-US" sz="1000" dirty="0" smtClean="0"/>
              <a:t>If Authorization Required (At Lifting/On Receipt), then Seller/Consignee should be included with data.</a:t>
            </a:r>
          </a:p>
          <a:p>
            <a:pPr lvl="1"/>
            <a:r>
              <a:rPr lang="en-US" sz="1000" dirty="0" smtClean="0"/>
              <a:t>Product - Terminal Product details should be validated.  Its recommended that TAS systems store the Sellers Material Codes defined in the </a:t>
            </a:r>
            <a:r>
              <a:rPr lang="en-US" sz="1000" dirty="0" err="1" smtClean="0"/>
              <a:t>LoadID</a:t>
            </a:r>
            <a:r>
              <a:rPr lang="en-US" sz="1000" dirty="0" smtClean="0"/>
              <a:t>, which will allows for direct submission of Contract/Orders/Shipments without requiring terminal products be specified on all docs, the Seller/Product Codes can be looked up in the </a:t>
            </a:r>
            <a:r>
              <a:rPr lang="en-US" sz="1000" dirty="0" err="1" smtClean="0"/>
              <a:t>LoadID</a:t>
            </a:r>
            <a:r>
              <a:rPr lang="en-US" sz="1000" dirty="0" smtClean="0"/>
              <a:t> file and used to cross reference to the Terminal Products already validated.</a:t>
            </a:r>
          </a:p>
          <a:p>
            <a:pPr lvl="1"/>
            <a:r>
              <a:rPr lang="en-US" sz="1000" dirty="0" smtClean="0"/>
              <a:t>Terminal may have regional data requirements.</a:t>
            </a:r>
          </a:p>
          <a:p>
            <a:pPr lvl="2"/>
            <a:r>
              <a:rPr lang="en-US" sz="1000" dirty="0" smtClean="0"/>
              <a:t>Not all countries have the same requirements for account/</a:t>
            </a:r>
            <a:r>
              <a:rPr lang="en-US" sz="1000" dirty="0" err="1" smtClean="0"/>
              <a:t>LoadID</a:t>
            </a:r>
            <a:r>
              <a:rPr lang="en-US" sz="1000" dirty="0" smtClean="0"/>
              <a:t> creation so some additional field level details may need to be parsed on a country by country basis.  These Required field should be additional field to the standard fields.</a:t>
            </a:r>
          </a:p>
          <a:p>
            <a:pPr lvl="1"/>
            <a:r>
              <a:rPr lang="en-US" sz="1000" dirty="0" smtClean="0"/>
              <a:t>Multiple Transport Companies may be included in the </a:t>
            </a:r>
            <a:r>
              <a:rPr lang="en-US" sz="1000" dirty="0" err="1" smtClean="0"/>
              <a:t>LoadID</a:t>
            </a:r>
            <a:r>
              <a:rPr lang="en-US" sz="1000" dirty="0" smtClean="0"/>
              <a:t> Party Data, this would could be treated as a list of Transport companies capable of loading against the </a:t>
            </a:r>
            <a:r>
              <a:rPr lang="en-US" sz="1000" dirty="0" err="1" smtClean="0"/>
              <a:t>LoadID</a:t>
            </a:r>
            <a:r>
              <a:rPr lang="en-US" sz="1000" dirty="0" smtClean="0"/>
              <a:t>.  If no Transport companies are specified then its assumed the terminal will manage this list.</a:t>
            </a:r>
          </a:p>
          <a:p>
            <a:pPr lvl="1"/>
            <a:r>
              <a:rPr lang="en-US" sz="1000" dirty="0" smtClean="0"/>
              <a:t>Transport Company at the Detail Level – If transport companies are specified in the detail level, then that company can load the specified product.</a:t>
            </a:r>
          </a:p>
          <a:p>
            <a:pPr lvl="1"/>
            <a:r>
              <a:rPr lang="en-US" sz="1000" dirty="0" smtClean="0"/>
              <a:t>Date Validation </a:t>
            </a:r>
          </a:p>
          <a:p>
            <a:pPr lvl="2"/>
            <a:r>
              <a:rPr lang="en-US" sz="1000" dirty="0" smtClean="0"/>
              <a:t>Valid date should be in the past, or Less than 2 </a:t>
            </a:r>
            <a:r>
              <a:rPr lang="en-US" sz="1000" dirty="0" err="1" smtClean="0"/>
              <a:t>mos</a:t>
            </a:r>
            <a:r>
              <a:rPr lang="en-US" sz="1000" dirty="0" smtClean="0"/>
              <a:t> in the future.</a:t>
            </a:r>
          </a:p>
          <a:p>
            <a:pPr lvl="2"/>
            <a:r>
              <a:rPr lang="en-US" sz="1000" dirty="0" smtClean="0"/>
              <a:t>Expire Date should be &gt; Today or not specified if valid forever.</a:t>
            </a:r>
          </a:p>
          <a:p>
            <a:pPr lvl="1"/>
            <a:r>
              <a:rPr lang="en-US" sz="1100" dirty="0" smtClean="0"/>
              <a:t>Detail References should include Supply Partner/Supply Contract/Supply Contract LI detail if not lifting against your own stock.</a:t>
            </a:r>
          </a:p>
          <a:p>
            <a:pPr lvl="1"/>
            <a:r>
              <a:rPr lang="en-US" sz="1100" dirty="0" err="1" smtClean="0"/>
              <a:t>TASLoadID</a:t>
            </a:r>
            <a:r>
              <a:rPr lang="en-US" sz="1100" dirty="0" smtClean="0"/>
              <a:t> </a:t>
            </a:r>
            <a:r>
              <a:rPr lang="en-US" sz="1100" dirty="0"/>
              <a:t> </a:t>
            </a:r>
            <a:r>
              <a:rPr lang="en-US" sz="1100" dirty="0" smtClean="0"/>
              <a:t>- Should exist for the Stockowner.</a:t>
            </a:r>
          </a:p>
          <a:p>
            <a:pPr marL="0" indent="0">
              <a:buNone/>
            </a:pPr>
            <a:endParaRPr lang="en-US" sz="1500" dirty="0"/>
          </a:p>
        </p:txBody>
      </p:sp>
    </p:spTree>
    <p:extLst>
      <p:ext uri="{BB962C8B-B14F-4D97-AF65-F5344CB8AC3E}">
        <p14:creationId xmlns:p14="http://schemas.microsoft.com/office/powerpoint/2010/main" val="17604665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82637"/>
          </a:xfrm>
        </p:spPr>
        <p:txBody>
          <a:bodyPr>
            <a:normAutofit/>
          </a:bodyPr>
          <a:lstStyle/>
          <a:p>
            <a:r>
              <a:rPr lang="en-US" dirty="0" smtClean="0"/>
              <a:t>Contracts</a:t>
            </a:r>
            <a:endParaRPr lang="en-US" dirty="0"/>
          </a:p>
        </p:txBody>
      </p:sp>
      <p:sp>
        <p:nvSpPr>
          <p:cNvPr id="3" name="Content Placeholder 2"/>
          <p:cNvSpPr>
            <a:spLocks noGrp="1"/>
          </p:cNvSpPr>
          <p:nvPr>
            <p:ph idx="1"/>
          </p:nvPr>
        </p:nvSpPr>
        <p:spPr>
          <a:xfrm>
            <a:off x="457200" y="1225485"/>
            <a:ext cx="8229600" cy="4975289"/>
          </a:xfrm>
        </p:spPr>
        <p:txBody>
          <a:bodyPr>
            <a:normAutofit fontScale="92500" lnSpcReduction="10000"/>
          </a:bodyPr>
          <a:lstStyle/>
          <a:p>
            <a:pPr marL="0" indent="0">
              <a:buNone/>
            </a:pPr>
            <a:r>
              <a:rPr lang="en-US" sz="2000" dirty="0" smtClean="0"/>
              <a:t>Contracts – A contract is a document that specifies product &amp; quantities to be lifted over a period of time.   Contract should reference </a:t>
            </a:r>
            <a:r>
              <a:rPr lang="en-US" sz="2000" dirty="0" err="1" smtClean="0"/>
              <a:t>LoadID</a:t>
            </a:r>
            <a:r>
              <a:rPr lang="en-US" sz="2000" dirty="0" smtClean="0"/>
              <a:t> data as shown on slide 7.</a:t>
            </a:r>
          </a:p>
          <a:p>
            <a:pPr marL="0" indent="0">
              <a:buNone/>
            </a:pPr>
            <a:endParaRPr lang="en-US" sz="2000" dirty="0" smtClean="0"/>
          </a:p>
          <a:p>
            <a:pPr marL="0" indent="0">
              <a:buNone/>
            </a:pPr>
            <a:r>
              <a:rPr lang="en-US" sz="2000" u="sng" dirty="0"/>
              <a:t>Key Elements of a </a:t>
            </a:r>
            <a:r>
              <a:rPr lang="en-US" sz="2000" u="sng" dirty="0" smtClean="0"/>
              <a:t>Contract</a:t>
            </a:r>
          </a:p>
          <a:p>
            <a:r>
              <a:rPr lang="en-US" sz="2000" dirty="0" err="1" smtClean="0"/>
              <a:t>MovementType</a:t>
            </a:r>
            <a:r>
              <a:rPr lang="en-US" sz="2000" dirty="0" smtClean="0"/>
              <a:t>/</a:t>
            </a:r>
            <a:r>
              <a:rPr lang="en-US" sz="2000" dirty="0" err="1" smtClean="0"/>
              <a:t>DocumentOwner</a:t>
            </a:r>
            <a:r>
              <a:rPr lang="en-US" sz="2000" dirty="0" smtClean="0"/>
              <a:t>/</a:t>
            </a:r>
            <a:r>
              <a:rPr lang="en-US" sz="2000" dirty="0" err="1" smtClean="0"/>
              <a:t>DocumentId</a:t>
            </a:r>
            <a:r>
              <a:rPr lang="en-US" sz="2000" dirty="0" smtClean="0"/>
              <a:t>/</a:t>
            </a:r>
            <a:r>
              <a:rPr lang="en-US" sz="2000" dirty="0" err="1" smtClean="0"/>
              <a:t>DriverDocumentID</a:t>
            </a:r>
            <a:r>
              <a:rPr lang="en-US" sz="2000" dirty="0" smtClean="0"/>
              <a:t> </a:t>
            </a:r>
          </a:p>
          <a:p>
            <a:r>
              <a:rPr lang="en-US" sz="2000" dirty="0" smtClean="0"/>
              <a:t>Customer/</a:t>
            </a:r>
            <a:r>
              <a:rPr lang="en-US" sz="2000" dirty="0" err="1" smtClean="0"/>
              <a:t>LoadId</a:t>
            </a:r>
            <a:r>
              <a:rPr lang="en-US" sz="2000" dirty="0" smtClean="0"/>
              <a:t> </a:t>
            </a:r>
          </a:p>
          <a:p>
            <a:r>
              <a:rPr lang="en-US" sz="2000" dirty="0" smtClean="0"/>
              <a:t>Product (preferable sent in using Supplier Material Code –  if </a:t>
            </a:r>
            <a:r>
              <a:rPr lang="en-US" sz="2000" dirty="0" err="1" smtClean="0"/>
              <a:t>Xref</a:t>
            </a:r>
            <a:r>
              <a:rPr lang="en-US" sz="2000" dirty="0" smtClean="0"/>
              <a:t> doesn't exist in TAS or DCH, then Terminal/PIDX Code should be included).  </a:t>
            </a:r>
            <a:r>
              <a:rPr lang="en-US" sz="2000" dirty="0" err="1" smtClean="0"/>
              <a:t>LoadID</a:t>
            </a:r>
            <a:r>
              <a:rPr lang="en-US" sz="2000" dirty="0" smtClean="0"/>
              <a:t> File should contain both TAS Product and Supplier Product so it should function as a </a:t>
            </a:r>
            <a:r>
              <a:rPr lang="en-US" sz="2000" dirty="0" err="1" smtClean="0"/>
              <a:t>Xref</a:t>
            </a:r>
            <a:r>
              <a:rPr lang="en-US" sz="2000" dirty="0" smtClean="0"/>
              <a:t>.</a:t>
            </a:r>
          </a:p>
          <a:p>
            <a:r>
              <a:rPr lang="en-US" sz="2000" dirty="0" smtClean="0"/>
              <a:t>Quantity</a:t>
            </a:r>
          </a:p>
          <a:p>
            <a:r>
              <a:rPr lang="en-US" sz="2000" dirty="0" smtClean="0"/>
              <a:t>Valid and Expiration Dates (can be at header or Line Item Level)</a:t>
            </a:r>
          </a:p>
          <a:p>
            <a:r>
              <a:rPr lang="en-US" sz="2000" dirty="0" smtClean="0"/>
              <a:t>Terminal</a:t>
            </a:r>
          </a:p>
          <a:p>
            <a:r>
              <a:rPr lang="en-US" sz="2000" dirty="0" smtClean="0"/>
              <a:t>Other Required XML Elements (LI/</a:t>
            </a:r>
            <a:r>
              <a:rPr lang="en-US" sz="2000" dirty="0" err="1" smtClean="0"/>
              <a:t>BlockIndicator</a:t>
            </a:r>
            <a:r>
              <a:rPr lang="en-US" sz="2000" dirty="0" smtClean="0"/>
              <a:t>/MOT Data, </a:t>
            </a:r>
          </a:p>
          <a:p>
            <a:r>
              <a:rPr lang="en-US" sz="2000" dirty="0" smtClean="0"/>
              <a:t>Detail References – </a:t>
            </a:r>
            <a:r>
              <a:rPr lang="en-US" sz="2000" dirty="0" err="1" smtClean="0"/>
              <a:t>TASLoadID</a:t>
            </a:r>
            <a:r>
              <a:rPr lang="en-US" sz="2000" dirty="0" smtClean="0"/>
              <a:t> Data should be listed at LI level.</a:t>
            </a:r>
            <a:endParaRPr lang="en-US" sz="2000" dirty="0"/>
          </a:p>
          <a:p>
            <a:pPr marL="0" indent="0">
              <a:buNone/>
            </a:pPr>
            <a:endParaRPr lang="en-US" sz="2000" dirty="0" smtClean="0"/>
          </a:p>
          <a:p>
            <a:pPr marL="0" indent="0">
              <a:buNone/>
            </a:pPr>
            <a:endParaRPr lang="en-US" sz="2000" dirty="0" smtClean="0"/>
          </a:p>
        </p:txBody>
      </p:sp>
    </p:spTree>
    <p:extLst>
      <p:ext uri="{BB962C8B-B14F-4D97-AF65-F5344CB8AC3E}">
        <p14:creationId xmlns:p14="http://schemas.microsoft.com/office/powerpoint/2010/main" val="20070062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Contract/Order Validation</a:t>
            </a:r>
            <a:endParaRPr lang="en-US" dirty="0"/>
          </a:p>
        </p:txBody>
      </p:sp>
      <p:sp>
        <p:nvSpPr>
          <p:cNvPr id="3" name="Content Placeholder 2"/>
          <p:cNvSpPr>
            <a:spLocks noGrp="1"/>
          </p:cNvSpPr>
          <p:nvPr>
            <p:ph idx="1"/>
          </p:nvPr>
        </p:nvSpPr>
        <p:spPr/>
        <p:txBody>
          <a:bodyPr>
            <a:normAutofit fontScale="92500" lnSpcReduction="10000"/>
          </a:bodyPr>
          <a:lstStyle/>
          <a:p>
            <a:r>
              <a:rPr lang="en-US" sz="2000" b="1" dirty="0" smtClean="0"/>
              <a:t>Contract/Order Validation</a:t>
            </a:r>
          </a:p>
          <a:p>
            <a:pPr lvl="1"/>
            <a:r>
              <a:rPr lang="en-US" sz="1800" dirty="0" smtClean="0"/>
              <a:t>Document Originator Authorization </a:t>
            </a:r>
            <a:r>
              <a:rPr lang="en-US" sz="1800" dirty="0"/>
              <a:t>– </a:t>
            </a:r>
            <a:r>
              <a:rPr lang="en-US" sz="1800" dirty="0" smtClean="0"/>
              <a:t>Document Originator needs </a:t>
            </a:r>
            <a:r>
              <a:rPr lang="en-US" sz="1800" dirty="0"/>
              <a:t>to be </a:t>
            </a:r>
            <a:r>
              <a:rPr lang="en-US" sz="1800" dirty="0" smtClean="0"/>
              <a:t>authorized to create Contract or Orders.</a:t>
            </a:r>
          </a:p>
          <a:p>
            <a:pPr lvl="1"/>
            <a:r>
              <a:rPr lang="en-US" sz="1800" dirty="0"/>
              <a:t>Contract/Order </a:t>
            </a:r>
            <a:r>
              <a:rPr lang="en-US" sz="1800" dirty="0" smtClean="0"/>
              <a:t>ID is Unique </a:t>
            </a:r>
            <a:r>
              <a:rPr lang="en-US" sz="1800" dirty="0"/>
              <a:t>for Document </a:t>
            </a:r>
            <a:r>
              <a:rPr lang="en-US" sz="1800" dirty="0" smtClean="0"/>
              <a:t>Originator.  Document Originator + Driver Document ID should also be unique, otherwise this could cause loading issues.  IF RTL, then Seller/Consignee + Driver Document ID should be unique.</a:t>
            </a:r>
          </a:p>
          <a:p>
            <a:pPr lvl="1"/>
            <a:r>
              <a:rPr lang="en-US" sz="1800" dirty="0"/>
              <a:t>Contract/Order specifies </a:t>
            </a:r>
            <a:r>
              <a:rPr lang="en-US" sz="1800" dirty="0" err="1" smtClean="0"/>
              <a:t>TASLoadID</a:t>
            </a:r>
            <a:r>
              <a:rPr lang="en-US" sz="1800" dirty="0" smtClean="0"/>
              <a:t> for each </a:t>
            </a:r>
            <a:r>
              <a:rPr lang="en-US" sz="1800" dirty="0"/>
              <a:t>Line </a:t>
            </a:r>
            <a:r>
              <a:rPr lang="en-US" sz="1800" dirty="0" smtClean="0"/>
              <a:t>Item</a:t>
            </a:r>
          </a:p>
          <a:p>
            <a:pPr lvl="1"/>
            <a:r>
              <a:rPr lang="en-US" sz="1800" dirty="0" smtClean="0"/>
              <a:t>Product </a:t>
            </a:r>
            <a:r>
              <a:rPr lang="en-US" sz="1800" dirty="0"/>
              <a:t>Validation </a:t>
            </a:r>
            <a:r>
              <a:rPr lang="en-US" sz="1800" dirty="0" smtClean="0"/>
              <a:t>–Products </a:t>
            </a:r>
            <a:r>
              <a:rPr lang="en-US" sz="1800" dirty="0"/>
              <a:t>on the Contract </a:t>
            </a:r>
            <a:r>
              <a:rPr lang="en-US" sz="1800" dirty="0" smtClean="0"/>
              <a:t>should be attached to the existing </a:t>
            </a:r>
            <a:r>
              <a:rPr lang="en-US" sz="1800" dirty="0" err="1" smtClean="0"/>
              <a:t>LoadID</a:t>
            </a:r>
            <a:r>
              <a:rPr lang="en-US" sz="1800" dirty="0" smtClean="0"/>
              <a:t> setup.  When filling out response any Blocking conflicts between Contract/</a:t>
            </a:r>
            <a:r>
              <a:rPr lang="en-US" sz="1800" dirty="0" err="1" smtClean="0"/>
              <a:t>LoadID</a:t>
            </a:r>
            <a:r>
              <a:rPr lang="en-US" sz="1800" dirty="0" smtClean="0"/>
              <a:t> should be logged.  If any Line Item is Blocked (Contract or </a:t>
            </a:r>
            <a:r>
              <a:rPr lang="en-US" sz="1800" dirty="0" err="1" smtClean="0"/>
              <a:t>LoadID</a:t>
            </a:r>
            <a:r>
              <a:rPr lang="en-US" sz="1800" dirty="0" smtClean="0"/>
              <a:t>), then the product is blocked, all line items are required to be </a:t>
            </a:r>
            <a:r>
              <a:rPr lang="en-US" sz="1800" dirty="0" err="1" smtClean="0"/>
              <a:t>UnBlocked</a:t>
            </a:r>
            <a:r>
              <a:rPr lang="en-US" sz="1800" dirty="0" smtClean="0"/>
              <a:t> to lift.</a:t>
            </a:r>
          </a:p>
          <a:p>
            <a:pPr lvl="1"/>
            <a:r>
              <a:rPr lang="en-US" sz="1800" dirty="0" smtClean="0"/>
              <a:t>Dates Validation on receipt</a:t>
            </a:r>
          </a:p>
          <a:p>
            <a:pPr lvl="2"/>
            <a:r>
              <a:rPr lang="en-US" sz="1400" dirty="0" smtClean="0"/>
              <a:t>Valid Date – Any Date within a couple months of the Current Date (if in the future).</a:t>
            </a:r>
          </a:p>
          <a:p>
            <a:pPr lvl="2"/>
            <a:r>
              <a:rPr lang="en-US" sz="1400" dirty="0" smtClean="0"/>
              <a:t>Expire Date – Greater than Valid Date.  </a:t>
            </a:r>
          </a:p>
          <a:p>
            <a:pPr lvl="1"/>
            <a:r>
              <a:rPr lang="en-US" sz="1800" dirty="0" smtClean="0"/>
              <a:t>At Lifting Time Current Date must fall between valid and expire dates for </a:t>
            </a:r>
            <a:r>
              <a:rPr lang="en-US" sz="1800" dirty="0" err="1" smtClean="0"/>
              <a:t>LoadID</a:t>
            </a:r>
            <a:r>
              <a:rPr lang="en-US" sz="1800" dirty="0" smtClean="0"/>
              <a:t> and Contract/Order.   Products should inherit Valid/Expire dates if not specified at the Line Item Level.  </a:t>
            </a:r>
            <a:endParaRPr lang="en-US" sz="1400" dirty="0" smtClean="0"/>
          </a:p>
          <a:p>
            <a:pPr marL="1371600" lvl="3" indent="0">
              <a:buNone/>
            </a:pPr>
            <a:endParaRPr lang="en-US" sz="1000" dirty="0" smtClean="0"/>
          </a:p>
          <a:p>
            <a:pPr lvl="2"/>
            <a:endParaRPr lang="en-US" sz="1800" dirty="0" smtClean="0"/>
          </a:p>
          <a:p>
            <a:pPr lvl="1"/>
            <a:endParaRPr lang="en-US" b="1" dirty="0" smtClean="0"/>
          </a:p>
        </p:txBody>
      </p:sp>
    </p:spTree>
    <p:extLst>
      <p:ext uri="{BB962C8B-B14F-4D97-AF65-F5344CB8AC3E}">
        <p14:creationId xmlns:p14="http://schemas.microsoft.com/office/powerpoint/2010/main" val="29819968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Orders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Orders should not span more than a single truck and </a:t>
            </a:r>
            <a:r>
              <a:rPr lang="en-US" dirty="0" err="1" smtClean="0"/>
              <a:t>LoadID</a:t>
            </a:r>
            <a:r>
              <a:rPr lang="en-US" dirty="0" smtClean="0"/>
              <a:t>.  </a:t>
            </a:r>
          </a:p>
          <a:p>
            <a:r>
              <a:rPr lang="en-US" dirty="0" smtClean="0"/>
              <a:t>In “Pre-Order” Environments (Customer placed orders usually against Contracts/</a:t>
            </a:r>
            <a:r>
              <a:rPr lang="en-US" dirty="0" err="1" smtClean="0"/>
              <a:t>LoadID</a:t>
            </a:r>
            <a:r>
              <a:rPr lang="en-US" dirty="0" smtClean="0"/>
              <a:t>), the Order should be for a single truck load.  In some Pre-Order countries you are required to specify Equipment and Driver details, but load plans are not supported.  If your pre-order country allows load plans, then a Shipment must be used and the terminal should support a shipment document type.</a:t>
            </a:r>
            <a:endParaRPr lang="en-US" dirty="0"/>
          </a:p>
        </p:txBody>
      </p:sp>
    </p:spTree>
    <p:extLst>
      <p:ext uri="{BB962C8B-B14F-4D97-AF65-F5344CB8AC3E}">
        <p14:creationId xmlns:p14="http://schemas.microsoft.com/office/powerpoint/2010/main" val="13817561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Shipment Document</a:t>
            </a:r>
            <a:endParaRPr lang="en-US" dirty="0"/>
          </a:p>
        </p:txBody>
      </p:sp>
      <p:sp>
        <p:nvSpPr>
          <p:cNvPr id="3" name="Content Placeholder 2"/>
          <p:cNvSpPr>
            <a:spLocks noGrp="1"/>
          </p:cNvSpPr>
          <p:nvPr>
            <p:ph idx="1"/>
          </p:nvPr>
        </p:nvSpPr>
        <p:spPr/>
        <p:txBody>
          <a:bodyPr>
            <a:normAutofit/>
          </a:bodyPr>
          <a:lstStyle/>
          <a:p>
            <a:pPr marL="0" indent="0">
              <a:buNone/>
            </a:pPr>
            <a:r>
              <a:rPr lang="en-US" sz="1400" dirty="0" smtClean="0"/>
              <a:t>Shipments are documents generated by scheduling systems which allow for Carriers to plan equipment activity for the day.  The Shipment can define loading plans and product pickup locations, as well as unloading plans and product delivery details.   A shipment can also contain detail references to orders/contracts which can be used to automate billing.   </a:t>
            </a:r>
          </a:p>
          <a:p>
            <a:pPr marL="0" indent="0">
              <a:buNone/>
            </a:pPr>
            <a:endParaRPr lang="en-US" sz="1400" dirty="0" smtClean="0"/>
          </a:p>
          <a:p>
            <a:pPr marL="0" indent="0">
              <a:buNone/>
            </a:pPr>
            <a:r>
              <a:rPr lang="en-US" sz="1400" u="sng" dirty="0"/>
              <a:t>Key Elements of a Shipment</a:t>
            </a:r>
          </a:p>
          <a:p>
            <a:r>
              <a:rPr lang="en-US" sz="1400" dirty="0"/>
              <a:t>Shipment Header Data – Includes </a:t>
            </a:r>
            <a:r>
              <a:rPr lang="en-US" sz="1400" dirty="0" err="1" smtClean="0"/>
              <a:t>DocumentOwner</a:t>
            </a:r>
            <a:r>
              <a:rPr lang="en-US" sz="1400" dirty="0" smtClean="0"/>
              <a:t>/</a:t>
            </a:r>
            <a:r>
              <a:rPr lang="en-US" sz="1400" dirty="0" err="1" smtClean="0"/>
              <a:t>DocumentID</a:t>
            </a:r>
            <a:r>
              <a:rPr lang="en-US" sz="1400" dirty="0" smtClean="0"/>
              <a:t>/Driver Document ID </a:t>
            </a:r>
            <a:r>
              <a:rPr lang="en-US" sz="1400" dirty="0"/>
              <a:t>for Shipment.</a:t>
            </a:r>
          </a:p>
          <a:p>
            <a:r>
              <a:rPr lang="en-US" sz="1400" dirty="0"/>
              <a:t>Delivery Details – LI Records contain all the Delivery/Delivery LI details on the shipment, as well as </a:t>
            </a:r>
            <a:r>
              <a:rPr lang="en-US" sz="1400" dirty="0" err="1" smtClean="0"/>
              <a:t>LoadID</a:t>
            </a:r>
            <a:r>
              <a:rPr lang="en-US" sz="1400" dirty="0" smtClean="0"/>
              <a:t>/Contract/Order </a:t>
            </a:r>
            <a:r>
              <a:rPr lang="en-US" sz="1400" dirty="0"/>
              <a:t>data required for billing the </a:t>
            </a:r>
            <a:r>
              <a:rPr lang="en-US" sz="1400" dirty="0" smtClean="0"/>
              <a:t>shipment.  It can also </a:t>
            </a:r>
            <a:r>
              <a:rPr lang="en-US" sz="1400" dirty="0"/>
              <a:t>contains delivery plan, for dropping products off on location </a:t>
            </a:r>
            <a:r>
              <a:rPr lang="en-US" sz="1400" dirty="0" smtClean="0"/>
              <a:t>(with On Premise Tank Identifiers - optional</a:t>
            </a:r>
            <a:r>
              <a:rPr lang="en-US" sz="1400" dirty="0"/>
              <a:t>).</a:t>
            </a:r>
          </a:p>
          <a:p>
            <a:r>
              <a:rPr lang="en-US" sz="1400" dirty="0" err="1"/>
              <a:t>LoadPlan</a:t>
            </a:r>
            <a:r>
              <a:rPr lang="en-US" sz="1400" dirty="0"/>
              <a:t> – Contains product/quantities by compartment to be loaded by the driver.</a:t>
            </a:r>
          </a:p>
          <a:p>
            <a:pPr marL="0" indent="0">
              <a:buNone/>
            </a:pPr>
            <a:endParaRPr lang="en-US" sz="1400" dirty="0"/>
          </a:p>
          <a:p>
            <a:pPr marL="0" indent="0">
              <a:buNone/>
            </a:pPr>
            <a:endParaRPr lang="en-US" sz="1400" dirty="0"/>
          </a:p>
        </p:txBody>
      </p:sp>
    </p:spTree>
    <p:extLst>
      <p:ext uri="{BB962C8B-B14F-4D97-AF65-F5344CB8AC3E}">
        <p14:creationId xmlns:p14="http://schemas.microsoft.com/office/powerpoint/2010/main" val="37164130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Shipment Validation</a:t>
            </a:r>
            <a:endParaRPr lang="en-US" dirty="0"/>
          </a:p>
        </p:txBody>
      </p:sp>
      <p:sp>
        <p:nvSpPr>
          <p:cNvPr id="3" name="Content Placeholder 2"/>
          <p:cNvSpPr>
            <a:spLocks noGrp="1"/>
          </p:cNvSpPr>
          <p:nvPr>
            <p:ph idx="1"/>
          </p:nvPr>
        </p:nvSpPr>
        <p:spPr>
          <a:xfrm>
            <a:off x="457200" y="1276928"/>
            <a:ext cx="8229600" cy="4525963"/>
          </a:xfrm>
        </p:spPr>
        <p:txBody>
          <a:bodyPr>
            <a:normAutofit lnSpcReduction="10000"/>
          </a:bodyPr>
          <a:lstStyle/>
          <a:p>
            <a:r>
              <a:rPr lang="en-US" sz="2000" b="1" dirty="0" smtClean="0"/>
              <a:t>Shipment Validation</a:t>
            </a:r>
          </a:p>
          <a:p>
            <a:pPr lvl="1"/>
            <a:r>
              <a:rPr lang="en-US" sz="1600" dirty="0" smtClean="0"/>
              <a:t>Document Originator Authorization </a:t>
            </a:r>
            <a:r>
              <a:rPr lang="en-US" sz="1600" dirty="0"/>
              <a:t>– </a:t>
            </a:r>
            <a:r>
              <a:rPr lang="en-US" sz="1600" dirty="0" smtClean="0"/>
              <a:t>Document Originator of </a:t>
            </a:r>
            <a:r>
              <a:rPr lang="en-US" sz="1600" dirty="0"/>
              <a:t>the document needs to be authorized to create </a:t>
            </a:r>
            <a:r>
              <a:rPr lang="en-US" sz="1600" dirty="0" err="1"/>
              <a:t>LoadIds</a:t>
            </a:r>
            <a:r>
              <a:rPr lang="en-US" sz="1600" dirty="0"/>
              <a:t>/Account details</a:t>
            </a:r>
            <a:r>
              <a:rPr lang="en-US" sz="1600" dirty="0" smtClean="0"/>
              <a:t>.</a:t>
            </a:r>
            <a:endParaRPr lang="en-US" sz="1600" b="1" dirty="0" smtClean="0"/>
          </a:p>
          <a:p>
            <a:pPr lvl="1"/>
            <a:r>
              <a:rPr lang="en-US" sz="1600" dirty="0" smtClean="0"/>
              <a:t>Document Uniqueness for Document Originator/</a:t>
            </a:r>
            <a:r>
              <a:rPr lang="en-US" sz="1600" dirty="0" err="1" smtClean="0"/>
              <a:t>DocumentID</a:t>
            </a:r>
            <a:r>
              <a:rPr lang="en-US" sz="1600" dirty="0" smtClean="0"/>
              <a:t>.</a:t>
            </a:r>
          </a:p>
          <a:p>
            <a:pPr lvl="1"/>
            <a:r>
              <a:rPr lang="en-US" sz="1600" dirty="0" smtClean="0"/>
              <a:t>Shipment References (Validation of Document LI Details).</a:t>
            </a:r>
          </a:p>
          <a:p>
            <a:pPr lvl="2"/>
            <a:r>
              <a:rPr lang="en-US" sz="1400" dirty="0" smtClean="0"/>
              <a:t>If TASLOADID specified on Shipment LI Level then no other validation is required.</a:t>
            </a:r>
          </a:p>
          <a:p>
            <a:pPr lvl="2"/>
            <a:r>
              <a:rPr lang="en-US" sz="1400" dirty="0" smtClean="0"/>
              <a:t>If Order is specified on Shipment, the TAS may want to look for the order to decrement the actuals against the ordered quantities, but if the order is not there, the Shipment can still be loaded (order is not required if TAS </a:t>
            </a:r>
            <a:r>
              <a:rPr lang="en-US" sz="1400" dirty="0" err="1" smtClean="0"/>
              <a:t>LoadID</a:t>
            </a:r>
            <a:r>
              <a:rPr lang="en-US" sz="1400" dirty="0" smtClean="0"/>
              <a:t> is present).</a:t>
            </a:r>
          </a:p>
          <a:p>
            <a:pPr lvl="1"/>
            <a:r>
              <a:rPr lang="en-US" sz="1600" dirty="0" smtClean="0"/>
              <a:t>Dates</a:t>
            </a:r>
          </a:p>
          <a:p>
            <a:pPr lvl="2"/>
            <a:r>
              <a:rPr lang="en-US" sz="1400" dirty="0" smtClean="0"/>
              <a:t>Valid Date – If Valid Date is not Specified, then Estimated Pickup Date should be used.</a:t>
            </a:r>
          </a:p>
          <a:p>
            <a:pPr lvl="2"/>
            <a:r>
              <a:rPr lang="en-US" sz="1400" dirty="0" smtClean="0"/>
              <a:t>Estimated Pickup Date  - This includes time</a:t>
            </a:r>
          </a:p>
          <a:p>
            <a:pPr lvl="2"/>
            <a:r>
              <a:rPr lang="en-US" sz="1400" dirty="0" smtClean="0"/>
              <a:t>Expire Date – After this date, the driver cannot pickup the shipment</a:t>
            </a:r>
          </a:p>
          <a:p>
            <a:pPr lvl="1"/>
            <a:r>
              <a:rPr lang="en-US" sz="1600" dirty="0" smtClean="0"/>
              <a:t>Carrier/Driver Validation</a:t>
            </a:r>
          </a:p>
          <a:p>
            <a:pPr lvl="2"/>
            <a:r>
              <a:rPr lang="en-US" sz="1400" dirty="0" smtClean="0"/>
              <a:t>Validate Carrier/Driver information on Shipment if specified.  If NOT specified, then the MOT Item should be populated and the assumption is anyone can pickup the Shipment, as long as they are authorized to load from the Account.   Currently </a:t>
            </a:r>
            <a:r>
              <a:rPr lang="en-US" sz="1400" dirty="0" err="1" smtClean="0"/>
              <a:t>TPULicense</a:t>
            </a:r>
            <a:r>
              <a:rPr lang="en-US" sz="1400" dirty="0" smtClean="0"/>
              <a:t> is Required, so the element will have to be BLANK, but </a:t>
            </a:r>
            <a:r>
              <a:rPr lang="en-US" sz="1400" dirty="0" err="1" smtClean="0"/>
              <a:t>MOTItem</a:t>
            </a:r>
            <a:r>
              <a:rPr lang="en-US" sz="1400" dirty="0" smtClean="0"/>
              <a:t> should be filled in.</a:t>
            </a:r>
            <a:endParaRPr lang="en-US" sz="1600" b="1" dirty="0" smtClean="0"/>
          </a:p>
        </p:txBody>
      </p:sp>
    </p:spTree>
    <p:extLst>
      <p:ext uri="{BB962C8B-B14F-4D97-AF65-F5344CB8AC3E}">
        <p14:creationId xmlns:p14="http://schemas.microsoft.com/office/powerpoint/2010/main" val="3191612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7237" y="90820"/>
            <a:ext cx="6217921" cy="791775"/>
          </a:xfrm>
        </p:spPr>
        <p:txBody>
          <a:bodyPr>
            <a:noAutofit/>
          </a:bodyPr>
          <a:lstStyle/>
          <a:p>
            <a:r>
              <a:rPr lang="en-US" sz="2800" dirty="0" smtClean="0"/>
              <a:t>Planned Movement Document Exchange TAS Only</a:t>
            </a:r>
            <a:endParaRPr lang="en-US" sz="2800" dirty="0"/>
          </a:p>
        </p:txBody>
      </p:sp>
      <p:sp>
        <p:nvSpPr>
          <p:cNvPr id="35" name="Rectangle 34"/>
          <p:cNvSpPr/>
          <p:nvPr/>
        </p:nvSpPr>
        <p:spPr>
          <a:xfrm>
            <a:off x="1310185" y="979184"/>
            <a:ext cx="2093138" cy="3727983"/>
          </a:xfrm>
          <a:prstGeom prst="rect">
            <a:avLst/>
          </a:prstGeom>
        </p:spPr>
        <p:style>
          <a:lnRef idx="1">
            <a:schemeClr val="accent1"/>
          </a:lnRef>
          <a:fillRef idx="3">
            <a:schemeClr val="accent1"/>
          </a:fillRef>
          <a:effectRef idx="2">
            <a:schemeClr val="accent1"/>
          </a:effectRef>
          <a:fontRef idx="minor">
            <a:schemeClr val="lt1"/>
          </a:fontRef>
        </p:style>
        <p:txBody>
          <a:bodyPr rtlCol="0" anchor="t"/>
          <a:lstStyle/>
          <a:p>
            <a:r>
              <a:rPr lang="en-US" dirty="0" smtClean="0"/>
              <a:t>Supplier/</a:t>
            </a:r>
          </a:p>
          <a:p>
            <a:r>
              <a:rPr lang="en-US" dirty="0" smtClean="0"/>
              <a:t>Customer/</a:t>
            </a:r>
          </a:p>
          <a:p>
            <a:r>
              <a:rPr lang="en-US" dirty="0" smtClean="0"/>
              <a:t>Carrier</a:t>
            </a:r>
          </a:p>
        </p:txBody>
      </p:sp>
      <p:sp>
        <p:nvSpPr>
          <p:cNvPr id="11" name="Rectangle 10"/>
          <p:cNvSpPr/>
          <p:nvPr/>
        </p:nvSpPr>
        <p:spPr>
          <a:xfrm>
            <a:off x="6227390" y="979184"/>
            <a:ext cx="1175273" cy="3753017"/>
          </a:xfrm>
          <a:prstGeom prst="rect">
            <a:avLst/>
          </a:prstGeom>
        </p:spPr>
        <p:style>
          <a:lnRef idx="1">
            <a:schemeClr val="accent1"/>
          </a:lnRef>
          <a:fillRef idx="3">
            <a:schemeClr val="accent1"/>
          </a:fillRef>
          <a:effectRef idx="2">
            <a:schemeClr val="accent1"/>
          </a:effectRef>
          <a:fontRef idx="minor">
            <a:schemeClr val="lt1"/>
          </a:fontRef>
        </p:style>
        <p:txBody>
          <a:bodyPr rtlCol="0" anchor="t"/>
          <a:lstStyle/>
          <a:p>
            <a:r>
              <a:rPr lang="en-US" dirty="0" smtClean="0"/>
              <a:t>TAS or</a:t>
            </a:r>
          </a:p>
          <a:p>
            <a:r>
              <a:rPr lang="en-US" dirty="0" smtClean="0"/>
              <a:t>TAS Owner</a:t>
            </a:r>
            <a:endParaRPr lang="en-US" dirty="0"/>
          </a:p>
        </p:txBody>
      </p:sp>
      <p:sp>
        <p:nvSpPr>
          <p:cNvPr id="5" name="Left Arrow 4"/>
          <p:cNvSpPr/>
          <p:nvPr/>
        </p:nvSpPr>
        <p:spPr>
          <a:xfrm>
            <a:off x="3403323" y="3878526"/>
            <a:ext cx="2824068" cy="484632"/>
          </a:xfrm>
          <a:prstGeom prst="lef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b="1" dirty="0" smtClean="0"/>
              <a:t>LDR</a:t>
            </a:r>
            <a:endParaRPr lang="en-US" b="1" dirty="0"/>
          </a:p>
        </p:txBody>
      </p:sp>
      <p:sp>
        <p:nvSpPr>
          <p:cNvPr id="6" name="Left-Right Arrow 5"/>
          <p:cNvSpPr/>
          <p:nvPr/>
        </p:nvSpPr>
        <p:spPr>
          <a:xfrm>
            <a:off x="3403323" y="1478937"/>
            <a:ext cx="2824068" cy="970059"/>
          </a:xfrm>
          <a:prstGeom prst="leftRightArrow">
            <a:avLst>
              <a:gd name="adj1" fmla="val 50000"/>
              <a:gd name="adj2" fmla="val 40179"/>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dirty="0" smtClean="0"/>
              <a:t>Planned Movement </a:t>
            </a:r>
          </a:p>
          <a:p>
            <a:pPr algn="ctr"/>
            <a:r>
              <a:rPr lang="en-US" dirty="0" smtClean="0"/>
              <a:t>and Response</a:t>
            </a:r>
            <a:endParaRPr lang="en-US" dirty="0"/>
          </a:p>
        </p:txBody>
      </p:sp>
      <p:sp>
        <p:nvSpPr>
          <p:cNvPr id="9" name="TextBox 8"/>
          <p:cNvSpPr txBox="1"/>
          <p:nvPr/>
        </p:nvSpPr>
        <p:spPr>
          <a:xfrm>
            <a:off x="244752" y="4882103"/>
            <a:ext cx="8367854" cy="584775"/>
          </a:xfrm>
          <a:prstGeom prst="rect">
            <a:avLst/>
          </a:prstGeom>
          <a:noFill/>
        </p:spPr>
        <p:txBody>
          <a:bodyPr wrap="square" rtlCol="0">
            <a:spAutoFit/>
          </a:bodyPr>
          <a:lstStyle/>
          <a:p>
            <a:r>
              <a:rPr lang="en-US" sz="1600" dirty="0" smtClean="0"/>
              <a:t>TAS is responsible for ingesting, processing documents (add, update, delete) and generating responses back to submitting parties.</a:t>
            </a:r>
            <a:endParaRPr lang="en-US" sz="1600" dirty="0"/>
          </a:p>
        </p:txBody>
      </p:sp>
      <p:sp>
        <p:nvSpPr>
          <p:cNvPr id="8" name="Rectangle 7"/>
          <p:cNvSpPr/>
          <p:nvPr/>
        </p:nvSpPr>
        <p:spPr>
          <a:xfrm>
            <a:off x="7685811" y="1250338"/>
            <a:ext cx="1241586" cy="86471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0" name="Right Arrow 9"/>
          <p:cNvSpPr/>
          <p:nvPr/>
        </p:nvSpPr>
        <p:spPr>
          <a:xfrm>
            <a:off x="7803210" y="1294255"/>
            <a:ext cx="1014290" cy="369364"/>
          </a:xfrm>
          <a:prstGeom prst="righ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000" dirty="0" smtClean="0"/>
              <a:t>PIDX</a:t>
            </a:r>
            <a:endParaRPr lang="en-US" sz="1000" dirty="0"/>
          </a:p>
        </p:txBody>
      </p:sp>
      <p:sp>
        <p:nvSpPr>
          <p:cNvPr id="12" name="Right Arrow 11"/>
          <p:cNvSpPr/>
          <p:nvPr/>
        </p:nvSpPr>
        <p:spPr>
          <a:xfrm>
            <a:off x="7816488" y="1626856"/>
            <a:ext cx="1009448" cy="369364"/>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AS IS Process</a:t>
            </a:r>
            <a:endParaRPr lang="en-US" sz="1000" dirty="0"/>
          </a:p>
        </p:txBody>
      </p:sp>
    </p:spTree>
    <p:extLst>
      <p:ext uri="{BB962C8B-B14F-4D97-AF65-F5344CB8AC3E}">
        <p14:creationId xmlns:p14="http://schemas.microsoft.com/office/powerpoint/2010/main" val="16900369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Picture 2" descr="http://truckhot.com/upload/image/Tank%20truck%208X4_li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992" y="4438203"/>
            <a:ext cx="1213618" cy="78581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457200" y="378918"/>
            <a:ext cx="8229600" cy="1143000"/>
          </a:xfrm>
        </p:spPr>
        <p:txBody>
          <a:bodyPr>
            <a:normAutofit/>
          </a:bodyPr>
          <a:lstStyle/>
          <a:p>
            <a:r>
              <a:rPr lang="en-US" sz="3200" dirty="0"/>
              <a:t>	</a:t>
            </a:r>
            <a:r>
              <a:rPr lang="en-US" sz="3200" dirty="0" smtClean="0"/>
              <a:t>Pick-Up from </a:t>
            </a:r>
            <a:r>
              <a:rPr lang="en-US" sz="3200" dirty="0" err="1" smtClean="0"/>
              <a:t>LoadID</a:t>
            </a:r>
            <a:r>
              <a:rPr lang="en-US" sz="3200" dirty="0" smtClean="0"/>
              <a:t>/Account -</a:t>
            </a:r>
            <a:br>
              <a:rPr lang="en-US" sz="3200" dirty="0" smtClean="0"/>
            </a:br>
            <a:r>
              <a:rPr lang="en-US" sz="3200" dirty="0" smtClean="0"/>
              <a:t>Document Exchange Sequence for TAS Only</a:t>
            </a:r>
            <a:endParaRPr lang="en-US" sz="3200" dirty="0"/>
          </a:p>
        </p:txBody>
      </p:sp>
      <p:sp>
        <p:nvSpPr>
          <p:cNvPr id="4" name="Rectangle 3"/>
          <p:cNvSpPr/>
          <p:nvPr/>
        </p:nvSpPr>
        <p:spPr>
          <a:xfrm>
            <a:off x="894661" y="1696826"/>
            <a:ext cx="1437588" cy="2064470"/>
          </a:xfrm>
          <a:prstGeom prst="rect">
            <a:avLst/>
          </a:prstGeom>
        </p:spPr>
        <p:style>
          <a:lnRef idx="1">
            <a:schemeClr val="accent1"/>
          </a:lnRef>
          <a:fillRef idx="3">
            <a:schemeClr val="accent1"/>
          </a:fillRef>
          <a:effectRef idx="2">
            <a:schemeClr val="accent1"/>
          </a:effectRef>
          <a:fontRef idx="minor">
            <a:schemeClr val="lt1"/>
          </a:fontRef>
        </p:style>
        <p:txBody>
          <a:bodyPr rtlCol="0" anchor="t"/>
          <a:lstStyle/>
          <a:p>
            <a:r>
              <a:rPr lang="en-US" dirty="0" smtClean="0"/>
              <a:t>Supplier</a:t>
            </a:r>
            <a:endParaRPr lang="en-US" dirty="0"/>
          </a:p>
        </p:txBody>
      </p:sp>
      <p:sp>
        <p:nvSpPr>
          <p:cNvPr id="5" name="Rectangle 4"/>
          <p:cNvSpPr/>
          <p:nvPr/>
        </p:nvSpPr>
        <p:spPr>
          <a:xfrm>
            <a:off x="884448" y="5496614"/>
            <a:ext cx="1512272" cy="812276"/>
          </a:xfrm>
          <a:prstGeom prst="rect">
            <a:avLst/>
          </a:prstGeom>
        </p:spPr>
        <p:style>
          <a:lnRef idx="1">
            <a:schemeClr val="accent1"/>
          </a:lnRef>
          <a:fillRef idx="3">
            <a:schemeClr val="accent1"/>
          </a:fillRef>
          <a:effectRef idx="2">
            <a:schemeClr val="accent1"/>
          </a:effectRef>
          <a:fontRef idx="minor">
            <a:schemeClr val="lt1"/>
          </a:fontRef>
        </p:style>
        <p:txBody>
          <a:bodyPr rtlCol="0" anchor="t"/>
          <a:lstStyle/>
          <a:p>
            <a:r>
              <a:rPr lang="en-US" dirty="0" smtClean="0"/>
              <a:t>Customer</a:t>
            </a:r>
            <a:endParaRPr lang="en-US" dirty="0"/>
          </a:p>
        </p:txBody>
      </p:sp>
      <p:sp>
        <p:nvSpPr>
          <p:cNvPr id="6" name="Right Arrow 5"/>
          <p:cNvSpPr/>
          <p:nvPr/>
        </p:nvSpPr>
        <p:spPr>
          <a:xfrm rot="16200000">
            <a:off x="459727" y="4230795"/>
            <a:ext cx="1700753" cy="830884"/>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t>LoadID</a:t>
            </a:r>
            <a:r>
              <a:rPr lang="en-US" dirty="0" smtClean="0"/>
              <a:t> Request</a:t>
            </a:r>
            <a:endParaRPr lang="en-US" dirty="0"/>
          </a:p>
        </p:txBody>
      </p:sp>
      <p:sp>
        <p:nvSpPr>
          <p:cNvPr id="7" name="Flowchart: Connector 6"/>
          <p:cNvSpPr/>
          <p:nvPr/>
        </p:nvSpPr>
        <p:spPr>
          <a:xfrm>
            <a:off x="508162" y="4374038"/>
            <a:ext cx="457200" cy="45720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1</a:t>
            </a:r>
            <a:endParaRPr lang="en-US" dirty="0"/>
          </a:p>
        </p:txBody>
      </p:sp>
      <p:sp>
        <p:nvSpPr>
          <p:cNvPr id="8" name="Flowchart: Connector 7"/>
          <p:cNvSpPr/>
          <p:nvPr/>
        </p:nvSpPr>
        <p:spPr>
          <a:xfrm>
            <a:off x="1081503" y="2789819"/>
            <a:ext cx="457200" cy="45720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2</a:t>
            </a:r>
            <a:endParaRPr lang="en-US" dirty="0"/>
          </a:p>
        </p:txBody>
      </p:sp>
      <p:sp>
        <p:nvSpPr>
          <p:cNvPr id="9" name="Right Arrow 8"/>
          <p:cNvSpPr/>
          <p:nvPr/>
        </p:nvSpPr>
        <p:spPr>
          <a:xfrm rot="5400000">
            <a:off x="1141481" y="4379925"/>
            <a:ext cx="1700754" cy="532624"/>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t>LoadID</a:t>
            </a:r>
            <a:endParaRPr lang="en-US" dirty="0"/>
          </a:p>
        </p:txBody>
      </p:sp>
      <p:sp>
        <p:nvSpPr>
          <p:cNvPr id="10" name="Flowchart: Connector 9"/>
          <p:cNvSpPr/>
          <p:nvPr/>
        </p:nvSpPr>
        <p:spPr>
          <a:xfrm>
            <a:off x="1763258" y="3532696"/>
            <a:ext cx="457200" cy="45720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a:t>4</a:t>
            </a:r>
            <a:endParaRPr lang="en-US" dirty="0" smtClean="0"/>
          </a:p>
        </p:txBody>
      </p:sp>
      <p:sp>
        <p:nvSpPr>
          <p:cNvPr id="11" name="Rectangle 10"/>
          <p:cNvSpPr/>
          <p:nvPr/>
        </p:nvSpPr>
        <p:spPr>
          <a:xfrm>
            <a:off x="4875228" y="1696825"/>
            <a:ext cx="1384170" cy="2064470"/>
          </a:xfrm>
          <a:prstGeom prst="rect">
            <a:avLst/>
          </a:prstGeom>
        </p:spPr>
        <p:style>
          <a:lnRef idx="1">
            <a:schemeClr val="accent1"/>
          </a:lnRef>
          <a:fillRef idx="3">
            <a:schemeClr val="accent1"/>
          </a:fillRef>
          <a:effectRef idx="2">
            <a:schemeClr val="accent1"/>
          </a:effectRef>
          <a:fontRef idx="minor">
            <a:schemeClr val="lt1"/>
          </a:fontRef>
        </p:style>
        <p:txBody>
          <a:bodyPr rtlCol="0" anchor="t"/>
          <a:lstStyle/>
          <a:p>
            <a:r>
              <a:rPr lang="en-US" dirty="0" smtClean="0"/>
              <a:t>TAS or</a:t>
            </a:r>
          </a:p>
          <a:p>
            <a:r>
              <a:rPr lang="en-US" dirty="0" smtClean="0"/>
              <a:t>TAS Owner</a:t>
            </a:r>
            <a:endParaRPr lang="en-US" dirty="0"/>
          </a:p>
        </p:txBody>
      </p:sp>
      <p:sp>
        <p:nvSpPr>
          <p:cNvPr id="12" name="Right Arrow 11"/>
          <p:cNvSpPr/>
          <p:nvPr/>
        </p:nvSpPr>
        <p:spPr>
          <a:xfrm>
            <a:off x="2396720" y="1906785"/>
            <a:ext cx="2478508" cy="553611"/>
          </a:xfrm>
          <a:prstGeom prst="righ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dirty="0" err="1" smtClean="0"/>
              <a:t>LoadID</a:t>
            </a:r>
            <a:r>
              <a:rPr lang="en-US" dirty="0" smtClean="0"/>
              <a:t>/Account</a:t>
            </a:r>
            <a:endParaRPr lang="en-US" dirty="0"/>
          </a:p>
        </p:txBody>
      </p:sp>
      <p:sp>
        <p:nvSpPr>
          <p:cNvPr id="13" name="Flowchart: Connector 12"/>
          <p:cNvSpPr/>
          <p:nvPr/>
        </p:nvSpPr>
        <p:spPr>
          <a:xfrm>
            <a:off x="1885261" y="1928190"/>
            <a:ext cx="675588" cy="45720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3a</a:t>
            </a:r>
          </a:p>
        </p:txBody>
      </p:sp>
      <p:sp>
        <p:nvSpPr>
          <p:cNvPr id="14" name="Rectangle 13"/>
          <p:cNvSpPr/>
          <p:nvPr/>
        </p:nvSpPr>
        <p:spPr>
          <a:xfrm>
            <a:off x="4865015" y="5496613"/>
            <a:ext cx="1384170" cy="812276"/>
          </a:xfrm>
          <a:prstGeom prst="rect">
            <a:avLst/>
          </a:prstGeom>
        </p:spPr>
        <p:style>
          <a:lnRef idx="1">
            <a:schemeClr val="accent1"/>
          </a:lnRef>
          <a:fillRef idx="3">
            <a:schemeClr val="accent1"/>
          </a:fillRef>
          <a:effectRef idx="2">
            <a:schemeClr val="accent1"/>
          </a:effectRef>
          <a:fontRef idx="minor">
            <a:schemeClr val="lt1"/>
          </a:fontRef>
        </p:style>
        <p:txBody>
          <a:bodyPr rtlCol="0" anchor="t"/>
          <a:lstStyle/>
          <a:p>
            <a:r>
              <a:rPr lang="en-US" dirty="0" smtClean="0"/>
              <a:t>Carrier/</a:t>
            </a:r>
          </a:p>
          <a:p>
            <a:r>
              <a:rPr lang="en-US" dirty="0" smtClean="0"/>
              <a:t>Driver Input</a:t>
            </a:r>
            <a:endParaRPr lang="en-US" dirty="0"/>
          </a:p>
        </p:txBody>
      </p:sp>
      <p:sp>
        <p:nvSpPr>
          <p:cNvPr id="15" name="Right Arrow 14"/>
          <p:cNvSpPr/>
          <p:nvPr/>
        </p:nvSpPr>
        <p:spPr>
          <a:xfrm>
            <a:off x="2396719" y="5704787"/>
            <a:ext cx="2468295" cy="485673"/>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t>LoadID</a:t>
            </a:r>
            <a:endParaRPr lang="en-US" dirty="0"/>
          </a:p>
        </p:txBody>
      </p:sp>
      <p:sp>
        <p:nvSpPr>
          <p:cNvPr id="16" name="Flowchart: Connector 15"/>
          <p:cNvSpPr/>
          <p:nvPr/>
        </p:nvSpPr>
        <p:spPr>
          <a:xfrm>
            <a:off x="3740869" y="5224020"/>
            <a:ext cx="457200" cy="45720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5</a:t>
            </a:r>
          </a:p>
        </p:txBody>
      </p:sp>
      <p:sp>
        <p:nvSpPr>
          <p:cNvPr id="17" name="Right Arrow 16"/>
          <p:cNvSpPr/>
          <p:nvPr/>
        </p:nvSpPr>
        <p:spPr>
          <a:xfrm rot="16200000">
            <a:off x="4106552" y="4394854"/>
            <a:ext cx="1933278" cy="395926"/>
          </a:xfrm>
          <a:prstGeom prst="righ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err="1" smtClean="0"/>
              <a:t>LoadID</a:t>
            </a:r>
            <a:endParaRPr lang="en-US" dirty="0"/>
          </a:p>
        </p:txBody>
      </p:sp>
      <p:sp>
        <p:nvSpPr>
          <p:cNvPr id="18" name="Flowchart: Connector 17"/>
          <p:cNvSpPr/>
          <p:nvPr/>
        </p:nvSpPr>
        <p:spPr>
          <a:xfrm>
            <a:off x="4475374" y="4222422"/>
            <a:ext cx="457200" cy="45720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6</a:t>
            </a:r>
          </a:p>
        </p:txBody>
      </p:sp>
      <p:sp>
        <p:nvSpPr>
          <p:cNvPr id="20" name="Left Arrow 19"/>
          <p:cNvSpPr/>
          <p:nvPr/>
        </p:nvSpPr>
        <p:spPr>
          <a:xfrm>
            <a:off x="2332250" y="3132987"/>
            <a:ext cx="2532766" cy="493189"/>
          </a:xfrm>
          <a:prstGeom prst="lef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dirty="0" smtClean="0"/>
              <a:t>LDR/BOL</a:t>
            </a:r>
            <a:endParaRPr lang="en-US" dirty="0"/>
          </a:p>
        </p:txBody>
      </p:sp>
      <p:sp>
        <p:nvSpPr>
          <p:cNvPr id="21" name="Flowchart: Connector 20"/>
          <p:cNvSpPr/>
          <p:nvPr/>
        </p:nvSpPr>
        <p:spPr>
          <a:xfrm>
            <a:off x="5557100" y="3150981"/>
            <a:ext cx="628002" cy="45720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8</a:t>
            </a:r>
          </a:p>
        </p:txBody>
      </p:sp>
      <p:sp>
        <p:nvSpPr>
          <p:cNvPr id="27" name="Right Arrow 26"/>
          <p:cNvSpPr/>
          <p:nvPr/>
        </p:nvSpPr>
        <p:spPr>
          <a:xfrm rot="16200000">
            <a:off x="5062983" y="4265627"/>
            <a:ext cx="1933278" cy="654380"/>
          </a:xfrm>
          <a:prstGeom prst="righ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err="1" smtClean="0"/>
              <a:t>CustRef</a:t>
            </a:r>
            <a:r>
              <a:rPr lang="en-US" dirty="0" smtClean="0"/>
              <a:t>/Mvmt</a:t>
            </a:r>
            <a:endParaRPr lang="en-US" dirty="0"/>
          </a:p>
        </p:txBody>
      </p:sp>
      <p:sp>
        <p:nvSpPr>
          <p:cNvPr id="28" name="Flowchart: Connector 27"/>
          <p:cNvSpPr/>
          <p:nvPr/>
        </p:nvSpPr>
        <p:spPr>
          <a:xfrm>
            <a:off x="5302576" y="4289195"/>
            <a:ext cx="457200" cy="45720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7</a:t>
            </a:r>
          </a:p>
        </p:txBody>
      </p:sp>
      <p:sp>
        <p:nvSpPr>
          <p:cNvPr id="31" name="Right Arrow 30"/>
          <p:cNvSpPr/>
          <p:nvPr/>
        </p:nvSpPr>
        <p:spPr>
          <a:xfrm>
            <a:off x="2332250" y="2377612"/>
            <a:ext cx="2532766" cy="869407"/>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Manual </a:t>
            </a:r>
            <a:r>
              <a:rPr lang="en-US" dirty="0" err="1" smtClean="0"/>
              <a:t>LoadID</a:t>
            </a:r>
            <a:r>
              <a:rPr lang="en-US" dirty="0" smtClean="0"/>
              <a:t> Creation Request</a:t>
            </a:r>
            <a:endParaRPr lang="en-US" dirty="0"/>
          </a:p>
        </p:txBody>
      </p:sp>
      <p:sp>
        <p:nvSpPr>
          <p:cNvPr id="32" name="Flowchart: Connector 31"/>
          <p:cNvSpPr/>
          <p:nvPr/>
        </p:nvSpPr>
        <p:spPr>
          <a:xfrm>
            <a:off x="1882664" y="2583715"/>
            <a:ext cx="675588" cy="45720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3b</a:t>
            </a:r>
          </a:p>
        </p:txBody>
      </p:sp>
      <p:sp>
        <p:nvSpPr>
          <p:cNvPr id="36" name="Flowchart: Connector 35"/>
          <p:cNvSpPr/>
          <p:nvPr/>
        </p:nvSpPr>
        <p:spPr>
          <a:xfrm>
            <a:off x="4659305" y="3132987"/>
            <a:ext cx="628002" cy="45720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a:t>9</a:t>
            </a:r>
            <a:endParaRPr lang="en-US" dirty="0" smtClean="0"/>
          </a:p>
        </p:txBody>
      </p:sp>
      <p:sp>
        <p:nvSpPr>
          <p:cNvPr id="30" name="Rectangle 29"/>
          <p:cNvSpPr/>
          <p:nvPr/>
        </p:nvSpPr>
        <p:spPr>
          <a:xfrm>
            <a:off x="7673912" y="1876790"/>
            <a:ext cx="1241586" cy="127419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7" name="Right Arrow 36"/>
          <p:cNvSpPr/>
          <p:nvPr/>
        </p:nvSpPr>
        <p:spPr>
          <a:xfrm>
            <a:off x="7791311" y="1920708"/>
            <a:ext cx="1014290" cy="369364"/>
          </a:xfrm>
          <a:prstGeom prst="righ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000" dirty="0" smtClean="0"/>
              <a:t>PIDX</a:t>
            </a:r>
            <a:endParaRPr lang="en-US" sz="1000" dirty="0"/>
          </a:p>
        </p:txBody>
      </p:sp>
      <p:sp>
        <p:nvSpPr>
          <p:cNvPr id="38" name="Right Arrow 37"/>
          <p:cNvSpPr/>
          <p:nvPr/>
        </p:nvSpPr>
        <p:spPr>
          <a:xfrm>
            <a:off x="7804589" y="2253309"/>
            <a:ext cx="1009448" cy="369364"/>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AS IS Process</a:t>
            </a:r>
            <a:endParaRPr lang="en-US" sz="1000" dirty="0"/>
          </a:p>
        </p:txBody>
      </p:sp>
      <p:sp>
        <p:nvSpPr>
          <p:cNvPr id="39" name="Right Arrow 38"/>
          <p:cNvSpPr/>
          <p:nvPr/>
        </p:nvSpPr>
        <p:spPr>
          <a:xfrm>
            <a:off x="7806673" y="2634970"/>
            <a:ext cx="1007364" cy="369364"/>
          </a:xfrm>
          <a:prstGeom prst="righ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1000" dirty="0" smtClean="0"/>
              <a:t>Driver Input</a:t>
            </a:r>
            <a:endParaRPr lang="en-US" sz="1000" dirty="0"/>
          </a:p>
        </p:txBody>
      </p:sp>
    </p:spTree>
    <p:extLst>
      <p:ext uri="{BB962C8B-B14F-4D97-AF65-F5344CB8AC3E}">
        <p14:creationId xmlns:p14="http://schemas.microsoft.com/office/powerpoint/2010/main" val="38046722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Planned Movements?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The Goal of Planned Movements is to:</a:t>
            </a:r>
          </a:p>
          <a:p>
            <a:pPr lvl="1">
              <a:buFont typeface="Wingdings" panose="05000000000000000000" pitchFamily="2" charset="2"/>
              <a:buChar char="§"/>
            </a:pPr>
            <a:r>
              <a:rPr lang="en-US" dirty="0" smtClean="0"/>
              <a:t>Improve Accuracy of Loading at the Rack by reducing Driver Errors.</a:t>
            </a:r>
          </a:p>
          <a:p>
            <a:pPr lvl="1">
              <a:buFont typeface="Wingdings" panose="05000000000000000000" pitchFamily="2" charset="2"/>
              <a:buChar char="§"/>
            </a:pPr>
            <a:r>
              <a:rPr lang="en-US" dirty="0" smtClean="0"/>
              <a:t>Improve Billing by moving Line Item References placed on the Planned Movement to the BOL/LDR.</a:t>
            </a:r>
          </a:p>
          <a:p>
            <a:pPr lvl="1">
              <a:buFont typeface="Wingdings" panose="05000000000000000000" pitchFamily="2" charset="2"/>
              <a:buChar char="§"/>
            </a:pPr>
            <a:r>
              <a:rPr lang="en-US" dirty="0" smtClean="0"/>
              <a:t>Reduce Allocation Outages at the Rack by allowing allocation holds to be placed on Shipments/Orders.</a:t>
            </a:r>
          </a:p>
          <a:p>
            <a:pPr lvl="1">
              <a:buFont typeface="Wingdings" panose="05000000000000000000" pitchFamily="2" charset="2"/>
              <a:buChar char="§"/>
            </a:pPr>
            <a:r>
              <a:rPr lang="en-US" dirty="0" smtClean="0"/>
              <a:t>Safe Loading!</a:t>
            </a:r>
            <a:endParaRPr lang="en-US" dirty="0"/>
          </a:p>
        </p:txBody>
      </p:sp>
    </p:spTree>
    <p:extLst>
      <p:ext uri="{BB962C8B-B14F-4D97-AF65-F5344CB8AC3E}">
        <p14:creationId xmlns:p14="http://schemas.microsoft.com/office/powerpoint/2010/main" val="40471421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3989"/>
            <a:ext cx="8229600" cy="837632"/>
          </a:xfrm>
        </p:spPr>
        <p:txBody>
          <a:bodyPr>
            <a:normAutofit fontScale="90000"/>
          </a:bodyPr>
          <a:lstStyle/>
          <a:p>
            <a:r>
              <a:rPr lang="en-US" sz="3200" dirty="0"/>
              <a:t>	</a:t>
            </a:r>
            <a:r>
              <a:rPr lang="en-US" sz="3200" dirty="0" smtClean="0"/>
              <a:t>Pick-Up Against Contract/Order</a:t>
            </a:r>
            <a:br>
              <a:rPr lang="en-US" sz="3200" dirty="0" smtClean="0"/>
            </a:br>
            <a:r>
              <a:rPr lang="en-US" sz="3200" dirty="0" smtClean="0"/>
              <a:t>Document Exchange Sequence</a:t>
            </a:r>
            <a:endParaRPr lang="en-US" sz="3200" dirty="0"/>
          </a:p>
        </p:txBody>
      </p:sp>
      <p:sp>
        <p:nvSpPr>
          <p:cNvPr id="4" name="Rectangle 3"/>
          <p:cNvSpPr/>
          <p:nvPr/>
        </p:nvSpPr>
        <p:spPr>
          <a:xfrm>
            <a:off x="580445" y="1696826"/>
            <a:ext cx="1751804" cy="2064470"/>
          </a:xfrm>
          <a:prstGeom prst="rect">
            <a:avLst/>
          </a:prstGeom>
        </p:spPr>
        <p:style>
          <a:lnRef idx="1">
            <a:schemeClr val="accent1"/>
          </a:lnRef>
          <a:fillRef idx="3">
            <a:schemeClr val="accent1"/>
          </a:fillRef>
          <a:effectRef idx="2">
            <a:schemeClr val="accent1"/>
          </a:effectRef>
          <a:fontRef idx="minor">
            <a:schemeClr val="lt1"/>
          </a:fontRef>
        </p:style>
        <p:txBody>
          <a:bodyPr rtlCol="0" anchor="t"/>
          <a:lstStyle/>
          <a:p>
            <a:r>
              <a:rPr lang="en-US" dirty="0" smtClean="0"/>
              <a:t>Supplier</a:t>
            </a:r>
            <a:endParaRPr lang="en-US" dirty="0"/>
          </a:p>
        </p:txBody>
      </p:sp>
      <p:sp>
        <p:nvSpPr>
          <p:cNvPr id="5" name="Rectangle 4"/>
          <p:cNvSpPr/>
          <p:nvPr/>
        </p:nvSpPr>
        <p:spPr>
          <a:xfrm>
            <a:off x="580445" y="5568173"/>
            <a:ext cx="1816275" cy="1007554"/>
          </a:xfrm>
          <a:prstGeom prst="rect">
            <a:avLst/>
          </a:prstGeom>
        </p:spPr>
        <p:style>
          <a:lnRef idx="1">
            <a:schemeClr val="accent1"/>
          </a:lnRef>
          <a:fillRef idx="3">
            <a:schemeClr val="accent1"/>
          </a:fillRef>
          <a:effectRef idx="2">
            <a:schemeClr val="accent1"/>
          </a:effectRef>
          <a:fontRef idx="minor">
            <a:schemeClr val="lt1"/>
          </a:fontRef>
        </p:style>
        <p:txBody>
          <a:bodyPr rtlCol="0" anchor="t"/>
          <a:lstStyle/>
          <a:p>
            <a:r>
              <a:rPr lang="en-US" dirty="0" smtClean="0"/>
              <a:t>Customer</a:t>
            </a:r>
            <a:endParaRPr lang="en-US" dirty="0"/>
          </a:p>
        </p:txBody>
      </p:sp>
      <p:sp>
        <p:nvSpPr>
          <p:cNvPr id="6" name="Right Arrow 5"/>
          <p:cNvSpPr/>
          <p:nvPr/>
        </p:nvSpPr>
        <p:spPr>
          <a:xfrm rot="16200000">
            <a:off x="-129972" y="4166966"/>
            <a:ext cx="1973738" cy="830884"/>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Contract/Order</a:t>
            </a:r>
          </a:p>
          <a:p>
            <a:pPr algn="ctr"/>
            <a:r>
              <a:rPr lang="en-US" dirty="0" smtClean="0"/>
              <a:t>Request</a:t>
            </a:r>
            <a:endParaRPr lang="en-US" dirty="0"/>
          </a:p>
        </p:txBody>
      </p:sp>
      <p:sp>
        <p:nvSpPr>
          <p:cNvPr id="7" name="Flowchart: Connector 6"/>
          <p:cNvSpPr/>
          <p:nvPr/>
        </p:nvSpPr>
        <p:spPr>
          <a:xfrm>
            <a:off x="628296" y="3168976"/>
            <a:ext cx="457200" cy="45720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1</a:t>
            </a:r>
            <a:endParaRPr lang="en-US" dirty="0"/>
          </a:p>
        </p:txBody>
      </p:sp>
      <p:sp>
        <p:nvSpPr>
          <p:cNvPr id="8" name="Flowchart: Connector 7"/>
          <p:cNvSpPr/>
          <p:nvPr/>
        </p:nvSpPr>
        <p:spPr>
          <a:xfrm>
            <a:off x="1756094" y="1917488"/>
            <a:ext cx="457200" cy="45720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2</a:t>
            </a:r>
            <a:endParaRPr lang="en-US" dirty="0"/>
          </a:p>
        </p:txBody>
      </p:sp>
      <p:sp>
        <p:nvSpPr>
          <p:cNvPr id="11" name="Rectangle 10"/>
          <p:cNvSpPr/>
          <p:nvPr/>
        </p:nvSpPr>
        <p:spPr>
          <a:xfrm>
            <a:off x="4875228" y="1696825"/>
            <a:ext cx="1384170" cy="2064470"/>
          </a:xfrm>
          <a:prstGeom prst="rect">
            <a:avLst/>
          </a:prstGeom>
        </p:spPr>
        <p:style>
          <a:lnRef idx="1">
            <a:schemeClr val="accent1"/>
          </a:lnRef>
          <a:fillRef idx="3">
            <a:schemeClr val="accent1"/>
          </a:fillRef>
          <a:effectRef idx="2">
            <a:schemeClr val="accent1"/>
          </a:effectRef>
          <a:fontRef idx="minor">
            <a:schemeClr val="lt1"/>
          </a:fontRef>
        </p:style>
        <p:txBody>
          <a:bodyPr rtlCol="0" anchor="t"/>
          <a:lstStyle/>
          <a:p>
            <a:r>
              <a:rPr lang="en-US" dirty="0" smtClean="0"/>
              <a:t>TAS or</a:t>
            </a:r>
          </a:p>
          <a:p>
            <a:r>
              <a:rPr lang="en-US" dirty="0" smtClean="0"/>
              <a:t>TAS Owner</a:t>
            </a:r>
            <a:endParaRPr lang="en-US" dirty="0"/>
          </a:p>
        </p:txBody>
      </p:sp>
      <p:sp>
        <p:nvSpPr>
          <p:cNvPr id="14" name="Rectangle 13"/>
          <p:cNvSpPr/>
          <p:nvPr/>
        </p:nvSpPr>
        <p:spPr>
          <a:xfrm>
            <a:off x="4865015" y="5568172"/>
            <a:ext cx="1384170" cy="1007554"/>
          </a:xfrm>
          <a:prstGeom prst="rect">
            <a:avLst/>
          </a:prstGeom>
        </p:spPr>
        <p:style>
          <a:lnRef idx="1">
            <a:schemeClr val="accent1"/>
          </a:lnRef>
          <a:fillRef idx="3">
            <a:schemeClr val="accent1"/>
          </a:fillRef>
          <a:effectRef idx="2">
            <a:schemeClr val="accent1"/>
          </a:effectRef>
          <a:fontRef idx="minor">
            <a:schemeClr val="lt1"/>
          </a:fontRef>
        </p:style>
        <p:txBody>
          <a:bodyPr rtlCol="0" anchor="t"/>
          <a:lstStyle/>
          <a:p>
            <a:r>
              <a:rPr lang="en-US" dirty="0" smtClean="0"/>
              <a:t>Carrier/</a:t>
            </a:r>
          </a:p>
          <a:p>
            <a:r>
              <a:rPr lang="en-US" dirty="0" smtClean="0"/>
              <a:t>Driver Input</a:t>
            </a:r>
            <a:endParaRPr lang="en-US" dirty="0"/>
          </a:p>
        </p:txBody>
      </p:sp>
      <p:sp>
        <p:nvSpPr>
          <p:cNvPr id="16" name="Flowchart: Connector 15"/>
          <p:cNvSpPr/>
          <p:nvPr/>
        </p:nvSpPr>
        <p:spPr>
          <a:xfrm>
            <a:off x="3370030" y="5484753"/>
            <a:ext cx="457200" cy="45720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a:t>4</a:t>
            </a:r>
            <a:endParaRPr lang="en-US" dirty="0" smtClean="0"/>
          </a:p>
        </p:txBody>
      </p:sp>
      <p:sp>
        <p:nvSpPr>
          <p:cNvPr id="18" name="Flowchart: Connector 17"/>
          <p:cNvSpPr/>
          <p:nvPr/>
        </p:nvSpPr>
        <p:spPr>
          <a:xfrm>
            <a:off x="4612742" y="4145438"/>
            <a:ext cx="457200" cy="45720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5</a:t>
            </a:r>
          </a:p>
        </p:txBody>
      </p:sp>
      <p:sp>
        <p:nvSpPr>
          <p:cNvPr id="20" name="Left Arrow 19"/>
          <p:cNvSpPr/>
          <p:nvPr/>
        </p:nvSpPr>
        <p:spPr>
          <a:xfrm>
            <a:off x="2342465" y="2838736"/>
            <a:ext cx="2532763" cy="493189"/>
          </a:xfrm>
          <a:prstGeom prst="lef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dirty="0" smtClean="0"/>
              <a:t>LDR/BOL</a:t>
            </a:r>
            <a:endParaRPr lang="en-US" dirty="0"/>
          </a:p>
        </p:txBody>
      </p:sp>
      <p:sp>
        <p:nvSpPr>
          <p:cNvPr id="21" name="Flowchart: Connector 20"/>
          <p:cNvSpPr/>
          <p:nvPr/>
        </p:nvSpPr>
        <p:spPr>
          <a:xfrm>
            <a:off x="5366514" y="3213089"/>
            <a:ext cx="591999" cy="45720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7</a:t>
            </a:r>
          </a:p>
        </p:txBody>
      </p:sp>
      <p:sp>
        <p:nvSpPr>
          <p:cNvPr id="27" name="Right Arrow 26"/>
          <p:cNvSpPr/>
          <p:nvPr/>
        </p:nvSpPr>
        <p:spPr>
          <a:xfrm rot="16200000">
            <a:off x="5143655" y="4342588"/>
            <a:ext cx="1816966" cy="654380"/>
          </a:xfrm>
          <a:prstGeom prst="righ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err="1" smtClean="0"/>
              <a:t>CustRef</a:t>
            </a:r>
            <a:r>
              <a:rPr lang="en-US" dirty="0" smtClean="0"/>
              <a:t>/Mvmt</a:t>
            </a:r>
            <a:endParaRPr lang="en-US" dirty="0"/>
          </a:p>
        </p:txBody>
      </p:sp>
      <p:pic>
        <p:nvPicPr>
          <p:cNvPr id="29" name="Picture 2" descr="http://truckhot.com/upload/image/Tank%20truck%208X4_li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5464" y="4314577"/>
            <a:ext cx="1213618" cy="785817"/>
          </a:xfrm>
          <a:prstGeom prst="rect">
            <a:avLst/>
          </a:prstGeom>
          <a:noFill/>
          <a:extLst>
            <a:ext uri="{909E8E84-426E-40DD-AFC4-6F175D3DCCD1}">
              <a14:hiddenFill xmlns:a14="http://schemas.microsoft.com/office/drawing/2010/main">
                <a:solidFill>
                  <a:srgbClr val="FFFFFF"/>
                </a:solidFill>
              </a14:hiddenFill>
            </a:ext>
          </a:extLst>
        </p:spPr>
      </p:pic>
      <p:sp>
        <p:nvSpPr>
          <p:cNvPr id="36" name="Right Arrow 35"/>
          <p:cNvSpPr/>
          <p:nvPr/>
        </p:nvSpPr>
        <p:spPr>
          <a:xfrm>
            <a:off x="2396718" y="5919358"/>
            <a:ext cx="2468295" cy="485673"/>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Contract/Order</a:t>
            </a:r>
            <a:endParaRPr lang="en-US" dirty="0"/>
          </a:p>
        </p:txBody>
      </p:sp>
      <p:sp>
        <p:nvSpPr>
          <p:cNvPr id="37" name="Right Arrow 36"/>
          <p:cNvSpPr/>
          <p:nvPr/>
        </p:nvSpPr>
        <p:spPr>
          <a:xfrm rot="5400000">
            <a:off x="1050776" y="4181107"/>
            <a:ext cx="1867836" cy="992225"/>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Contract/Order</a:t>
            </a:r>
          </a:p>
          <a:p>
            <a:pPr algn="ctr"/>
            <a:r>
              <a:rPr lang="en-US" dirty="0" smtClean="0"/>
              <a:t>With </a:t>
            </a:r>
            <a:r>
              <a:rPr lang="en-US" dirty="0" err="1" smtClean="0"/>
              <a:t>LoadID</a:t>
            </a:r>
            <a:endParaRPr lang="en-US" dirty="0"/>
          </a:p>
        </p:txBody>
      </p:sp>
      <p:sp>
        <p:nvSpPr>
          <p:cNvPr id="38" name="Right Arrow 37"/>
          <p:cNvSpPr/>
          <p:nvPr/>
        </p:nvSpPr>
        <p:spPr>
          <a:xfrm>
            <a:off x="2332248" y="1896083"/>
            <a:ext cx="2532763" cy="478605"/>
          </a:xfrm>
          <a:prstGeom prst="righ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dirty="0" smtClean="0"/>
              <a:t>Contract/Order</a:t>
            </a:r>
            <a:endParaRPr lang="en-US" dirty="0"/>
          </a:p>
        </p:txBody>
      </p:sp>
      <p:sp>
        <p:nvSpPr>
          <p:cNvPr id="40" name="Right Arrow 39"/>
          <p:cNvSpPr/>
          <p:nvPr/>
        </p:nvSpPr>
        <p:spPr>
          <a:xfrm rot="16200000">
            <a:off x="4368685" y="4309739"/>
            <a:ext cx="1933278" cy="654380"/>
          </a:xfrm>
          <a:prstGeom prst="righ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smtClean="0"/>
              <a:t>Contract/Order</a:t>
            </a:r>
            <a:endParaRPr lang="en-US" dirty="0"/>
          </a:p>
        </p:txBody>
      </p:sp>
      <p:sp>
        <p:nvSpPr>
          <p:cNvPr id="28" name="Flowchart: Connector 27"/>
          <p:cNvSpPr/>
          <p:nvPr/>
        </p:nvSpPr>
        <p:spPr>
          <a:xfrm>
            <a:off x="6356874" y="4211316"/>
            <a:ext cx="457200" cy="45720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6</a:t>
            </a:r>
          </a:p>
        </p:txBody>
      </p:sp>
      <p:sp>
        <p:nvSpPr>
          <p:cNvPr id="10" name="Flowchart: Connector 9"/>
          <p:cNvSpPr/>
          <p:nvPr/>
        </p:nvSpPr>
        <p:spPr>
          <a:xfrm>
            <a:off x="1732745" y="3397576"/>
            <a:ext cx="457200" cy="45720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3</a:t>
            </a:r>
          </a:p>
        </p:txBody>
      </p:sp>
      <p:sp>
        <p:nvSpPr>
          <p:cNvPr id="41" name="Flowchart: Connector 40"/>
          <p:cNvSpPr/>
          <p:nvPr/>
        </p:nvSpPr>
        <p:spPr>
          <a:xfrm>
            <a:off x="4712134" y="2838736"/>
            <a:ext cx="591999" cy="45720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8</a:t>
            </a:r>
          </a:p>
        </p:txBody>
      </p:sp>
      <p:sp>
        <p:nvSpPr>
          <p:cNvPr id="26" name="Rectangle 25"/>
          <p:cNvSpPr/>
          <p:nvPr/>
        </p:nvSpPr>
        <p:spPr>
          <a:xfrm>
            <a:off x="7562613" y="1696946"/>
            <a:ext cx="1241586" cy="127419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0" name="Right Arrow 29"/>
          <p:cNvSpPr/>
          <p:nvPr/>
        </p:nvSpPr>
        <p:spPr>
          <a:xfrm>
            <a:off x="7680012" y="1740864"/>
            <a:ext cx="1014290" cy="369364"/>
          </a:xfrm>
          <a:prstGeom prst="righ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000" dirty="0" smtClean="0"/>
              <a:t>PIDX</a:t>
            </a:r>
            <a:endParaRPr lang="en-US" sz="1000" dirty="0"/>
          </a:p>
        </p:txBody>
      </p:sp>
      <p:sp>
        <p:nvSpPr>
          <p:cNvPr id="31" name="Right Arrow 30"/>
          <p:cNvSpPr/>
          <p:nvPr/>
        </p:nvSpPr>
        <p:spPr>
          <a:xfrm>
            <a:off x="7693290" y="2073465"/>
            <a:ext cx="1009448" cy="369364"/>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AS IS Process</a:t>
            </a:r>
            <a:endParaRPr lang="en-US" sz="1000" dirty="0"/>
          </a:p>
        </p:txBody>
      </p:sp>
      <p:sp>
        <p:nvSpPr>
          <p:cNvPr id="32" name="Right Arrow 31"/>
          <p:cNvSpPr/>
          <p:nvPr/>
        </p:nvSpPr>
        <p:spPr>
          <a:xfrm>
            <a:off x="7695374" y="2455126"/>
            <a:ext cx="1007364" cy="369364"/>
          </a:xfrm>
          <a:prstGeom prst="righ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1000" dirty="0" smtClean="0"/>
              <a:t>Driver Input</a:t>
            </a:r>
            <a:endParaRPr lang="en-US" sz="1000" dirty="0"/>
          </a:p>
        </p:txBody>
      </p:sp>
      <p:sp>
        <p:nvSpPr>
          <p:cNvPr id="3" name="Rectangle 2"/>
          <p:cNvSpPr/>
          <p:nvPr/>
        </p:nvSpPr>
        <p:spPr>
          <a:xfrm>
            <a:off x="6925586" y="5515863"/>
            <a:ext cx="1956021" cy="1200329"/>
          </a:xfrm>
          <a:prstGeom prst="rect">
            <a:avLst/>
          </a:prstGeom>
        </p:spPr>
        <p:txBody>
          <a:bodyPr wrap="square">
            <a:spAutoFit/>
          </a:bodyPr>
          <a:lstStyle/>
          <a:p>
            <a:r>
              <a:rPr lang="en-US" dirty="0"/>
              <a:t>Driver Enters</a:t>
            </a:r>
          </a:p>
          <a:p>
            <a:r>
              <a:rPr lang="en-US" dirty="0" err="1" smtClean="0"/>
              <a:t>DocOriginator</a:t>
            </a:r>
            <a:endParaRPr lang="en-US" dirty="0" smtClean="0"/>
          </a:p>
          <a:p>
            <a:r>
              <a:rPr lang="en-US" dirty="0" smtClean="0"/>
              <a:t>/Contract or Order (5)</a:t>
            </a:r>
            <a:endParaRPr lang="en-US" dirty="0"/>
          </a:p>
        </p:txBody>
      </p:sp>
    </p:spTree>
    <p:extLst>
      <p:ext uri="{BB962C8B-B14F-4D97-AF65-F5344CB8AC3E}">
        <p14:creationId xmlns:p14="http://schemas.microsoft.com/office/powerpoint/2010/main" val="350345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954005" y="4490923"/>
            <a:ext cx="1586389" cy="2072743"/>
          </a:xfrm>
          <a:prstGeom prst="rect">
            <a:avLst/>
          </a:prstGeom>
        </p:spPr>
        <p:style>
          <a:lnRef idx="1">
            <a:schemeClr val="accent1"/>
          </a:lnRef>
          <a:fillRef idx="3">
            <a:schemeClr val="accent1"/>
          </a:fillRef>
          <a:effectRef idx="2">
            <a:schemeClr val="accent1"/>
          </a:effectRef>
          <a:fontRef idx="minor">
            <a:schemeClr val="lt1"/>
          </a:fontRef>
        </p:style>
        <p:txBody>
          <a:bodyPr rtlCol="0" anchor="t"/>
          <a:lstStyle/>
          <a:p>
            <a:r>
              <a:rPr lang="en-US" dirty="0" smtClean="0"/>
              <a:t>Carrier</a:t>
            </a:r>
            <a:endParaRPr lang="en-US" dirty="0"/>
          </a:p>
        </p:txBody>
      </p:sp>
      <p:sp>
        <p:nvSpPr>
          <p:cNvPr id="29" name="Rectangle 28"/>
          <p:cNvSpPr/>
          <p:nvPr/>
        </p:nvSpPr>
        <p:spPr>
          <a:xfrm>
            <a:off x="1000883" y="5347227"/>
            <a:ext cx="1492632" cy="978831"/>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Orders Scheduled into Shipment</a:t>
            </a:r>
            <a:endParaRPr lang="en-US" dirty="0"/>
          </a:p>
        </p:txBody>
      </p:sp>
      <p:sp>
        <p:nvSpPr>
          <p:cNvPr id="11" name="Rectangle 10"/>
          <p:cNvSpPr/>
          <p:nvPr/>
        </p:nvSpPr>
        <p:spPr>
          <a:xfrm>
            <a:off x="5603212" y="1774634"/>
            <a:ext cx="2004428" cy="392801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TAS</a:t>
            </a:r>
            <a:endParaRPr lang="en-US" dirty="0"/>
          </a:p>
        </p:txBody>
      </p:sp>
      <p:sp>
        <p:nvSpPr>
          <p:cNvPr id="2" name="Title 1"/>
          <p:cNvSpPr>
            <a:spLocks noGrp="1"/>
          </p:cNvSpPr>
          <p:nvPr>
            <p:ph type="title"/>
          </p:nvPr>
        </p:nvSpPr>
        <p:spPr>
          <a:xfrm>
            <a:off x="1597104" y="122908"/>
            <a:ext cx="5188993" cy="616563"/>
          </a:xfrm>
        </p:spPr>
        <p:txBody>
          <a:bodyPr>
            <a:noAutofit/>
          </a:bodyPr>
          <a:lstStyle/>
          <a:p>
            <a:r>
              <a:rPr lang="en-US" sz="2800" dirty="0" smtClean="0"/>
              <a:t>Shipment Document Exchange </a:t>
            </a:r>
            <a:br>
              <a:rPr lang="en-US" sz="2800" dirty="0" smtClean="0"/>
            </a:br>
            <a:r>
              <a:rPr lang="en-US" sz="2800" dirty="0" smtClean="0"/>
              <a:t>TAS Only</a:t>
            </a:r>
            <a:endParaRPr lang="en-US" sz="2800" dirty="0"/>
          </a:p>
        </p:txBody>
      </p:sp>
      <p:sp>
        <p:nvSpPr>
          <p:cNvPr id="4" name="Rectangle 3"/>
          <p:cNvSpPr/>
          <p:nvPr/>
        </p:nvSpPr>
        <p:spPr>
          <a:xfrm>
            <a:off x="875418" y="2271386"/>
            <a:ext cx="1643273" cy="1695198"/>
          </a:xfrm>
          <a:prstGeom prst="rect">
            <a:avLst/>
          </a:prstGeom>
        </p:spPr>
        <p:style>
          <a:lnRef idx="1">
            <a:schemeClr val="accent1"/>
          </a:lnRef>
          <a:fillRef idx="3">
            <a:schemeClr val="accent1"/>
          </a:fillRef>
          <a:effectRef idx="2">
            <a:schemeClr val="accent1"/>
          </a:effectRef>
          <a:fontRef idx="minor">
            <a:schemeClr val="lt1"/>
          </a:fontRef>
        </p:style>
        <p:txBody>
          <a:bodyPr rtlCol="0" anchor="t"/>
          <a:lstStyle/>
          <a:p>
            <a:r>
              <a:rPr lang="en-US" dirty="0" smtClean="0"/>
              <a:t>Supplier</a:t>
            </a:r>
            <a:endParaRPr lang="en-US" dirty="0"/>
          </a:p>
        </p:txBody>
      </p:sp>
      <p:sp>
        <p:nvSpPr>
          <p:cNvPr id="5" name="Rectangle 4"/>
          <p:cNvSpPr/>
          <p:nvPr/>
        </p:nvSpPr>
        <p:spPr>
          <a:xfrm>
            <a:off x="875418" y="859770"/>
            <a:ext cx="1894788" cy="812276"/>
          </a:xfrm>
          <a:prstGeom prst="rect">
            <a:avLst/>
          </a:prstGeom>
        </p:spPr>
        <p:style>
          <a:lnRef idx="1">
            <a:schemeClr val="accent1"/>
          </a:lnRef>
          <a:fillRef idx="3">
            <a:schemeClr val="accent1"/>
          </a:fillRef>
          <a:effectRef idx="2">
            <a:schemeClr val="accent1"/>
          </a:effectRef>
          <a:fontRef idx="minor">
            <a:schemeClr val="lt1"/>
          </a:fontRef>
        </p:style>
        <p:txBody>
          <a:bodyPr rtlCol="0" anchor="t"/>
          <a:lstStyle/>
          <a:p>
            <a:r>
              <a:rPr lang="en-US" dirty="0" smtClean="0"/>
              <a:t>Customer(s)</a:t>
            </a:r>
            <a:endParaRPr lang="en-US" dirty="0"/>
          </a:p>
        </p:txBody>
      </p:sp>
      <p:sp>
        <p:nvSpPr>
          <p:cNvPr id="28" name="Rectangle 27"/>
          <p:cNvSpPr/>
          <p:nvPr/>
        </p:nvSpPr>
        <p:spPr>
          <a:xfrm>
            <a:off x="911444" y="2636333"/>
            <a:ext cx="1571219" cy="1163127"/>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Order Generated from PO</a:t>
            </a:r>
          </a:p>
          <a:p>
            <a:pPr algn="ctr"/>
            <a:r>
              <a:rPr lang="en-US" dirty="0" smtClean="0"/>
              <a:t>Order</a:t>
            </a:r>
            <a:endParaRPr lang="en-US" dirty="0"/>
          </a:p>
        </p:txBody>
      </p:sp>
      <p:sp>
        <p:nvSpPr>
          <p:cNvPr id="30" name="Flowchart: Connector 29"/>
          <p:cNvSpPr/>
          <p:nvPr/>
        </p:nvSpPr>
        <p:spPr>
          <a:xfrm>
            <a:off x="6672833" y="4674196"/>
            <a:ext cx="436716" cy="45720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a:t>6</a:t>
            </a:r>
          </a:p>
        </p:txBody>
      </p:sp>
      <p:sp>
        <p:nvSpPr>
          <p:cNvPr id="38" name="Right Arrow 37"/>
          <p:cNvSpPr/>
          <p:nvPr/>
        </p:nvSpPr>
        <p:spPr>
          <a:xfrm rot="5400000">
            <a:off x="1515531" y="4296554"/>
            <a:ext cx="1471336" cy="4846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Orders</a:t>
            </a:r>
          </a:p>
        </p:txBody>
      </p:sp>
      <p:sp>
        <p:nvSpPr>
          <p:cNvPr id="39" name="Flowchart: Connector 38"/>
          <p:cNvSpPr/>
          <p:nvPr/>
        </p:nvSpPr>
        <p:spPr>
          <a:xfrm>
            <a:off x="1645808" y="3799460"/>
            <a:ext cx="457200" cy="45720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2</a:t>
            </a:r>
          </a:p>
        </p:txBody>
      </p:sp>
      <p:sp>
        <p:nvSpPr>
          <p:cNvPr id="44" name="Left Arrow 43"/>
          <p:cNvSpPr/>
          <p:nvPr/>
        </p:nvSpPr>
        <p:spPr>
          <a:xfrm rot="16200000">
            <a:off x="1654276" y="1680675"/>
            <a:ext cx="850378" cy="484632"/>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PO</a:t>
            </a:r>
            <a:endParaRPr lang="en-US" dirty="0"/>
          </a:p>
        </p:txBody>
      </p:sp>
      <p:sp>
        <p:nvSpPr>
          <p:cNvPr id="45" name="Flowchart: Connector 44"/>
          <p:cNvSpPr/>
          <p:nvPr/>
        </p:nvSpPr>
        <p:spPr>
          <a:xfrm>
            <a:off x="2218037" y="1137614"/>
            <a:ext cx="457200" cy="45720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1</a:t>
            </a:r>
            <a:endParaRPr lang="en-US" dirty="0"/>
          </a:p>
        </p:txBody>
      </p:sp>
      <p:pic>
        <p:nvPicPr>
          <p:cNvPr id="1026" name="Picture 2" descr="http://truckhot.com/upload/image/Tank%20truck%208X4_li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62299" y="5718182"/>
            <a:ext cx="1213618" cy="785817"/>
          </a:xfrm>
          <a:prstGeom prst="rect">
            <a:avLst/>
          </a:prstGeom>
          <a:noFill/>
          <a:extLst>
            <a:ext uri="{909E8E84-426E-40DD-AFC4-6F175D3DCCD1}">
              <a14:hiddenFill xmlns:a14="http://schemas.microsoft.com/office/drawing/2010/main">
                <a:solidFill>
                  <a:srgbClr val="FFFFFF"/>
                </a:solidFill>
              </a14:hiddenFill>
            </a:ext>
          </a:extLst>
        </p:spPr>
      </p:pic>
      <p:sp>
        <p:nvSpPr>
          <p:cNvPr id="48" name="Right Arrow 47"/>
          <p:cNvSpPr/>
          <p:nvPr/>
        </p:nvSpPr>
        <p:spPr>
          <a:xfrm rot="16200000">
            <a:off x="6745607" y="5636995"/>
            <a:ext cx="339085" cy="484632"/>
          </a:xfrm>
          <a:prstGeom prst="righ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dirty="0" smtClean="0"/>
          </a:p>
        </p:txBody>
      </p:sp>
      <p:sp>
        <p:nvSpPr>
          <p:cNvPr id="6" name="TextBox 5"/>
          <p:cNvSpPr txBox="1"/>
          <p:nvPr/>
        </p:nvSpPr>
        <p:spPr>
          <a:xfrm>
            <a:off x="5716549" y="6084511"/>
            <a:ext cx="1898790" cy="646331"/>
          </a:xfrm>
          <a:prstGeom prst="rect">
            <a:avLst/>
          </a:prstGeom>
          <a:noFill/>
        </p:spPr>
        <p:txBody>
          <a:bodyPr wrap="none" rtlCol="0">
            <a:spAutoFit/>
          </a:bodyPr>
          <a:lstStyle/>
          <a:p>
            <a:r>
              <a:rPr lang="en-US" dirty="0" smtClean="0"/>
              <a:t>Driver Enters</a:t>
            </a:r>
          </a:p>
          <a:p>
            <a:r>
              <a:rPr lang="en-US" dirty="0" err="1" smtClean="0"/>
              <a:t>DrvrDocID</a:t>
            </a:r>
            <a:r>
              <a:rPr lang="en-US" dirty="0" smtClean="0"/>
              <a:t>/</a:t>
            </a:r>
            <a:r>
              <a:rPr lang="en-US" dirty="0" err="1" smtClean="0"/>
              <a:t>LoadID</a:t>
            </a:r>
            <a:endParaRPr lang="en-US" dirty="0"/>
          </a:p>
        </p:txBody>
      </p:sp>
      <p:sp>
        <p:nvSpPr>
          <p:cNvPr id="59" name="Left Arrow 58"/>
          <p:cNvSpPr/>
          <p:nvPr/>
        </p:nvSpPr>
        <p:spPr>
          <a:xfrm>
            <a:off x="2518691" y="2880427"/>
            <a:ext cx="3114487" cy="580154"/>
          </a:xfrm>
          <a:prstGeom prst="lef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400" dirty="0" smtClean="0"/>
              <a:t>LDR/BOL</a:t>
            </a:r>
          </a:p>
        </p:txBody>
      </p:sp>
      <p:sp>
        <p:nvSpPr>
          <p:cNvPr id="63" name="Right Arrow 62"/>
          <p:cNvSpPr/>
          <p:nvPr/>
        </p:nvSpPr>
        <p:spPr>
          <a:xfrm>
            <a:off x="2540394" y="5335622"/>
            <a:ext cx="3062818" cy="484632"/>
          </a:xfrm>
          <a:prstGeom prst="right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1400" dirty="0" smtClean="0"/>
              <a:t>Shipment Direct without AUTH</a:t>
            </a:r>
            <a:endParaRPr lang="en-US" sz="1400" dirty="0"/>
          </a:p>
        </p:txBody>
      </p:sp>
      <p:sp>
        <p:nvSpPr>
          <p:cNvPr id="71" name="Flowchart: Connector 70"/>
          <p:cNvSpPr/>
          <p:nvPr/>
        </p:nvSpPr>
        <p:spPr>
          <a:xfrm>
            <a:off x="7348633" y="5868858"/>
            <a:ext cx="457200" cy="45720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5</a:t>
            </a:r>
          </a:p>
        </p:txBody>
      </p:sp>
      <p:sp>
        <p:nvSpPr>
          <p:cNvPr id="72" name="Rectangle 71"/>
          <p:cNvSpPr/>
          <p:nvPr/>
        </p:nvSpPr>
        <p:spPr>
          <a:xfrm>
            <a:off x="5716549" y="3857046"/>
            <a:ext cx="1860684" cy="81715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Match IDs before Aggregating and  Final </a:t>
            </a:r>
            <a:r>
              <a:rPr lang="en-US" dirty="0" err="1" smtClean="0"/>
              <a:t>Auth</a:t>
            </a:r>
            <a:endParaRPr lang="en-US" dirty="0"/>
          </a:p>
        </p:txBody>
      </p:sp>
      <p:sp>
        <p:nvSpPr>
          <p:cNvPr id="73" name="Rectangle 72"/>
          <p:cNvSpPr/>
          <p:nvPr/>
        </p:nvSpPr>
        <p:spPr>
          <a:xfrm>
            <a:off x="5614763" y="812793"/>
            <a:ext cx="1992877" cy="643183"/>
          </a:xfrm>
          <a:prstGeom prst="rect">
            <a:avLst/>
          </a:prstGeom>
        </p:spPr>
        <p:style>
          <a:lnRef idx="1">
            <a:schemeClr val="accent1"/>
          </a:lnRef>
          <a:fillRef idx="3">
            <a:schemeClr val="accent1"/>
          </a:fillRef>
          <a:effectRef idx="2">
            <a:schemeClr val="accent1"/>
          </a:effectRef>
          <a:fontRef idx="minor">
            <a:schemeClr val="lt1"/>
          </a:fontRef>
        </p:style>
        <p:txBody>
          <a:bodyPr rtlCol="0" anchor="t"/>
          <a:lstStyle/>
          <a:p>
            <a:r>
              <a:rPr lang="en-US" dirty="0" smtClean="0"/>
              <a:t>Terminal BOL Distribution List</a:t>
            </a:r>
            <a:endParaRPr lang="en-US" dirty="0"/>
          </a:p>
        </p:txBody>
      </p:sp>
      <p:sp>
        <p:nvSpPr>
          <p:cNvPr id="74" name="Left Arrow 73"/>
          <p:cNvSpPr/>
          <p:nvPr/>
        </p:nvSpPr>
        <p:spPr>
          <a:xfrm rot="5400000">
            <a:off x="6841824" y="1453923"/>
            <a:ext cx="1048314" cy="580154"/>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LDR/BOL</a:t>
            </a:r>
          </a:p>
        </p:txBody>
      </p:sp>
      <p:sp>
        <p:nvSpPr>
          <p:cNvPr id="75" name="Right Arrow 74"/>
          <p:cNvSpPr/>
          <p:nvPr/>
        </p:nvSpPr>
        <p:spPr>
          <a:xfrm>
            <a:off x="2540393" y="6035138"/>
            <a:ext cx="3074369" cy="484632"/>
          </a:xfrm>
          <a:prstGeom prst="righ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1400" dirty="0" smtClean="0"/>
              <a:t>Driver Document Identifier given to Driver</a:t>
            </a:r>
            <a:endParaRPr lang="en-US" sz="1400" dirty="0"/>
          </a:p>
        </p:txBody>
      </p:sp>
      <p:sp>
        <p:nvSpPr>
          <p:cNvPr id="76" name="Flowchart: Connector 75"/>
          <p:cNvSpPr/>
          <p:nvPr/>
        </p:nvSpPr>
        <p:spPr>
          <a:xfrm>
            <a:off x="5633178" y="3013764"/>
            <a:ext cx="522631" cy="31348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dirty="0" smtClean="0"/>
              <a:t>7</a:t>
            </a:r>
          </a:p>
        </p:txBody>
      </p:sp>
      <p:sp>
        <p:nvSpPr>
          <p:cNvPr id="77" name="Flowchart: Connector 76"/>
          <p:cNvSpPr/>
          <p:nvPr/>
        </p:nvSpPr>
        <p:spPr>
          <a:xfrm>
            <a:off x="7104666" y="2221499"/>
            <a:ext cx="522631" cy="45720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dirty="0" smtClean="0"/>
              <a:t>8</a:t>
            </a:r>
          </a:p>
        </p:txBody>
      </p:sp>
      <p:sp>
        <p:nvSpPr>
          <p:cNvPr id="42" name="Flowchart: Connector 41"/>
          <p:cNvSpPr/>
          <p:nvPr/>
        </p:nvSpPr>
        <p:spPr>
          <a:xfrm>
            <a:off x="2207355" y="5363054"/>
            <a:ext cx="457200" cy="45720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a:t>3</a:t>
            </a:r>
            <a:endParaRPr lang="en-US" dirty="0" smtClean="0"/>
          </a:p>
        </p:txBody>
      </p:sp>
      <p:sp>
        <p:nvSpPr>
          <p:cNvPr id="43" name="Flowchart: Connector 42"/>
          <p:cNvSpPr/>
          <p:nvPr/>
        </p:nvSpPr>
        <p:spPr>
          <a:xfrm>
            <a:off x="5633178" y="5245450"/>
            <a:ext cx="457200" cy="45720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4</a:t>
            </a:r>
          </a:p>
        </p:txBody>
      </p:sp>
      <p:sp>
        <p:nvSpPr>
          <p:cNvPr id="31" name="Rectangle 30"/>
          <p:cNvSpPr/>
          <p:nvPr/>
        </p:nvSpPr>
        <p:spPr>
          <a:xfrm>
            <a:off x="7791311" y="1813003"/>
            <a:ext cx="1241586" cy="127419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2" name="Right Arrow 31"/>
          <p:cNvSpPr/>
          <p:nvPr/>
        </p:nvSpPr>
        <p:spPr>
          <a:xfrm>
            <a:off x="7908710" y="1856921"/>
            <a:ext cx="1014290" cy="369364"/>
          </a:xfrm>
          <a:prstGeom prst="righ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000" dirty="0" smtClean="0"/>
              <a:t>PIDX</a:t>
            </a:r>
            <a:endParaRPr lang="en-US" sz="1000" dirty="0"/>
          </a:p>
        </p:txBody>
      </p:sp>
      <p:sp>
        <p:nvSpPr>
          <p:cNvPr id="33" name="Right Arrow 32"/>
          <p:cNvSpPr/>
          <p:nvPr/>
        </p:nvSpPr>
        <p:spPr>
          <a:xfrm>
            <a:off x="7921988" y="2189522"/>
            <a:ext cx="1009448" cy="369364"/>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AS IS Process</a:t>
            </a:r>
            <a:endParaRPr lang="en-US" sz="1000" dirty="0"/>
          </a:p>
        </p:txBody>
      </p:sp>
      <p:sp>
        <p:nvSpPr>
          <p:cNvPr id="34" name="Right Arrow 33"/>
          <p:cNvSpPr/>
          <p:nvPr/>
        </p:nvSpPr>
        <p:spPr>
          <a:xfrm>
            <a:off x="7924072" y="2571183"/>
            <a:ext cx="1007364" cy="369364"/>
          </a:xfrm>
          <a:prstGeom prst="righ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1000" dirty="0" smtClean="0"/>
              <a:t>Driver Input</a:t>
            </a:r>
            <a:endParaRPr lang="en-US" sz="1000" dirty="0"/>
          </a:p>
        </p:txBody>
      </p:sp>
    </p:spTree>
    <p:extLst>
      <p:ext uri="{BB962C8B-B14F-4D97-AF65-F5344CB8AC3E}">
        <p14:creationId xmlns:p14="http://schemas.microsoft.com/office/powerpoint/2010/main" val="32038087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Right to Lift</a:t>
            </a:r>
            <a:endParaRPr lang="en-US" dirty="0"/>
          </a:p>
        </p:txBody>
      </p:sp>
      <p:sp>
        <p:nvSpPr>
          <p:cNvPr id="3" name="Content Placeholder 2"/>
          <p:cNvSpPr>
            <a:spLocks noGrp="1"/>
          </p:cNvSpPr>
          <p:nvPr>
            <p:ph idx="1"/>
          </p:nvPr>
        </p:nvSpPr>
        <p:spPr>
          <a:xfrm>
            <a:off x="457200" y="1218537"/>
            <a:ext cx="8229600" cy="4525963"/>
          </a:xfrm>
        </p:spPr>
        <p:txBody>
          <a:bodyPr>
            <a:normAutofit fontScale="92500"/>
          </a:bodyPr>
          <a:lstStyle/>
          <a:p>
            <a:r>
              <a:rPr lang="en-US" dirty="0" smtClean="0"/>
              <a:t>Right to Lift (RTL) check is a call to a Data Clearing House (DCH) which allows suppliers to control lifting in a uniform manner across all TAS vendors.</a:t>
            </a:r>
          </a:p>
          <a:p>
            <a:r>
              <a:rPr lang="en-US" dirty="0" smtClean="0"/>
              <a:t>If a TAS Vendor decides to supports Right to Lift then there are additional integration options they should investigate</a:t>
            </a:r>
            <a:r>
              <a:rPr lang="en-US" dirty="0"/>
              <a:t> </a:t>
            </a:r>
            <a:r>
              <a:rPr lang="en-US" dirty="0" smtClean="0"/>
              <a:t>for Planned Movements.  </a:t>
            </a:r>
          </a:p>
          <a:p>
            <a:pPr marL="0" indent="0">
              <a:buNone/>
            </a:pPr>
            <a:r>
              <a:rPr lang="en-US" dirty="0" smtClean="0"/>
              <a:t>The next slides will investigate those options and how Documents are Exchanged between Supplier/DCH/TAS. </a:t>
            </a:r>
          </a:p>
          <a:p>
            <a:pPr marL="0" indent="0">
              <a:buNone/>
            </a:pPr>
            <a:endParaRPr lang="en-US" dirty="0"/>
          </a:p>
        </p:txBody>
      </p:sp>
    </p:spTree>
    <p:extLst>
      <p:ext uri="{BB962C8B-B14F-4D97-AF65-F5344CB8AC3E}">
        <p14:creationId xmlns:p14="http://schemas.microsoft.com/office/powerpoint/2010/main" val="21789764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4566" y="336429"/>
            <a:ext cx="7444596" cy="787493"/>
          </a:xfrm>
        </p:spPr>
        <p:txBody>
          <a:bodyPr>
            <a:noAutofit/>
          </a:bodyPr>
          <a:lstStyle/>
          <a:p>
            <a:r>
              <a:rPr lang="en-US" sz="2800" dirty="0" smtClean="0"/>
              <a:t>Planned Movement Exchange and Right to Lift</a:t>
            </a:r>
            <a:endParaRPr lang="en-US" sz="2800" dirty="0"/>
          </a:p>
        </p:txBody>
      </p:sp>
      <p:sp>
        <p:nvSpPr>
          <p:cNvPr id="11" name="Rectangle 10">
            <a:hlinkClick r:id="rId3" action="ppaction://hlinksldjump"/>
          </p:cNvPr>
          <p:cNvSpPr/>
          <p:nvPr/>
        </p:nvSpPr>
        <p:spPr>
          <a:xfrm>
            <a:off x="2614092" y="3162110"/>
            <a:ext cx="1384170" cy="1161193"/>
          </a:xfrm>
          <a:prstGeom prst="rect">
            <a:avLst/>
          </a:prstGeom>
        </p:spPr>
        <p:style>
          <a:lnRef idx="1">
            <a:schemeClr val="accent5"/>
          </a:lnRef>
          <a:fillRef idx="3">
            <a:schemeClr val="accent5"/>
          </a:fillRef>
          <a:effectRef idx="2">
            <a:schemeClr val="accent5"/>
          </a:effectRef>
          <a:fontRef idx="minor">
            <a:schemeClr val="lt1"/>
          </a:fontRef>
        </p:style>
        <p:txBody>
          <a:bodyPr rtlCol="0" anchor="t"/>
          <a:lstStyle/>
          <a:p>
            <a:r>
              <a:rPr lang="en-US" u="sng" dirty="0" smtClean="0"/>
              <a:t>TAS</a:t>
            </a:r>
            <a:r>
              <a:rPr lang="en-US" dirty="0" smtClean="0"/>
              <a:t>  </a:t>
            </a:r>
          </a:p>
          <a:p>
            <a:r>
              <a:rPr lang="en-US" sz="1400" dirty="0" smtClean="0"/>
              <a:t>Supports Direct Download of PM</a:t>
            </a:r>
            <a:endParaRPr lang="en-US" sz="1400" dirty="0"/>
          </a:p>
        </p:txBody>
      </p:sp>
      <p:sp>
        <p:nvSpPr>
          <p:cNvPr id="22" name="Rectangle 21"/>
          <p:cNvSpPr/>
          <p:nvPr/>
        </p:nvSpPr>
        <p:spPr>
          <a:xfrm>
            <a:off x="2562885" y="1263223"/>
            <a:ext cx="6276442" cy="924022"/>
          </a:xfrm>
          <a:prstGeom prst="rect">
            <a:avLst/>
          </a:prstGeom>
        </p:spPr>
        <p:style>
          <a:lnRef idx="1">
            <a:schemeClr val="accent1"/>
          </a:lnRef>
          <a:fillRef idx="3">
            <a:schemeClr val="accent1"/>
          </a:fillRef>
          <a:effectRef idx="2">
            <a:schemeClr val="accent1"/>
          </a:effectRef>
          <a:fontRef idx="minor">
            <a:schemeClr val="lt1"/>
          </a:fontRef>
        </p:style>
        <p:txBody>
          <a:bodyPr rtlCol="0" anchor="t"/>
          <a:lstStyle/>
          <a:p>
            <a:r>
              <a:rPr lang="en-US" dirty="0" smtClean="0"/>
              <a:t>DCH</a:t>
            </a:r>
            <a:endParaRPr lang="en-US" dirty="0"/>
          </a:p>
        </p:txBody>
      </p:sp>
      <p:sp>
        <p:nvSpPr>
          <p:cNvPr id="29" name="Rectangle 28"/>
          <p:cNvSpPr/>
          <p:nvPr/>
        </p:nvSpPr>
        <p:spPr>
          <a:xfrm>
            <a:off x="141100" y="3034748"/>
            <a:ext cx="1235213" cy="3301496"/>
          </a:xfrm>
          <a:prstGeom prst="rect">
            <a:avLst/>
          </a:prstGeom>
        </p:spPr>
        <p:style>
          <a:lnRef idx="1">
            <a:schemeClr val="accent1"/>
          </a:lnRef>
          <a:fillRef idx="3">
            <a:schemeClr val="accent1"/>
          </a:fillRef>
          <a:effectRef idx="2">
            <a:schemeClr val="accent1"/>
          </a:effectRef>
          <a:fontRef idx="minor">
            <a:schemeClr val="lt1"/>
          </a:fontRef>
        </p:style>
        <p:txBody>
          <a:bodyPr rtlCol="0" anchor="t"/>
          <a:lstStyle/>
          <a:p>
            <a:r>
              <a:rPr lang="en-US" dirty="0" smtClean="0"/>
              <a:t>Any Party or DCH</a:t>
            </a:r>
            <a:endParaRPr lang="en-US" dirty="0"/>
          </a:p>
        </p:txBody>
      </p:sp>
      <p:sp>
        <p:nvSpPr>
          <p:cNvPr id="31" name="Right Arrow 30"/>
          <p:cNvSpPr/>
          <p:nvPr/>
        </p:nvSpPr>
        <p:spPr>
          <a:xfrm>
            <a:off x="1391610" y="1362916"/>
            <a:ext cx="1171275" cy="484632"/>
          </a:xfrm>
          <a:prstGeom prst="righ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600" dirty="0" err="1" smtClean="0"/>
              <a:t>PlanMvmt</a:t>
            </a:r>
            <a:endParaRPr lang="en-US" sz="1600" dirty="0" smtClean="0"/>
          </a:p>
        </p:txBody>
      </p:sp>
      <p:sp>
        <p:nvSpPr>
          <p:cNvPr id="33" name="Rectangle 32">
            <a:hlinkClick r:id="rId4" action="ppaction://hlinksldjump"/>
          </p:cNvPr>
          <p:cNvSpPr/>
          <p:nvPr/>
        </p:nvSpPr>
        <p:spPr>
          <a:xfrm>
            <a:off x="4921524" y="3892679"/>
            <a:ext cx="1455639" cy="1002151"/>
          </a:xfrm>
          <a:prstGeom prst="rect">
            <a:avLst/>
          </a:prstGeom>
        </p:spPr>
        <p:style>
          <a:lnRef idx="1">
            <a:schemeClr val="accent5"/>
          </a:lnRef>
          <a:fillRef idx="3">
            <a:schemeClr val="accent5"/>
          </a:fillRef>
          <a:effectRef idx="2">
            <a:schemeClr val="accent5"/>
          </a:effectRef>
          <a:fontRef idx="minor">
            <a:schemeClr val="lt1"/>
          </a:fontRef>
        </p:style>
        <p:txBody>
          <a:bodyPr rtlCol="0" anchor="t"/>
          <a:lstStyle/>
          <a:p>
            <a:r>
              <a:rPr lang="en-US" u="sng" dirty="0" smtClean="0"/>
              <a:t>TAS</a:t>
            </a:r>
            <a:r>
              <a:rPr lang="en-US" dirty="0" smtClean="0"/>
              <a:t>  </a:t>
            </a:r>
          </a:p>
          <a:p>
            <a:r>
              <a:rPr lang="en-US" sz="1400" dirty="0" smtClean="0"/>
              <a:t>PM </a:t>
            </a:r>
          </a:p>
          <a:p>
            <a:r>
              <a:rPr lang="en-US" sz="1400" dirty="0" smtClean="0"/>
              <a:t>Downloaded through RTL</a:t>
            </a:r>
            <a:endParaRPr lang="en-US" sz="1400" dirty="0"/>
          </a:p>
        </p:txBody>
      </p:sp>
      <p:sp>
        <p:nvSpPr>
          <p:cNvPr id="34" name="Rectangle 33"/>
          <p:cNvSpPr/>
          <p:nvPr/>
        </p:nvSpPr>
        <p:spPr>
          <a:xfrm>
            <a:off x="6856067" y="5241434"/>
            <a:ext cx="1384170" cy="1318018"/>
          </a:xfrm>
          <a:prstGeom prst="rect">
            <a:avLst/>
          </a:prstGeom>
        </p:spPr>
        <p:style>
          <a:lnRef idx="1">
            <a:schemeClr val="accent5"/>
          </a:lnRef>
          <a:fillRef idx="3">
            <a:schemeClr val="accent5"/>
          </a:fillRef>
          <a:effectRef idx="2">
            <a:schemeClr val="accent5"/>
          </a:effectRef>
          <a:fontRef idx="minor">
            <a:schemeClr val="lt1"/>
          </a:fontRef>
        </p:style>
        <p:txBody>
          <a:bodyPr rtlCol="0" anchor="t"/>
          <a:lstStyle/>
          <a:p>
            <a:r>
              <a:rPr lang="en-US" u="sng" dirty="0" smtClean="0"/>
              <a:t>TAS</a:t>
            </a:r>
            <a:r>
              <a:rPr lang="en-US" dirty="0" smtClean="0"/>
              <a:t>  </a:t>
            </a:r>
          </a:p>
          <a:p>
            <a:r>
              <a:rPr lang="en-US" sz="1400" dirty="0" smtClean="0"/>
              <a:t>Supports </a:t>
            </a:r>
          </a:p>
          <a:p>
            <a:r>
              <a:rPr lang="en-US" sz="1400" dirty="0" smtClean="0"/>
              <a:t>Only Rack </a:t>
            </a:r>
            <a:r>
              <a:rPr lang="en-US" sz="1400" dirty="0" err="1" smtClean="0"/>
              <a:t>PickUp</a:t>
            </a:r>
            <a:r>
              <a:rPr lang="en-US" sz="1400" dirty="0" smtClean="0"/>
              <a:t> RTL Request</a:t>
            </a:r>
            <a:endParaRPr lang="en-US" sz="1400" dirty="0"/>
          </a:p>
        </p:txBody>
      </p:sp>
      <p:sp>
        <p:nvSpPr>
          <p:cNvPr id="19" name="TextBox 18"/>
          <p:cNvSpPr txBox="1"/>
          <p:nvPr/>
        </p:nvSpPr>
        <p:spPr>
          <a:xfrm>
            <a:off x="3577682" y="1236678"/>
            <a:ext cx="5261645" cy="923330"/>
          </a:xfrm>
          <a:prstGeom prst="rect">
            <a:avLst/>
          </a:prstGeom>
          <a:noFill/>
        </p:spPr>
        <p:txBody>
          <a:bodyPr wrap="square" rtlCol="0">
            <a:spAutoFit/>
          </a:bodyPr>
          <a:lstStyle/>
          <a:p>
            <a:r>
              <a:rPr lang="en-US" dirty="0" smtClean="0">
                <a:solidFill>
                  <a:schemeClr val="bg1"/>
                </a:solidFill>
              </a:rPr>
              <a:t>Planned Movement Push through DCH via </a:t>
            </a:r>
            <a:r>
              <a:rPr lang="en-US" dirty="0" err="1" smtClean="0">
                <a:solidFill>
                  <a:schemeClr val="bg1"/>
                </a:solidFill>
              </a:rPr>
              <a:t>RealTimeRemoteDownlaod</a:t>
            </a:r>
            <a:r>
              <a:rPr lang="en-US" dirty="0" smtClean="0">
                <a:solidFill>
                  <a:schemeClr val="bg1"/>
                </a:solidFill>
              </a:rPr>
              <a:t> or </a:t>
            </a:r>
            <a:r>
              <a:rPr lang="en-US" dirty="0" err="1" smtClean="0">
                <a:solidFill>
                  <a:schemeClr val="bg1"/>
                </a:solidFill>
              </a:rPr>
              <a:t>RackPickup</a:t>
            </a:r>
            <a:r>
              <a:rPr lang="en-US" dirty="0" smtClean="0">
                <a:solidFill>
                  <a:schemeClr val="bg1"/>
                </a:solidFill>
              </a:rPr>
              <a:t> with filtered Product/Quantity on Auth.</a:t>
            </a:r>
            <a:endParaRPr lang="en-US" dirty="0">
              <a:solidFill>
                <a:schemeClr val="bg1"/>
              </a:solidFill>
            </a:endParaRPr>
          </a:p>
        </p:txBody>
      </p:sp>
      <p:sp>
        <p:nvSpPr>
          <p:cNvPr id="35" name="Rectangle 34"/>
          <p:cNvSpPr/>
          <p:nvPr/>
        </p:nvSpPr>
        <p:spPr>
          <a:xfrm>
            <a:off x="141099" y="1263223"/>
            <a:ext cx="1235213" cy="1487991"/>
          </a:xfrm>
          <a:prstGeom prst="rect">
            <a:avLst/>
          </a:prstGeom>
        </p:spPr>
        <p:style>
          <a:lnRef idx="1">
            <a:schemeClr val="accent1"/>
          </a:lnRef>
          <a:fillRef idx="3">
            <a:schemeClr val="accent1"/>
          </a:fillRef>
          <a:effectRef idx="2">
            <a:schemeClr val="accent1"/>
          </a:effectRef>
          <a:fontRef idx="minor">
            <a:schemeClr val="lt1"/>
          </a:fontRef>
        </p:style>
        <p:txBody>
          <a:bodyPr rtlCol="0" anchor="t"/>
          <a:lstStyle/>
          <a:p>
            <a:r>
              <a:rPr lang="en-US" dirty="0" smtClean="0"/>
              <a:t>Other Suppliers</a:t>
            </a:r>
            <a:r>
              <a:rPr lang="en-US" dirty="0"/>
              <a:t> </a:t>
            </a:r>
            <a:r>
              <a:rPr lang="en-US" dirty="0" smtClean="0"/>
              <a:t>or Carriers</a:t>
            </a:r>
          </a:p>
        </p:txBody>
      </p:sp>
      <p:sp>
        <p:nvSpPr>
          <p:cNvPr id="36" name="Right Arrow 35"/>
          <p:cNvSpPr/>
          <p:nvPr/>
        </p:nvSpPr>
        <p:spPr>
          <a:xfrm rot="16200000">
            <a:off x="2362773" y="2402068"/>
            <a:ext cx="1035452" cy="484632"/>
          </a:xfrm>
          <a:prstGeom prst="righ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600" dirty="0" smtClean="0"/>
              <a:t>RTL</a:t>
            </a:r>
          </a:p>
        </p:txBody>
      </p:sp>
      <p:sp>
        <p:nvSpPr>
          <p:cNvPr id="37" name="Right Arrow 36"/>
          <p:cNvSpPr/>
          <p:nvPr/>
        </p:nvSpPr>
        <p:spPr>
          <a:xfrm rot="5400000">
            <a:off x="3004567" y="2479859"/>
            <a:ext cx="1146231" cy="484632"/>
          </a:xfrm>
          <a:prstGeom prst="righ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600" dirty="0" smtClean="0"/>
              <a:t>Response</a:t>
            </a:r>
          </a:p>
        </p:txBody>
      </p:sp>
      <p:sp>
        <p:nvSpPr>
          <p:cNvPr id="39" name="Right Arrow 38"/>
          <p:cNvSpPr/>
          <p:nvPr/>
        </p:nvSpPr>
        <p:spPr>
          <a:xfrm rot="16200000">
            <a:off x="4311123" y="2797646"/>
            <a:ext cx="1705434" cy="484632"/>
          </a:xfrm>
          <a:prstGeom prst="righ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600" dirty="0" smtClean="0"/>
              <a:t>RTL</a:t>
            </a:r>
          </a:p>
        </p:txBody>
      </p:sp>
      <p:sp>
        <p:nvSpPr>
          <p:cNvPr id="40" name="Right Arrow 39"/>
          <p:cNvSpPr/>
          <p:nvPr/>
        </p:nvSpPr>
        <p:spPr>
          <a:xfrm rot="5400000">
            <a:off x="5051240" y="2542163"/>
            <a:ext cx="1711789" cy="1001959"/>
          </a:xfrm>
          <a:prstGeom prst="righ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600" dirty="0" smtClean="0"/>
              <a:t>Response with </a:t>
            </a:r>
            <a:r>
              <a:rPr lang="en-US" sz="1600" dirty="0" err="1" smtClean="0"/>
              <a:t>PlannedMvmt</a:t>
            </a:r>
            <a:endParaRPr lang="en-US" sz="1600" dirty="0" smtClean="0"/>
          </a:p>
        </p:txBody>
      </p:sp>
      <p:sp>
        <p:nvSpPr>
          <p:cNvPr id="41" name="Right Arrow 40"/>
          <p:cNvSpPr/>
          <p:nvPr/>
        </p:nvSpPr>
        <p:spPr>
          <a:xfrm rot="16200000">
            <a:off x="5542252" y="3472025"/>
            <a:ext cx="3054186" cy="484632"/>
          </a:xfrm>
          <a:prstGeom prst="righ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600" dirty="0" smtClean="0"/>
              <a:t>RTL</a:t>
            </a:r>
          </a:p>
        </p:txBody>
      </p:sp>
      <p:sp>
        <p:nvSpPr>
          <p:cNvPr id="42" name="Right Arrow 41"/>
          <p:cNvSpPr/>
          <p:nvPr/>
        </p:nvSpPr>
        <p:spPr>
          <a:xfrm rot="5400000">
            <a:off x="6215556" y="3311718"/>
            <a:ext cx="3054186" cy="861976"/>
          </a:xfrm>
          <a:prstGeom prst="righ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600" dirty="0" smtClean="0"/>
              <a:t>Response with Products Filtered to </a:t>
            </a:r>
            <a:r>
              <a:rPr lang="en-US" sz="1600" dirty="0" err="1" smtClean="0"/>
              <a:t>PlannedMvmt</a:t>
            </a:r>
            <a:endParaRPr lang="en-US" sz="1600" dirty="0" smtClean="0"/>
          </a:p>
        </p:txBody>
      </p:sp>
      <p:sp>
        <p:nvSpPr>
          <p:cNvPr id="20" name="Rectangle 19"/>
          <p:cNvSpPr/>
          <p:nvPr/>
        </p:nvSpPr>
        <p:spPr>
          <a:xfrm>
            <a:off x="1644977" y="5378110"/>
            <a:ext cx="1241586" cy="67813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1" name="Right Arrow 20"/>
          <p:cNvSpPr/>
          <p:nvPr/>
        </p:nvSpPr>
        <p:spPr>
          <a:xfrm>
            <a:off x="1758625" y="5502580"/>
            <a:ext cx="1014290" cy="369364"/>
          </a:xfrm>
          <a:prstGeom prst="righ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000" dirty="0" smtClean="0"/>
              <a:t>PIDX</a:t>
            </a:r>
            <a:endParaRPr lang="en-US" sz="1000" dirty="0"/>
          </a:p>
        </p:txBody>
      </p:sp>
      <p:sp>
        <p:nvSpPr>
          <p:cNvPr id="24" name="Right Arrow 23"/>
          <p:cNvSpPr/>
          <p:nvPr/>
        </p:nvSpPr>
        <p:spPr>
          <a:xfrm>
            <a:off x="1391610" y="3388333"/>
            <a:ext cx="1171275" cy="484632"/>
          </a:xfrm>
          <a:prstGeom prst="righ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600" dirty="0" err="1" smtClean="0"/>
              <a:t>PlanMvmt</a:t>
            </a:r>
            <a:endParaRPr lang="en-US" sz="1600" dirty="0" smtClean="0"/>
          </a:p>
        </p:txBody>
      </p:sp>
    </p:spTree>
    <p:extLst>
      <p:ext uri="{BB962C8B-B14F-4D97-AF65-F5344CB8AC3E}">
        <p14:creationId xmlns:p14="http://schemas.microsoft.com/office/powerpoint/2010/main" val="42170188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6185794" y="1777863"/>
            <a:ext cx="2004428" cy="392801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TAS</a:t>
            </a:r>
            <a:endParaRPr lang="en-US" dirty="0"/>
          </a:p>
        </p:txBody>
      </p:sp>
      <p:sp>
        <p:nvSpPr>
          <p:cNvPr id="2" name="Title 1"/>
          <p:cNvSpPr>
            <a:spLocks noGrp="1"/>
          </p:cNvSpPr>
          <p:nvPr>
            <p:ph type="title"/>
          </p:nvPr>
        </p:nvSpPr>
        <p:spPr>
          <a:xfrm>
            <a:off x="1597104" y="122908"/>
            <a:ext cx="5188993" cy="1143000"/>
          </a:xfrm>
        </p:spPr>
        <p:txBody>
          <a:bodyPr>
            <a:noAutofit/>
          </a:bodyPr>
          <a:lstStyle/>
          <a:p>
            <a:r>
              <a:rPr lang="en-US" sz="2400" dirty="0" smtClean="0"/>
              <a:t>Shipment/Order Document Exchange for Local Terminal Order</a:t>
            </a:r>
            <a:endParaRPr lang="en-US" sz="2400" dirty="0"/>
          </a:p>
        </p:txBody>
      </p:sp>
      <p:sp>
        <p:nvSpPr>
          <p:cNvPr id="4" name="Rectangle 3"/>
          <p:cNvSpPr/>
          <p:nvPr/>
        </p:nvSpPr>
        <p:spPr>
          <a:xfrm>
            <a:off x="545760" y="2271386"/>
            <a:ext cx="1643273" cy="1695198"/>
          </a:xfrm>
          <a:prstGeom prst="rect">
            <a:avLst/>
          </a:prstGeom>
        </p:spPr>
        <p:style>
          <a:lnRef idx="1">
            <a:schemeClr val="accent1"/>
          </a:lnRef>
          <a:fillRef idx="3">
            <a:schemeClr val="accent1"/>
          </a:fillRef>
          <a:effectRef idx="2">
            <a:schemeClr val="accent1"/>
          </a:effectRef>
          <a:fontRef idx="minor">
            <a:schemeClr val="lt1"/>
          </a:fontRef>
        </p:style>
        <p:txBody>
          <a:bodyPr rtlCol="0" anchor="t"/>
          <a:lstStyle/>
          <a:p>
            <a:r>
              <a:rPr lang="en-US" dirty="0" smtClean="0"/>
              <a:t>Supplier</a:t>
            </a:r>
            <a:endParaRPr lang="en-US" dirty="0"/>
          </a:p>
        </p:txBody>
      </p:sp>
      <p:sp>
        <p:nvSpPr>
          <p:cNvPr id="5" name="Rectangle 4"/>
          <p:cNvSpPr/>
          <p:nvPr/>
        </p:nvSpPr>
        <p:spPr>
          <a:xfrm>
            <a:off x="545760" y="859770"/>
            <a:ext cx="1894788" cy="812276"/>
          </a:xfrm>
          <a:prstGeom prst="rect">
            <a:avLst/>
          </a:prstGeom>
        </p:spPr>
        <p:style>
          <a:lnRef idx="1">
            <a:schemeClr val="accent1"/>
          </a:lnRef>
          <a:fillRef idx="3">
            <a:schemeClr val="accent1"/>
          </a:fillRef>
          <a:effectRef idx="2">
            <a:schemeClr val="accent1"/>
          </a:effectRef>
          <a:fontRef idx="minor">
            <a:schemeClr val="lt1"/>
          </a:fontRef>
        </p:style>
        <p:txBody>
          <a:bodyPr rtlCol="0" anchor="t"/>
          <a:lstStyle/>
          <a:p>
            <a:r>
              <a:rPr lang="en-US" dirty="0" smtClean="0"/>
              <a:t>Customer(s)</a:t>
            </a:r>
            <a:endParaRPr lang="en-US" dirty="0"/>
          </a:p>
        </p:txBody>
      </p:sp>
      <p:sp>
        <p:nvSpPr>
          <p:cNvPr id="8" name="Flowchart: Connector 7"/>
          <p:cNvSpPr/>
          <p:nvPr/>
        </p:nvSpPr>
        <p:spPr>
          <a:xfrm>
            <a:off x="4164213" y="4262323"/>
            <a:ext cx="457200" cy="45720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6</a:t>
            </a:r>
            <a:endParaRPr lang="en-US" dirty="0"/>
          </a:p>
        </p:txBody>
      </p:sp>
      <p:sp>
        <p:nvSpPr>
          <p:cNvPr id="14" name="Rectangle 13"/>
          <p:cNvSpPr/>
          <p:nvPr/>
        </p:nvSpPr>
        <p:spPr>
          <a:xfrm>
            <a:off x="624347" y="4490923"/>
            <a:ext cx="1586389" cy="2072743"/>
          </a:xfrm>
          <a:prstGeom prst="rect">
            <a:avLst/>
          </a:prstGeom>
        </p:spPr>
        <p:style>
          <a:lnRef idx="1">
            <a:schemeClr val="accent1"/>
          </a:lnRef>
          <a:fillRef idx="3">
            <a:schemeClr val="accent1"/>
          </a:fillRef>
          <a:effectRef idx="2">
            <a:schemeClr val="accent1"/>
          </a:effectRef>
          <a:fontRef idx="minor">
            <a:schemeClr val="lt1"/>
          </a:fontRef>
        </p:style>
        <p:txBody>
          <a:bodyPr rtlCol="0" anchor="t"/>
          <a:lstStyle/>
          <a:p>
            <a:r>
              <a:rPr lang="en-US" dirty="0" smtClean="0"/>
              <a:t>Carrier</a:t>
            </a:r>
            <a:endParaRPr lang="en-US" dirty="0"/>
          </a:p>
        </p:txBody>
      </p:sp>
      <p:sp>
        <p:nvSpPr>
          <p:cNvPr id="21" name="Rectangle 20"/>
          <p:cNvSpPr/>
          <p:nvPr/>
        </p:nvSpPr>
        <p:spPr>
          <a:xfrm>
            <a:off x="3259051" y="1768025"/>
            <a:ext cx="1467708" cy="33650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DCH</a:t>
            </a:r>
            <a:endParaRPr lang="en-US" dirty="0"/>
          </a:p>
        </p:txBody>
      </p:sp>
      <p:sp>
        <p:nvSpPr>
          <p:cNvPr id="28" name="Rectangle 27"/>
          <p:cNvSpPr/>
          <p:nvPr/>
        </p:nvSpPr>
        <p:spPr>
          <a:xfrm>
            <a:off x="581786" y="2636333"/>
            <a:ext cx="1571219" cy="1163127"/>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Order Generated from PO</a:t>
            </a:r>
          </a:p>
          <a:p>
            <a:pPr algn="ctr"/>
            <a:r>
              <a:rPr lang="en-US" dirty="0" smtClean="0"/>
              <a:t>Order</a:t>
            </a:r>
            <a:endParaRPr lang="en-US" dirty="0"/>
          </a:p>
        </p:txBody>
      </p:sp>
      <p:sp>
        <p:nvSpPr>
          <p:cNvPr id="29" name="Rectangle 28"/>
          <p:cNvSpPr/>
          <p:nvPr/>
        </p:nvSpPr>
        <p:spPr>
          <a:xfrm>
            <a:off x="671225" y="5347227"/>
            <a:ext cx="1492632" cy="978831"/>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Orders Scheduled into Shipment</a:t>
            </a:r>
            <a:endParaRPr lang="en-US" dirty="0"/>
          </a:p>
        </p:txBody>
      </p:sp>
      <p:sp>
        <p:nvSpPr>
          <p:cNvPr id="30" name="Flowchart: Connector 29"/>
          <p:cNvSpPr/>
          <p:nvPr/>
        </p:nvSpPr>
        <p:spPr>
          <a:xfrm>
            <a:off x="6561677" y="5823483"/>
            <a:ext cx="436716" cy="45720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a:t>6</a:t>
            </a:r>
          </a:p>
        </p:txBody>
      </p:sp>
      <p:sp>
        <p:nvSpPr>
          <p:cNvPr id="38" name="Right Arrow 37"/>
          <p:cNvSpPr/>
          <p:nvPr/>
        </p:nvSpPr>
        <p:spPr>
          <a:xfrm rot="5400000">
            <a:off x="1185873" y="4296554"/>
            <a:ext cx="1471336" cy="4846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Orders</a:t>
            </a:r>
          </a:p>
        </p:txBody>
      </p:sp>
      <p:sp>
        <p:nvSpPr>
          <p:cNvPr id="39" name="Flowchart: Connector 38"/>
          <p:cNvSpPr/>
          <p:nvPr/>
        </p:nvSpPr>
        <p:spPr>
          <a:xfrm>
            <a:off x="1316150" y="3799460"/>
            <a:ext cx="457200" cy="45720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2</a:t>
            </a:r>
          </a:p>
        </p:txBody>
      </p:sp>
      <p:sp>
        <p:nvSpPr>
          <p:cNvPr id="44" name="Left Arrow 43"/>
          <p:cNvSpPr/>
          <p:nvPr/>
        </p:nvSpPr>
        <p:spPr>
          <a:xfrm rot="16200000">
            <a:off x="1324618" y="1680675"/>
            <a:ext cx="850378" cy="484632"/>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PO</a:t>
            </a:r>
            <a:endParaRPr lang="en-US" dirty="0"/>
          </a:p>
        </p:txBody>
      </p:sp>
      <p:sp>
        <p:nvSpPr>
          <p:cNvPr id="45" name="Flowchart: Connector 44"/>
          <p:cNvSpPr/>
          <p:nvPr/>
        </p:nvSpPr>
        <p:spPr>
          <a:xfrm>
            <a:off x="1888379" y="1137614"/>
            <a:ext cx="457200" cy="45720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1</a:t>
            </a:r>
            <a:endParaRPr lang="en-US" dirty="0"/>
          </a:p>
        </p:txBody>
      </p:sp>
      <p:sp>
        <p:nvSpPr>
          <p:cNvPr id="47" name="Right Arrow 46"/>
          <p:cNvSpPr/>
          <p:nvPr/>
        </p:nvSpPr>
        <p:spPr>
          <a:xfrm>
            <a:off x="4755689" y="2351693"/>
            <a:ext cx="1368012" cy="484632"/>
          </a:xfrm>
          <a:prstGeom prst="righ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400" dirty="0" err="1" smtClean="0"/>
              <a:t>AuthRsp</a:t>
            </a:r>
            <a:endParaRPr lang="en-US" sz="1400" dirty="0"/>
          </a:p>
        </p:txBody>
      </p:sp>
      <p:sp>
        <p:nvSpPr>
          <p:cNvPr id="49" name="Left Arrow 48"/>
          <p:cNvSpPr/>
          <p:nvPr/>
        </p:nvSpPr>
        <p:spPr>
          <a:xfrm>
            <a:off x="4734709" y="1768026"/>
            <a:ext cx="1388992" cy="580154"/>
          </a:xfrm>
          <a:prstGeom prst="lef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400" dirty="0" err="1" smtClean="0"/>
              <a:t>AuthReq</a:t>
            </a:r>
            <a:endParaRPr lang="en-US" sz="1400" dirty="0"/>
          </a:p>
          <a:p>
            <a:pPr algn="ctr"/>
            <a:r>
              <a:rPr lang="en-US" sz="1400" dirty="0" smtClean="0"/>
              <a:t>SHP/Ord</a:t>
            </a:r>
          </a:p>
        </p:txBody>
      </p:sp>
      <p:pic>
        <p:nvPicPr>
          <p:cNvPr id="1026" name="Picture 2" descr="http://truckhot.com/upload/image/Tank%20truck%208X4_li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62299" y="5718182"/>
            <a:ext cx="1213618" cy="785817"/>
          </a:xfrm>
          <a:prstGeom prst="rect">
            <a:avLst/>
          </a:prstGeom>
          <a:noFill/>
          <a:extLst>
            <a:ext uri="{909E8E84-426E-40DD-AFC4-6F175D3DCCD1}">
              <a14:hiddenFill xmlns:a14="http://schemas.microsoft.com/office/drawing/2010/main">
                <a:solidFill>
                  <a:srgbClr val="FFFFFF"/>
                </a:solidFill>
              </a14:hiddenFill>
            </a:ext>
          </a:extLst>
        </p:spPr>
      </p:pic>
      <p:sp>
        <p:nvSpPr>
          <p:cNvPr id="48" name="Right Arrow 47"/>
          <p:cNvSpPr/>
          <p:nvPr/>
        </p:nvSpPr>
        <p:spPr>
          <a:xfrm rot="16200000">
            <a:off x="7328189" y="5640224"/>
            <a:ext cx="339085" cy="4846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smtClean="0"/>
          </a:p>
        </p:txBody>
      </p:sp>
      <p:sp>
        <p:nvSpPr>
          <p:cNvPr id="6" name="TextBox 5"/>
          <p:cNvSpPr txBox="1"/>
          <p:nvPr/>
        </p:nvSpPr>
        <p:spPr>
          <a:xfrm>
            <a:off x="6299131" y="6087740"/>
            <a:ext cx="1898790" cy="646331"/>
          </a:xfrm>
          <a:prstGeom prst="rect">
            <a:avLst/>
          </a:prstGeom>
          <a:noFill/>
        </p:spPr>
        <p:txBody>
          <a:bodyPr wrap="none" rtlCol="0">
            <a:spAutoFit/>
          </a:bodyPr>
          <a:lstStyle/>
          <a:p>
            <a:r>
              <a:rPr lang="en-US" dirty="0" smtClean="0"/>
              <a:t>Driver Enters</a:t>
            </a:r>
          </a:p>
          <a:p>
            <a:r>
              <a:rPr lang="en-US" dirty="0" err="1" smtClean="0"/>
              <a:t>DrvrDocID</a:t>
            </a:r>
            <a:r>
              <a:rPr lang="en-US" dirty="0" smtClean="0"/>
              <a:t>/</a:t>
            </a:r>
            <a:r>
              <a:rPr lang="en-US" dirty="0" err="1" smtClean="0"/>
              <a:t>LoadID</a:t>
            </a:r>
            <a:endParaRPr lang="en-US" dirty="0"/>
          </a:p>
        </p:txBody>
      </p:sp>
      <p:sp>
        <p:nvSpPr>
          <p:cNvPr id="53" name="Flowchart: Connector 52"/>
          <p:cNvSpPr/>
          <p:nvPr/>
        </p:nvSpPr>
        <p:spPr>
          <a:xfrm>
            <a:off x="6198035" y="1870008"/>
            <a:ext cx="522631" cy="348292"/>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dirty="0" smtClean="0"/>
              <a:t>8</a:t>
            </a:r>
          </a:p>
        </p:txBody>
      </p:sp>
      <p:sp>
        <p:nvSpPr>
          <p:cNvPr id="57" name="Flowchart: Connector 56"/>
          <p:cNvSpPr/>
          <p:nvPr/>
        </p:nvSpPr>
        <p:spPr>
          <a:xfrm>
            <a:off x="6206898" y="2416030"/>
            <a:ext cx="522631" cy="31348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dirty="0" smtClean="0"/>
              <a:t>9</a:t>
            </a:r>
          </a:p>
        </p:txBody>
      </p:sp>
      <p:sp>
        <p:nvSpPr>
          <p:cNvPr id="59" name="Left Arrow 58"/>
          <p:cNvSpPr/>
          <p:nvPr/>
        </p:nvSpPr>
        <p:spPr>
          <a:xfrm>
            <a:off x="4718811" y="2896391"/>
            <a:ext cx="1404890" cy="580154"/>
          </a:xfrm>
          <a:prstGeom prst="lef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400" dirty="0" smtClean="0"/>
              <a:t>LDR/BOL</a:t>
            </a:r>
          </a:p>
        </p:txBody>
      </p:sp>
      <p:sp>
        <p:nvSpPr>
          <p:cNvPr id="60" name="Left Arrow 59"/>
          <p:cNvSpPr/>
          <p:nvPr/>
        </p:nvSpPr>
        <p:spPr>
          <a:xfrm>
            <a:off x="2215673" y="2404575"/>
            <a:ext cx="1048314" cy="580154"/>
          </a:xfrm>
          <a:prstGeom prst="lef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400" dirty="0" smtClean="0"/>
              <a:t>LDR/BOL</a:t>
            </a:r>
          </a:p>
        </p:txBody>
      </p:sp>
      <p:sp>
        <p:nvSpPr>
          <p:cNvPr id="58" name="Flowchart: Connector 57"/>
          <p:cNvSpPr/>
          <p:nvPr/>
        </p:nvSpPr>
        <p:spPr>
          <a:xfrm>
            <a:off x="3288464" y="2457306"/>
            <a:ext cx="522631" cy="45720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dirty="0" smtClean="0"/>
              <a:t>11</a:t>
            </a:r>
          </a:p>
        </p:txBody>
      </p:sp>
      <p:sp>
        <p:nvSpPr>
          <p:cNvPr id="63" name="Right Arrow 62"/>
          <p:cNvSpPr/>
          <p:nvPr/>
        </p:nvSpPr>
        <p:spPr>
          <a:xfrm>
            <a:off x="2210737" y="5339161"/>
            <a:ext cx="3920913" cy="484632"/>
          </a:xfrm>
          <a:prstGeom prst="righ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400" dirty="0" smtClean="0"/>
              <a:t>Shipment Direct without AUTH</a:t>
            </a:r>
            <a:endParaRPr lang="en-US" sz="1400" dirty="0"/>
          </a:p>
        </p:txBody>
      </p:sp>
      <p:sp>
        <p:nvSpPr>
          <p:cNvPr id="64" name="Right Arrow 63"/>
          <p:cNvSpPr/>
          <p:nvPr/>
        </p:nvSpPr>
        <p:spPr>
          <a:xfrm>
            <a:off x="2215673" y="4667023"/>
            <a:ext cx="1048314" cy="484632"/>
          </a:xfrm>
          <a:prstGeom prst="righ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400" dirty="0" smtClean="0"/>
              <a:t>Shipment</a:t>
            </a:r>
            <a:endParaRPr lang="en-US" sz="1400" dirty="0"/>
          </a:p>
        </p:txBody>
      </p:sp>
      <p:sp>
        <p:nvSpPr>
          <p:cNvPr id="67" name="Flowchart: Connector 66"/>
          <p:cNvSpPr/>
          <p:nvPr/>
        </p:nvSpPr>
        <p:spPr>
          <a:xfrm>
            <a:off x="2324634" y="4216822"/>
            <a:ext cx="651479" cy="45720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3a</a:t>
            </a:r>
          </a:p>
        </p:txBody>
      </p:sp>
      <p:sp>
        <p:nvSpPr>
          <p:cNvPr id="68" name="Flowchart: Connector 67"/>
          <p:cNvSpPr/>
          <p:nvPr/>
        </p:nvSpPr>
        <p:spPr>
          <a:xfrm>
            <a:off x="2324634" y="5045938"/>
            <a:ext cx="606597" cy="45720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3b</a:t>
            </a:r>
          </a:p>
        </p:txBody>
      </p:sp>
      <p:sp>
        <p:nvSpPr>
          <p:cNvPr id="69" name="Flowchart: Connector 68"/>
          <p:cNvSpPr/>
          <p:nvPr/>
        </p:nvSpPr>
        <p:spPr>
          <a:xfrm>
            <a:off x="3766772" y="4015994"/>
            <a:ext cx="457200" cy="45720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4</a:t>
            </a:r>
          </a:p>
        </p:txBody>
      </p:sp>
      <p:sp>
        <p:nvSpPr>
          <p:cNvPr id="70" name="Rectangle 69"/>
          <p:cNvSpPr/>
          <p:nvPr/>
        </p:nvSpPr>
        <p:spPr>
          <a:xfrm>
            <a:off x="3316659" y="4538870"/>
            <a:ext cx="1357426" cy="555673"/>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err="1" smtClean="0"/>
              <a:t>Auth</a:t>
            </a:r>
            <a:r>
              <a:rPr lang="en-US" dirty="0"/>
              <a:t>/</a:t>
            </a:r>
            <a:r>
              <a:rPr lang="en-US" dirty="0" smtClean="0"/>
              <a:t> Forwarding</a:t>
            </a:r>
            <a:endParaRPr lang="en-US" dirty="0"/>
          </a:p>
        </p:txBody>
      </p:sp>
      <p:sp>
        <p:nvSpPr>
          <p:cNvPr id="71" name="Flowchart: Connector 70"/>
          <p:cNvSpPr/>
          <p:nvPr/>
        </p:nvSpPr>
        <p:spPr>
          <a:xfrm>
            <a:off x="6263466" y="4713428"/>
            <a:ext cx="457200" cy="45720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5</a:t>
            </a:r>
          </a:p>
        </p:txBody>
      </p:sp>
      <p:sp>
        <p:nvSpPr>
          <p:cNvPr id="52" name="Flowchart: Connector 51"/>
          <p:cNvSpPr/>
          <p:nvPr/>
        </p:nvSpPr>
        <p:spPr>
          <a:xfrm>
            <a:off x="7209985" y="4750209"/>
            <a:ext cx="530062" cy="352053"/>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dirty="0" smtClean="0"/>
              <a:t>7</a:t>
            </a:r>
          </a:p>
        </p:txBody>
      </p:sp>
      <p:sp>
        <p:nvSpPr>
          <p:cNvPr id="72" name="Rectangle 71"/>
          <p:cNvSpPr/>
          <p:nvPr/>
        </p:nvSpPr>
        <p:spPr>
          <a:xfrm>
            <a:off x="6299131" y="3860275"/>
            <a:ext cx="1860684" cy="81715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Match IDs before Aggregating and  Final </a:t>
            </a:r>
            <a:r>
              <a:rPr lang="en-US" dirty="0" err="1" smtClean="0"/>
              <a:t>Auth</a:t>
            </a:r>
            <a:endParaRPr lang="en-US" dirty="0"/>
          </a:p>
        </p:txBody>
      </p:sp>
      <p:sp>
        <p:nvSpPr>
          <p:cNvPr id="75" name="Right Arrow 74"/>
          <p:cNvSpPr/>
          <p:nvPr/>
        </p:nvSpPr>
        <p:spPr>
          <a:xfrm>
            <a:off x="2242896" y="6052083"/>
            <a:ext cx="3920913" cy="484632"/>
          </a:xfrm>
          <a:prstGeom prst="righ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1400" dirty="0" smtClean="0"/>
              <a:t>Driver Document Identifier given to Driver</a:t>
            </a:r>
            <a:endParaRPr lang="en-US" sz="1400" dirty="0"/>
          </a:p>
        </p:txBody>
      </p:sp>
      <p:sp>
        <p:nvSpPr>
          <p:cNvPr id="16" name="Bent-Up Arrow 15"/>
          <p:cNvSpPr/>
          <p:nvPr/>
        </p:nvSpPr>
        <p:spPr>
          <a:xfrm rot="16200000">
            <a:off x="6219367" y="2499257"/>
            <a:ext cx="1937283" cy="784749"/>
          </a:xfrm>
          <a:prstGeom prst="bentUpArrow">
            <a:avLst>
              <a:gd name="adj1" fmla="val 9610"/>
              <a:gd name="adj2" fmla="val 12358"/>
              <a:gd name="adj3" fmla="val 2939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76" name="Flowchart: Connector 75"/>
          <p:cNvSpPr/>
          <p:nvPr/>
        </p:nvSpPr>
        <p:spPr>
          <a:xfrm>
            <a:off x="6215760" y="3016993"/>
            <a:ext cx="522631" cy="31348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dirty="0" smtClean="0"/>
              <a:t>10</a:t>
            </a:r>
          </a:p>
        </p:txBody>
      </p:sp>
      <p:sp>
        <p:nvSpPr>
          <p:cNvPr id="3" name="Left Arrow 2"/>
          <p:cNvSpPr/>
          <p:nvPr/>
        </p:nvSpPr>
        <p:spPr>
          <a:xfrm>
            <a:off x="4742659" y="4603804"/>
            <a:ext cx="1480141" cy="670733"/>
          </a:xfrm>
          <a:prstGeom prst="lef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400" dirty="0" smtClean="0"/>
              <a:t>Planned Mvmt</a:t>
            </a:r>
          </a:p>
          <a:p>
            <a:pPr algn="ctr"/>
            <a:r>
              <a:rPr lang="en-US" sz="1400" dirty="0" smtClean="0"/>
              <a:t>Request</a:t>
            </a:r>
            <a:endParaRPr lang="en-US" sz="1400" dirty="0"/>
          </a:p>
        </p:txBody>
      </p:sp>
      <p:sp>
        <p:nvSpPr>
          <p:cNvPr id="42" name="Rectangle 41"/>
          <p:cNvSpPr/>
          <p:nvPr/>
        </p:nvSpPr>
        <p:spPr>
          <a:xfrm>
            <a:off x="7188008" y="558005"/>
            <a:ext cx="1241586" cy="111404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43" name="Right Arrow 42"/>
          <p:cNvSpPr/>
          <p:nvPr/>
        </p:nvSpPr>
        <p:spPr>
          <a:xfrm>
            <a:off x="7255415" y="575070"/>
            <a:ext cx="1014290" cy="369364"/>
          </a:xfrm>
          <a:prstGeom prst="righ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000" dirty="0" smtClean="0"/>
              <a:t>PIDX</a:t>
            </a:r>
            <a:endParaRPr lang="en-US" sz="1000" dirty="0"/>
          </a:p>
        </p:txBody>
      </p:sp>
      <p:sp>
        <p:nvSpPr>
          <p:cNvPr id="46" name="Right Arrow 45"/>
          <p:cNvSpPr/>
          <p:nvPr/>
        </p:nvSpPr>
        <p:spPr>
          <a:xfrm>
            <a:off x="7248526" y="932787"/>
            <a:ext cx="1009448" cy="369364"/>
          </a:xfrm>
          <a:prstGeom prst="rightArrow">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1000" dirty="0" smtClean="0"/>
              <a:t>Driver Entry</a:t>
            </a:r>
            <a:endParaRPr lang="en-US" sz="1000" dirty="0"/>
          </a:p>
        </p:txBody>
      </p:sp>
      <p:sp>
        <p:nvSpPr>
          <p:cNvPr id="7" name="Right Arrow 6"/>
          <p:cNvSpPr/>
          <p:nvPr/>
        </p:nvSpPr>
        <p:spPr>
          <a:xfrm>
            <a:off x="8101354" y="1776324"/>
            <a:ext cx="859765" cy="4846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LDR/BOL</a:t>
            </a:r>
            <a:endParaRPr lang="en-US" sz="1200" dirty="0"/>
          </a:p>
        </p:txBody>
      </p:sp>
      <p:sp>
        <p:nvSpPr>
          <p:cNvPr id="51" name="Flowchart: Connector 50"/>
          <p:cNvSpPr/>
          <p:nvPr/>
        </p:nvSpPr>
        <p:spPr>
          <a:xfrm>
            <a:off x="7637184" y="1803756"/>
            <a:ext cx="522631" cy="45720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dirty="0" smtClean="0"/>
              <a:t>10</a:t>
            </a:r>
          </a:p>
        </p:txBody>
      </p:sp>
      <p:sp>
        <p:nvSpPr>
          <p:cNvPr id="54" name="Right Arrow 53"/>
          <p:cNvSpPr/>
          <p:nvPr/>
        </p:nvSpPr>
        <p:spPr>
          <a:xfrm>
            <a:off x="7257836" y="1261065"/>
            <a:ext cx="1009448" cy="369364"/>
          </a:xfrm>
          <a:prstGeom prst="righ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000" dirty="0" smtClean="0"/>
              <a:t>As Is Process</a:t>
            </a:r>
            <a:endParaRPr lang="en-US" sz="1000" dirty="0"/>
          </a:p>
        </p:txBody>
      </p:sp>
    </p:spTree>
    <p:extLst>
      <p:ext uri="{BB962C8B-B14F-4D97-AF65-F5344CB8AC3E}">
        <p14:creationId xmlns:p14="http://schemas.microsoft.com/office/powerpoint/2010/main" val="40667099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16901"/>
            <a:ext cx="8229600" cy="1143000"/>
          </a:xfrm>
        </p:spPr>
        <p:txBody>
          <a:bodyPr>
            <a:normAutofit/>
          </a:bodyPr>
          <a:lstStyle/>
          <a:p>
            <a:r>
              <a:rPr lang="en-US" sz="3200" dirty="0" smtClean="0"/>
              <a:t>RTL Request/Response Data Exchange Guideline</a:t>
            </a:r>
            <a:br>
              <a:rPr lang="en-US" sz="3200" dirty="0" smtClean="0"/>
            </a:br>
            <a:r>
              <a:rPr lang="en-US" sz="3200" dirty="0" smtClean="0"/>
              <a:t>for Local Terminal Order</a:t>
            </a:r>
            <a:endParaRPr lang="en-US" sz="3200" dirty="0"/>
          </a:p>
        </p:txBody>
      </p:sp>
      <p:sp>
        <p:nvSpPr>
          <p:cNvPr id="3" name="Content Placeholder 2"/>
          <p:cNvSpPr>
            <a:spLocks noGrp="1"/>
          </p:cNvSpPr>
          <p:nvPr>
            <p:ph idx="1"/>
          </p:nvPr>
        </p:nvSpPr>
        <p:spPr>
          <a:xfrm>
            <a:off x="457200" y="1659901"/>
            <a:ext cx="8229600" cy="4349013"/>
          </a:xfrm>
        </p:spPr>
        <p:txBody>
          <a:bodyPr>
            <a:normAutofit fontScale="40000" lnSpcReduction="20000"/>
          </a:bodyPr>
          <a:lstStyle/>
          <a:p>
            <a:pPr lvl="1"/>
            <a:endParaRPr lang="en-US" dirty="0" smtClean="0"/>
          </a:p>
          <a:p>
            <a:r>
              <a:rPr lang="en-US" dirty="0" smtClean="0"/>
              <a:t>NOTE: Authorization is usually done for a </a:t>
            </a:r>
            <a:r>
              <a:rPr lang="en-US" dirty="0" err="1" smtClean="0"/>
              <a:t>LoadID</a:t>
            </a:r>
            <a:r>
              <a:rPr lang="en-US" dirty="0" smtClean="0"/>
              <a:t>/Account, meaning all products assigned to that Account will come back on the authorization.  If a Planned Movement is included in the Authorization then the products in the “AUTH” should be the intersection of the Products on the Planned Movement and the Products in the Authorization.</a:t>
            </a:r>
          </a:p>
          <a:p>
            <a:pPr marL="0" indent="0">
              <a:buNone/>
            </a:pPr>
            <a:endParaRPr lang="en-US" dirty="0" smtClean="0"/>
          </a:p>
          <a:p>
            <a:r>
              <a:rPr lang="en-US" dirty="0" smtClean="0"/>
              <a:t>TAS Supports Direct Download of Planned Movements </a:t>
            </a:r>
          </a:p>
          <a:p>
            <a:pPr lvl="1"/>
            <a:r>
              <a:rPr lang="en-US" sz="3400" dirty="0" smtClean="0"/>
              <a:t>Shipment </a:t>
            </a:r>
          </a:p>
          <a:p>
            <a:pPr lvl="2"/>
            <a:r>
              <a:rPr lang="en-US" sz="2900" dirty="0" smtClean="0"/>
              <a:t>Loading Type = </a:t>
            </a:r>
            <a:r>
              <a:rPr lang="en-US" sz="2900" dirty="0" err="1" smtClean="0"/>
              <a:t>LocalTerminalOrder</a:t>
            </a:r>
            <a:r>
              <a:rPr lang="en-US" sz="2900" dirty="0" smtClean="0"/>
              <a:t> </a:t>
            </a:r>
          </a:p>
          <a:p>
            <a:pPr lvl="2"/>
            <a:r>
              <a:rPr lang="en-US" sz="2900" dirty="0" err="1" smtClean="0"/>
              <a:t>RequiredFields</a:t>
            </a:r>
            <a:r>
              <a:rPr lang="en-US" sz="2900" dirty="0" smtClean="0"/>
              <a:t> -  </a:t>
            </a:r>
            <a:r>
              <a:rPr lang="en-US" sz="2900" dirty="0" err="1" smtClean="0"/>
              <a:t>DocumentOriginator</a:t>
            </a:r>
            <a:r>
              <a:rPr lang="en-US" sz="2900" dirty="0" smtClean="0"/>
              <a:t>, </a:t>
            </a:r>
            <a:r>
              <a:rPr lang="en-US" sz="2900" dirty="0" err="1" smtClean="0"/>
              <a:t>MovementType</a:t>
            </a:r>
            <a:r>
              <a:rPr lang="en-US" sz="2900" dirty="0" smtClean="0"/>
              <a:t>, </a:t>
            </a:r>
            <a:r>
              <a:rPr lang="en-US" sz="2900" dirty="0" err="1" smtClean="0"/>
              <a:t>MovementIdentifer</a:t>
            </a:r>
            <a:r>
              <a:rPr lang="en-US" sz="2900" dirty="0" smtClean="0"/>
              <a:t>, Seller/Consignee/</a:t>
            </a:r>
            <a:r>
              <a:rPr lang="en-US" sz="2900" dirty="0" err="1" smtClean="0"/>
              <a:t>SupplyPartner</a:t>
            </a:r>
            <a:r>
              <a:rPr lang="en-US" sz="2900" dirty="0" smtClean="0"/>
              <a:t> Or </a:t>
            </a:r>
            <a:r>
              <a:rPr lang="en-US" sz="2900" dirty="0" err="1" smtClean="0"/>
              <a:t>LoadID</a:t>
            </a:r>
            <a:r>
              <a:rPr lang="en-US" sz="2900" dirty="0" smtClean="0"/>
              <a:t>, </a:t>
            </a:r>
            <a:r>
              <a:rPr lang="en-US" sz="2900" dirty="0"/>
              <a:t>Terminal, Carrier, Truck, Driver </a:t>
            </a:r>
            <a:r>
              <a:rPr lang="en-US" sz="2900" dirty="0" smtClean="0"/>
              <a:t>data,  Product/Sum(quantities).</a:t>
            </a:r>
          </a:p>
          <a:p>
            <a:pPr lvl="2"/>
            <a:r>
              <a:rPr lang="en-US" sz="2900" dirty="0" smtClean="0"/>
              <a:t>Response – Product (filter by products on Shipment)</a:t>
            </a:r>
          </a:p>
          <a:p>
            <a:pPr lvl="1"/>
            <a:r>
              <a:rPr lang="en-US" sz="3400" dirty="0" smtClean="0"/>
              <a:t>Contract – </a:t>
            </a:r>
          </a:p>
          <a:p>
            <a:pPr lvl="2"/>
            <a:r>
              <a:rPr lang="en-US" sz="2900" dirty="0" smtClean="0"/>
              <a:t>Loading Type = RACK Pickup</a:t>
            </a:r>
          </a:p>
          <a:p>
            <a:pPr lvl="2"/>
            <a:r>
              <a:rPr lang="en-US" sz="2900" dirty="0" err="1"/>
              <a:t>RequiredFields</a:t>
            </a:r>
            <a:r>
              <a:rPr lang="en-US" sz="2900" dirty="0"/>
              <a:t> -  </a:t>
            </a:r>
            <a:r>
              <a:rPr lang="en-US" sz="2900" dirty="0" err="1"/>
              <a:t>DocumentOriginator</a:t>
            </a:r>
            <a:r>
              <a:rPr lang="en-US" sz="2900" dirty="0"/>
              <a:t>, </a:t>
            </a:r>
            <a:r>
              <a:rPr lang="en-US" sz="2900" dirty="0" err="1"/>
              <a:t>MovementType</a:t>
            </a:r>
            <a:r>
              <a:rPr lang="en-US" sz="2900" dirty="0"/>
              <a:t>, </a:t>
            </a:r>
            <a:r>
              <a:rPr lang="en-US" sz="2900" dirty="0" err="1"/>
              <a:t>MovementIdentifer</a:t>
            </a:r>
            <a:r>
              <a:rPr lang="en-US" sz="2900" dirty="0"/>
              <a:t>, Seller/Consignee/</a:t>
            </a:r>
            <a:r>
              <a:rPr lang="en-US" sz="2900" dirty="0" err="1"/>
              <a:t>SupplyPartner</a:t>
            </a:r>
            <a:r>
              <a:rPr lang="en-US" sz="2900" dirty="0"/>
              <a:t> Or </a:t>
            </a:r>
            <a:r>
              <a:rPr lang="en-US" sz="2900" dirty="0" err="1"/>
              <a:t>LoadID</a:t>
            </a:r>
            <a:r>
              <a:rPr lang="en-US" sz="2900" dirty="0"/>
              <a:t>, Terminal, Carrier, Truck, Driver data,  Product/Sum(quantities</a:t>
            </a:r>
            <a:r>
              <a:rPr lang="en-US" sz="2900" dirty="0" smtClean="0"/>
              <a:t>).</a:t>
            </a:r>
          </a:p>
          <a:p>
            <a:pPr lvl="2"/>
            <a:r>
              <a:rPr lang="en-US" sz="2900" dirty="0" smtClean="0"/>
              <a:t>Response – Products (filtered by Products on Contract)</a:t>
            </a:r>
          </a:p>
          <a:p>
            <a:pPr lvl="1"/>
            <a:r>
              <a:rPr lang="en-US" sz="3400" dirty="0" smtClean="0"/>
              <a:t>Order </a:t>
            </a:r>
          </a:p>
          <a:p>
            <a:pPr lvl="2"/>
            <a:r>
              <a:rPr lang="en-US" sz="2900" dirty="0" err="1" smtClean="0"/>
              <a:t>LoadingType</a:t>
            </a:r>
            <a:r>
              <a:rPr lang="en-US" sz="2900" dirty="0"/>
              <a:t> </a:t>
            </a:r>
            <a:r>
              <a:rPr lang="en-US" sz="2900" dirty="0" smtClean="0"/>
              <a:t>= </a:t>
            </a:r>
            <a:r>
              <a:rPr lang="en-US" sz="2900" dirty="0" err="1" smtClean="0"/>
              <a:t>LocalTerminalOrder</a:t>
            </a:r>
            <a:endParaRPr lang="en-US" sz="2900" dirty="0" smtClean="0"/>
          </a:p>
          <a:p>
            <a:pPr lvl="2"/>
            <a:r>
              <a:rPr lang="en-US" sz="2900" dirty="0" err="1"/>
              <a:t>RequiredFields</a:t>
            </a:r>
            <a:r>
              <a:rPr lang="en-US" sz="2900" dirty="0"/>
              <a:t> -  </a:t>
            </a:r>
            <a:r>
              <a:rPr lang="en-US" sz="2900" dirty="0" err="1"/>
              <a:t>DocumentOriginator</a:t>
            </a:r>
            <a:r>
              <a:rPr lang="en-US" sz="2900" dirty="0"/>
              <a:t>, </a:t>
            </a:r>
            <a:r>
              <a:rPr lang="en-US" sz="2900" dirty="0" err="1"/>
              <a:t>MovementType</a:t>
            </a:r>
            <a:r>
              <a:rPr lang="en-US" sz="2900" dirty="0"/>
              <a:t>, </a:t>
            </a:r>
            <a:r>
              <a:rPr lang="en-US" sz="2900" dirty="0" err="1"/>
              <a:t>MovementIdentifer</a:t>
            </a:r>
            <a:r>
              <a:rPr lang="en-US" sz="2900" dirty="0"/>
              <a:t>, Seller/Consignee/</a:t>
            </a:r>
            <a:r>
              <a:rPr lang="en-US" sz="2900" dirty="0" err="1"/>
              <a:t>SupplyPartner</a:t>
            </a:r>
            <a:r>
              <a:rPr lang="en-US" sz="2900" dirty="0"/>
              <a:t> Or </a:t>
            </a:r>
            <a:r>
              <a:rPr lang="en-US" sz="2900" dirty="0" err="1"/>
              <a:t>LoadID</a:t>
            </a:r>
            <a:r>
              <a:rPr lang="en-US" sz="2900" dirty="0"/>
              <a:t>, Terminal, Carrier, Truck, Driver data,  Product/Sum(quantities).</a:t>
            </a:r>
          </a:p>
          <a:p>
            <a:pPr lvl="2"/>
            <a:r>
              <a:rPr lang="en-US" sz="2900" dirty="0"/>
              <a:t>Response - </a:t>
            </a:r>
            <a:r>
              <a:rPr lang="en-US" sz="2900" dirty="0" smtClean="0"/>
              <a:t>Products/Quantities (filter by Products on Order)</a:t>
            </a:r>
          </a:p>
        </p:txBody>
      </p:sp>
    </p:spTree>
    <p:extLst>
      <p:ext uri="{BB962C8B-B14F-4D97-AF65-F5344CB8AC3E}">
        <p14:creationId xmlns:p14="http://schemas.microsoft.com/office/powerpoint/2010/main" val="13504113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6185794" y="1777863"/>
            <a:ext cx="2004428" cy="392801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TAS</a:t>
            </a:r>
            <a:endParaRPr lang="en-US" dirty="0"/>
          </a:p>
        </p:txBody>
      </p:sp>
      <p:sp>
        <p:nvSpPr>
          <p:cNvPr id="4" name="Rectangle 3"/>
          <p:cNvSpPr/>
          <p:nvPr/>
        </p:nvSpPr>
        <p:spPr>
          <a:xfrm>
            <a:off x="545760" y="2271386"/>
            <a:ext cx="1643273" cy="1695198"/>
          </a:xfrm>
          <a:prstGeom prst="rect">
            <a:avLst/>
          </a:prstGeom>
        </p:spPr>
        <p:style>
          <a:lnRef idx="1">
            <a:schemeClr val="accent1"/>
          </a:lnRef>
          <a:fillRef idx="3">
            <a:schemeClr val="accent1"/>
          </a:fillRef>
          <a:effectRef idx="2">
            <a:schemeClr val="accent1"/>
          </a:effectRef>
          <a:fontRef idx="minor">
            <a:schemeClr val="lt1"/>
          </a:fontRef>
        </p:style>
        <p:txBody>
          <a:bodyPr rtlCol="0" anchor="t"/>
          <a:lstStyle/>
          <a:p>
            <a:r>
              <a:rPr lang="en-US" dirty="0" smtClean="0"/>
              <a:t>Supplier</a:t>
            </a:r>
            <a:endParaRPr lang="en-US" dirty="0"/>
          </a:p>
        </p:txBody>
      </p:sp>
      <p:sp>
        <p:nvSpPr>
          <p:cNvPr id="5" name="Rectangle 4"/>
          <p:cNvSpPr/>
          <p:nvPr/>
        </p:nvSpPr>
        <p:spPr>
          <a:xfrm>
            <a:off x="437322" y="832501"/>
            <a:ext cx="1773414" cy="812276"/>
          </a:xfrm>
          <a:prstGeom prst="rect">
            <a:avLst/>
          </a:prstGeom>
        </p:spPr>
        <p:style>
          <a:lnRef idx="1">
            <a:schemeClr val="accent1"/>
          </a:lnRef>
          <a:fillRef idx="3">
            <a:schemeClr val="accent1"/>
          </a:fillRef>
          <a:effectRef idx="2">
            <a:schemeClr val="accent1"/>
          </a:effectRef>
          <a:fontRef idx="minor">
            <a:schemeClr val="lt1"/>
          </a:fontRef>
        </p:style>
        <p:txBody>
          <a:bodyPr rtlCol="0" anchor="t"/>
          <a:lstStyle/>
          <a:p>
            <a:r>
              <a:rPr lang="en-US" dirty="0" smtClean="0"/>
              <a:t>Customer(s)</a:t>
            </a:r>
            <a:endParaRPr lang="en-US" dirty="0"/>
          </a:p>
        </p:txBody>
      </p:sp>
      <p:sp>
        <p:nvSpPr>
          <p:cNvPr id="8" name="Flowchart: Connector 7"/>
          <p:cNvSpPr/>
          <p:nvPr/>
        </p:nvSpPr>
        <p:spPr>
          <a:xfrm>
            <a:off x="4164213" y="4643971"/>
            <a:ext cx="457200" cy="45720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6</a:t>
            </a:r>
            <a:endParaRPr lang="en-US" dirty="0"/>
          </a:p>
        </p:txBody>
      </p:sp>
      <p:sp>
        <p:nvSpPr>
          <p:cNvPr id="14" name="Rectangle 13"/>
          <p:cNvSpPr/>
          <p:nvPr/>
        </p:nvSpPr>
        <p:spPr>
          <a:xfrm>
            <a:off x="624347" y="4490923"/>
            <a:ext cx="1586389" cy="1860704"/>
          </a:xfrm>
          <a:prstGeom prst="rect">
            <a:avLst/>
          </a:prstGeom>
        </p:spPr>
        <p:style>
          <a:lnRef idx="1">
            <a:schemeClr val="accent1"/>
          </a:lnRef>
          <a:fillRef idx="3">
            <a:schemeClr val="accent1"/>
          </a:fillRef>
          <a:effectRef idx="2">
            <a:schemeClr val="accent1"/>
          </a:effectRef>
          <a:fontRef idx="minor">
            <a:schemeClr val="lt1"/>
          </a:fontRef>
        </p:style>
        <p:txBody>
          <a:bodyPr rtlCol="0" anchor="t"/>
          <a:lstStyle/>
          <a:p>
            <a:r>
              <a:rPr lang="en-US" dirty="0" smtClean="0"/>
              <a:t>Carrier</a:t>
            </a:r>
            <a:endParaRPr lang="en-US" dirty="0"/>
          </a:p>
        </p:txBody>
      </p:sp>
      <p:sp>
        <p:nvSpPr>
          <p:cNvPr id="21" name="Rectangle 20"/>
          <p:cNvSpPr/>
          <p:nvPr/>
        </p:nvSpPr>
        <p:spPr>
          <a:xfrm>
            <a:off x="3259051" y="1754019"/>
            <a:ext cx="1467708" cy="395897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DCH</a:t>
            </a:r>
            <a:endParaRPr lang="en-US" dirty="0"/>
          </a:p>
        </p:txBody>
      </p:sp>
      <p:sp>
        <p:nvSpPr>
          <p:cNvPr id="28" name="Rectangle 27"/>
          <p:cNvSpPr/>
          <p:nvPr/>
        </p:nvSpPr>
        <p:spPr>
          <a:xfrm>
            <a:off x="581786" y="2636333"/>
            <a:ext cx="1571219" cy="1163127"/>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Order Generated from PO</a:t>
            </a:r>
          </a:p>
          <a:p>
            <a:pPr algn="ctr"/>
            <a:r>
              <a:rPr lang="en-US" dirty="0" smtClean="0"/>
              <a:t>Order</a:t>
            </a:r>
            <a:endParaRPr lang="en-US" dirty="0"/>
          </a:p>
        </p:txBody>
      </p:sp>
      <p:sp>
        <p:nvSpPr>
          <p:cNvPr id="29" name="Rectangle 28"/>
          <p:cNvSpPr/>
          <p:nvPr/>
        </p:nvSpPr>
        <p:spPr>
          <a:xfrm>
            <a:off x="671225" y="5126379"/>
            <a:ext cx="1492632" cy="117192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Orders Scheduled into Shipment</a:t>
            </a:r>
            <a:endParaRPr lang="en-US" dirty="0"/>
          </a:p>
        </p:txBody>
      </p:sp>
      <p:sp>
        <p:nvSpPr>
          <p:cNvPr id="30" name="Flowchart: Connector 29"/>
          <p:cNvSpPr/>
          <p:nvPr/>
        </p:nvSpPr>
        <p:spPr>
          <a:xfrm>
            <a:off x="6998393" y="5379442"/>
            <a:ext cx="436716" cy="45720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5</a:t>
            </a:r>
            <a:endParaRPr lang="en-US" dirty="0"/>
          </a:p>
        </p:txBody>
      </p:sp>
      <p:sp>
        <p:nvSpPr>
          <p:cNvPr id="38" name="Right Arrow 37"/>
          <p:cNvSpPr/>
          <p:nvPr/>
        </p:nvSpPr>
        <p:spPr>
          <a:xfrm rot="5400000">
            <a:off x="1272556" y="4209871"/>
            <a:ext cx="1297969" cy="4846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Orders</a:t>
            </a:r>
          </a:p>
        </p:txBody>
      </p:sp>
      <p:sp>
        <p:nvSpPr>
          <p:cNvPr id="39" name="Flowchart: Connector 38"/>
          <p:cNvSpPr/>
          <p:nvPr/>
        </p:nvSpPr>
        <p:spPr>
          <a:xfrm>
            <a:off x="1316150" y="3799460"/>
            <a:ext cx="457200" cy="45720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2</a:t>
            </a:r>
          </a:p>
        </p:txBody>
      </p:sp>
      <p:sp>
        <p:nvSpPr>
          <p:cNvPr id="44" name="Left Arrow 43"/>
          <p:cNvSpPr/>
          <p:nvPr/>
        </p:nvSpPr>
        <p:spPr>
          <a:xfrm rot="16200000">
            <a:off x="1324618" y="1680675"/>
            <a:ext cx="850378" cy="484632"/>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PO</a:t>
            </a:r>
            <a:endParaRPr lang="en-US" dirty="0"/>
          </a:p>
        </p:txBody>
      </p:sp>
      <p:sp>
        <p:nvSpPr>
          <p:cNvPr id="45" name="Flowchart: Connector 44"/>
          <p:cNvSpPr/>
          <p:nvPr/>
        </p:nvSpPr>
        <p:spPr>
          <a:xfrm>
            <a:off x="1544750" y="1137613"/>
            <a:ext cx="457200" cy="45720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1</a:t>
            </a:r>
            <a:endParaRPr lang="en-US" dirty="0"/>
          </a:p>
        </p:txBody>
      </p:sp>
      <p:sp>
        <p:nvSpPr>
          <p:cNvPr id="47" name="Right Arrow 46"/>
          <p:cNvSpPr/>
          <p:nvPr/>
        </p:nvSpPr>
        <p:spPr>
          <a:xfrm>
            <a:off x="4755689" y="2351692"/>
            <a:ext cx="1368012" cy="709560"/>
          </a:xfrm>
          <a:prstGeom prst="righ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400" dirty="0" err="1" smtClean="0"/>
              <a:t>AuthRsp</a:t>
            </a:r>
            <a:r>
              <a:rPr lang="en-US" sz="1400" dirty="0" smtClean="0"/>
              <a:t> &amp;</a:t>
            </a:r>
            <a:endParaRPr lang="en-US" sz="1400" dirty="0"/>
          </a:p>
          <a:p>
            <a:pPr algn="ctr"/>
            <a:r>
              <a:rPr lang="en-US" sz="1400" dirty="0" smtClean="0"/>
              <a:t>PM Doc</a:t>
            </a:r>
            <a:endParaRPr lang="en-US" sz="1400" dirty="0"/>
          </a:p>
        </p:txBody>
      </p:sp>
      <p:sp>
        <p:nvSpPr>
          <p:cNvPr id="49" name="Left Arrow 48"/>
          <p:cNvSpPr/>
          <p:nvPr/>
        </p:nvSpPr>
        <p:spPr>
          <a:xfrm>
            <a:off x="4726759" y="1690879"/>
            <a:ext cx="1388992" cy="657301"/>
          </a:xfrm>
          <a:prstGeom prst="lef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400" dirty="0" err="1" smtClean="0"/>
              <a:t>AuthReq</a:t>
            </a:r>
            <a:endParaRPr lang="en-US" sz="1400" dirty="0"/>
          </a:p>
          <a:p>
            <a:pPr algn="ctr"/>
            <a:r>
              <a:rPr lang="en-US" sz="1400" dirty="0" err="1" smtClean="0"/>
              <a:t>DrvrDocID</a:t>
            </a:r>
            <a:endParaRPr lang="en-US" sz="1400" dirty="0" smtClean="0"/>
          </a:p>
        </p:txBody>
      </p:sp>
      <p:pic>
        <p:nvPicPr>
          <p:cNvPr id="1026" name="Picture 2" descr="http://truckhot.com/upload/image/Tank%20truck%208X4_li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72590" y="5958719"/>
            <a:ext cx="1213618" cy="785817"/>
          </a:xfrm>
          <a:prstGeom prst="rect">
            <a:avLst/>
          </a:prstGeom>
          <a:noFill/>
          <a:extLst>
            <a:ext uri="{909E8E84-426E-40DD-AFC4-6F175D3DCCD1}">
              <a14:hiddenFill xmlns:a14="http://schemas.microsoft.com/office/drawing/2010/main">
                <a:solidFill>
                  <a:srgbClr val="FFFFFF"/>
                </a:solidFill>
              </a14:hiddenFill>
            </a:ext>
          </a:extLst>
        </p:spPr>
      </p:pic>
      <p:sp>
        <p:nvSpPr>
          <p:cNvPr id="48" name="Right Arrow 47"/>
          <p:cNvSpPr/>
          <p:nvPr/>
        </p:nvSpPr>
        <p:spPr>
          <a:xfrm rot="16200000">
            <a:off x="7369035" y="5640224"/>
            <a:ext cx="339085" cy="4846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smtClean="0"/>
          </a:p>
        </p:txBody>
      </p:sp>
      <p:sp>
        <p:nvSpPr>
          <p:cNvPr id="6" name="TextBox 5"/>
          <p:cNvSpPr txBox="1"/>
          <p:nvPr/>
        </p:nvSpPr>
        <p:spPr>
          <a:xfrm>
            <a:off x="6113898" y="5836642"/>
            <a:ext cx="1451423" cy="923330"/>
          </a:xfrm>
          <a:prstGeom prst="rect">
            <a:avLst/>
          </a:prstGeom>
          <a:noFill/>
        </p:spPr>
        <p:txBody>
          <a:bodyPr wrap="none" rtlCol="0">
            <a:spAutoFit/>
          </a:bodyPr>
          <a:lstStyle/>
          <a:p>
            <a:r>
              <a:rPr lang="en-US" dirty="0" smtClean="0"/>
              <a:t>Driver Enters </a:t>
            </a:r>
          </a:p>
          <a:p>
            <a:r>
              <a:rPr lang="en-US" dirty="0" err="1" smtClean="0"/>
              <a:t>LoadID</a:t>
            </a:r>
            <a:r>
              <a:rPr lang="en-US" dirty="0" smtClean="0"/>
              <a:t> and</a:t>
            </a:r>
          </a:p>
          <a:p>
            <a:r>
              <a:rPr lang="en-US" dirty="0" err="1" smtClean="0"/>
              <a:t>DrvrDocID</a:t>
            </a:r>
            <a:endParaRPr lang="en-US" dirty="0"/>
          </a:p>
        </p:txBody>
      </p:sp>
      <p:sp>
        <p:nvSpPr>
          <p:cNvPr id="53" name="Flowchart: Connector 52"/>
          <p:cNvSpPr/>
          <p:nvPr/>
        </p:nvSpPr>
        <p:spPr>
          <a:xfrm>
            <a:off x="6198035" y="1870008"/>
            <a:ext cx="522631" cy="348292"/>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dirty="0"/>
              <a:t>6</a:t>
            </a:r>
            <a:endParaRPr lang="en-US" sz="1400" dirty="0" smtClean="0"/>
          </a:p>
        </p:txBody>
      </p:sp>
      <p:sp>
        <p:nvSpPr>
          <p:cNvPr id="57" name="Flowchart: Connector 56"/>
          <p:cNvSpPr/>
          <p:nvPr/>
        </p:nvSpPr>
        <p:spPr>
          <a:xfrm>
            <a:off x="6222800" y="2537912"/>
            <a:ext cx="522631" cy="31348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dirty="0" smtClean="0"/>
              <a:t>8</a:t>
            </a:r>
          </a:p>
        </p:txBody>
      </p:sp>
      <p:sp>
        <p:nvSpPr>
          <p:cNvPr id="59" name="Left Arrow 58"/>
          <p:cNvSpPr/>
          <p:nvPr/>
        </p:nvSpPr>
        <p:spPr>
          <a:xfrm>
            <a:off x="4681334" y="3252699"/>
            <a:ext cx="1404890" cy="580154"/>
          </a:xfrm>
          <a:prstGeom prst="lef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400" dirty="0" smtClean="0"/>
              <a:t>LDR/BOL</a:t>
            </a:r>
          </a:p>
        </p:txBody>
      </p:sp>
      <p:sp>
        <p:nvSpPr>
          <p:cNvPr id="60" name="Left Arrow 59"/>
          <p:cNvSpPr/>
          <p:nvPr/>
        </p:nvSpPr>
        <p:spPr>
          <a:xfrm>
            <a:off x="2189033" y="2981956"/>
            <a:ext cx="1048314" cy="580154"/>
          </a:xfrm>
          <a:prstGeom prst="lef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400" dirty="0" smtClean="0"/>
              <a:t>LDR/BOL</a:t>
            </a:r>
          </a:p>
        </p:txBody>
      </p:sp>
      <p:sp>
        <p:nvSpPr>
          <p:cNvPr id="58" name="Flowchart: Connector 57"/>
          <p:cNvSpPr/>
          <p:nvPr/>
        </p:nvSpPr>
        <p:spPr>
          <a:xfrm>
            <a:off x="3288463" y="3043433"/>
            <a:ext cx="522631" cy="45720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dirty="0" smtClean="0"/>
              <a:t>10</a:t>
            </a:r>
          </a:p>
        </p:txBody>
      </p:sp>
      <p:sp>
        <p:nvSpPr>
          <p:cNvPr id="64" name="Right Arrow 63"/>
          <p:cNvSpPr/>
          <p:nvPr/>
        </p:nvSpPr>
        <p:spPr>
          <a:xfrm>
            <a:off x="2210736" y="5032222"/>
            <a:ext cx="1048314" cy="484632"/>
          </a:xfrm>
          <a:prstGeom prst="righ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400" dirty="0" smtClean="0"/>
              <a:t>Shipment</a:t>
            </a:r>
            <a:endParaRPr lang="en-US" sz="1400" dirty="0"/>
          </a:p>
        </p:txBody>
      </p:sp>
      <p:sp>
        <p:nvSpPr>
          <p:cNvPr id="67" name="Flowchart: Connector 66"/>
          <p:cNvSpPr/>
          <p:nvPr/>
        </p:nvSpPr>
        <p:spPr>
          <a:xfrm>
            <a:off x="2242896" y="4691918"/>
            <a:ext cx="651479" cy="45720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3a</a:t>
            </a:r>
          </a:p>
        </p:txBody>
      </p:sp>
      <p:sp>
        <p:nvSpPr>
          <p:cNvPr id="69" name="Flowchart: Connector 68"/>
          <p:cNvSpPr/>
          <p:nvPr/>
        </p:nvSpPr>
        <p:spPr>
          <a:xfrm>
            <a:off x="3782404" y="4463889"/>
            <a:ext cx="457200" cy="45720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4</a:t>
            </a:r>
          </a:p>
        </p:txBody>
      </p:sp>
      <p:sp>
        <p:nvSpPr>
          <p:cNvPr id="70" name="Rectangle 69"/>
          <p:cNvSpPr/>
          <p:nvPr/>
        </p:nvSpPr>
        <p:spPr>
          <a:xfrm>
            <a:off x="3314192" y="4996701"/>
            <a:ext cx="1357426" cy="555673"/>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err="1" smtClean="0"/>
              <a:t>Auth</a:t>
            </a:r>
            <a:r>
              <a:rPr lang="en-US" dirty="0" smtClean="0"/>
              <a:t>/ Forwarding</a:t>
            </a:r>
            <a:endParaRPr lang="en-US" dirty="0"/>
          </a:p>
        </p:txBody>
      </p:sp>
      <p:sp>
        <p:nvSpPr>
          <p:cNvPr id="75" name="Right Arrow 74"/>
          <p:cNvSpPr/>
          <p:nvPr/>
        </p:nvSpPr>
        <p:spPr>
          <a:xfrm>
            <a:off x="2242896" y="5836642"/>
            <a:ext cx="3920913" cy="700073"/>
          </a:xfrm>
          <a:prstGeom prst="righ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1400" dirty="0" err="1" smtClean="0"/>
              <a:t>LoadIDs</a:t>
            </a:r>
            <a:r>
              <a:rPr lang="en-US" sz="1400" dirty="0" smtClean="0"/>
              <a:t> and Driver Document  Identifier </a:t>
            </a:r>
          </a:p>
          <a:p>
            <a:pPr algn="ctr"/>
            <a:r>
              <a:rPr lang="en-US" sz="1400" dirty="0" smtClean="0"/>
              <a:t>given to Driver</a:t>
            </a:r>
            <a:endParaRPr lang="en-US" sz="1400" dirty="0"/>
          </a:p>
        </p:txBody>
      </p:sp>
      <p:sp>
        <p:nvSpPr>
          <p:cNvPr id="16" name="Bent-Up Arrow 15"/>
          <p:cNvSpPr/>
          <p:nvPr/>
        </p:nvSpPr>
        <p:spPr>
          <a:xfrm rot="16200000">
            <a:off x="5341606" y="3377017"/>
            <a:ext cx="3692806" cy="784749"/>
          </a:xfrm>
          <a:prstGeom prst="bentUpArrow">
            <a:avLst>
              <a:gd name="adj1" fmla="val 9610"/>
              <a:gd name="adj2" fmla="val 12358"/>
              <a:gd name="adj3" fmla="val 2939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76" name="Flowchart: Connector 75"/>
          <p:cNvSpPr/>
          <p:nvPr/>
        </p:nvSpPr>
        <p:spPr>
          <a:xfrm>
            <a:off x="6230750" y="3428391"/>
            <a:ext cx="522631" cy="31348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dirty="0" smtClean="0"/>
              <a:t>9</a:t>
            </a:r>
          </a:p>
        </p:txBody>
      </p:sp>
      <p:sp>
        <p:nvSpPr>
          <p:cNvPr id="42" name="Rectangle 41"/>
          <p:cNvSpPr/>
          <p:nvPr/>
        </p:nvSpPr>
        <p:spPr>
          <a:xfrm>
            <a:off x="3323908" y="2343522"/>
            <a:ext cx="1357426" cy="555673"/>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Match ID</a:t>
            </a:r>
          </a:p>
          <a:p>
            <a:pPr algn="ctr"/>
            <a:r>
              <a:rPr lang="en-US" dirty="0" smtClean="0"/>
              <a:t>Final </a:t>
            </a:r>
            <a:r>
              <a:rPr lang="en-US" dirty="0" err="1" smtClean="0"/>
              <a:t>Auth</a:t>
            </a:r>
            <a:endParaRPr lang="en-US" dirty="0"/>
          </a:p>
        </p:txBody>
      </p:sp>
      <p:sp>
        <p:nvSpPr>
          <p:cNvPr id="43" name="Flowchart: Connector 42"/>
          <p:cNvSpPr/>
          <p:nvPr/>
        </p:nvSpPr>
        <p:spPr>
          <a:xfrm>
            <a:off x="4290043" y="1847439"/>
            <a:ext cx="436716" cy="45720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7</a:t>
            </a:r>
            <a:endParaRPr lang="en-US" dirty="0"/>
          </a:p>
        </p:txBody>
      </p:sp>
      <p:sp>
        <p:nvSpPr>
          <p:cNvPr id="40" name="Title 1"/>
          <p:cNvSpPr txBox="1">
            <a:spLocks/>
          </p:cNvSpPr>
          <p:nvPr/>
        </p:nvSpPr>
        <p:spPr>
          <a:xfrm>
            <a:off x="1606641" y="108325"/>
            <a:ext cx="5188993"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400" dirty="0" smtClean="0"/>
              <a:t>Shipment/Order Document Exchange for Real-Time Order Download</a:t>
            </a:r>
            <a:endParaRPr lang="en-US" sz="2400" dirty="0"/>
          </a:p>
        </p:txBody>
      </p:sp>
      <p:sp>
        <p:nvSpPr>
          <p:cNvPr id="41" name="Rectangle 40"/>
          <p:cNvSpPr/>
          <p:nvPr/>
        </p:nvSpPr>
        <p:spPr>
          <a:xfrm>
            <a:off x="7188008" y="558005"/>
            <a:ext cx="1241586" cy="111404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46" name="Right Arrow 45"/>
          <p:cNvSpPr/>
          <p:nvPr/>
        </p:nvSpPr>
        <p:spPr>
          <a:xfrm>
            <a:off x="7255415" y="575070"/>
            <a:ext cx="1014290" cy="369364"/>
          </a:xfrm>
          <a:prstGeom prst="righ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000" dirty="0" smtClean="0"/>
              <a:t>PIDX</a:t>
            </a:r>
            <a:endParaRPr lang="en-US" sz="1000" dirty="0"/>
          </a:p>
        </p:txBody>
      </p:sp>
      <p:sp>
        <p:nvSpPr>
          <p:cNvPr id="50" name="Right Arrow 49"/>
          <p:cNvSpPr/>
          <p:nvPr/>
        </p:nvSpPr>
        <p:spPr>
          <a:xfrm>
            <a:off x="7248526" y="932787"/>
            <a:ext cx="1009448" cy="369364"/>
          </a:xfrm>
          <a:prstGeom prst="rightArrow">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1000" dirty="0" smtClean="0"/>
              <a:t>Driver Entry</a:t>
            </a:r>
            <a:endParaRPr lang="en-US" sz="1000" dirty="0"/>
          </a:p>
        </p:txBody>
      </p:sp>
      <p:sp>
        <p:nvSpPr>
          <p:cNvPr id="51" name="Right Arrow 50"/>
          <p:cNvSpPr/>
          <p:nvPr/>
        </p:nvSpPr>
        <p:spPr>
          <a:xfrm>
            <a:off x="7257836" y="1261065"/>
            <a:ext cx="1009448" cy="369364"/>
          </a:xfrm>
          <a:prstGeom prst="righ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000" dirty="0" smtClean="0"/>
              <a:t>As Is Process</a:t>
            </a:r>
            <a:endParaRPr lang="en-US" sz="1000" dirty="0"/>
          </a:p>
        </p:txBody>
      </p:sp>
      <p:sp>
        <p:nvSpPr>
          <p:cNvPr id="52" name="Right Arrow 51"/>
          <p:cNvSpPr/>
          <p:nvPr/>
        </p:nvSpPr>
        <p:spPr>
          <a:xfrm>
            <a:off x="8147080" y="2224728"/>
            <a:ext cx="859765" cy="4846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LDR/BOL</a:t>
            </a:r>
            <a:endParaRPr lang="en-US" sz="1200" dirty="0"/>
          </a:p>
        </p:txBody>
      </p:sp>
      <p:sp>
        <p:nvSpPr>
          <p:cNvPr id="77" name="Flowchart: Connector 76"/>
          <p:cNvSpPr/>
          <p:nvPr/>
        </p:nvSpPr>
        <p:spPr>
          <a:xfrm>
            <a:off x="7656768" y="2224728"/>
            <a:ext cx="522631" cy="45720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dirty="0" smtClean="0"/>
              <a:t>9</a:t>
            </a:r>
          </a:p>
        </p:txBody>
      </p:sp>
    </p:spTree>
    <p:extLst>
      <p:ext uri="{BB962C8B-B14F-4D97-AF65-F5344CB8AC3E}">
        <p14:creationId xmlns:p14="http://schemas.microsoft.com/office/powerpoint/2010/main" val="38284148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5983" y="145112"/>
            <a:ext cx="8229600" cy="1143000"/>
          </a:xfrm>
        </p:spPr>
        <p:txBody>
          <a:bodyPr>
            <a:normAutofit fontScale="90000"/>
          </a:bodyPr>
          <a:lstStyle/>
          <a:p>
            <a:r>
              <a:rPr lang="en-US" sz="3200" dirty="0"/>
              <a:t>RTL Request/Response Data Exchange </a:t>
            </a:r>
            <a:r>
              <a:rPr lang="en-US" sz="3200" dirty="0" smtClean="0"/>
              <a:t/>
            </a:r>
            <a:br>
              <a:rPr lang="en-US" sz="3200" dirty="0" smtClean="0"/>
            </a:br>
            <a:r>
              <a:rPr lang="en-US" sz="3200" dirty="0" smtClean="0"/>
              <a:t>Guideline for Real-Time </a:t>
            </a:r>
            <a:r>
              <a:rPr lang="en-US" sz="3200" dirty="0"/>
              <a:t>Remote Order </a:t>
            </a:r>
            <a:r>
              <a:rPr lang="en-US" sz="3200" dirty="0" err="1" smtClean="0"/>
              <a:t>Dowload</a:t>
            </a:r>
            <a:r>
              <a:rPr lang="en-US" sz="3200" dirty="0" smtClean="0"/>
              <a:t> (RTROD)</a:t>
            </a:r>
            <a:endParaRPr lang="en-US" sz="3200" dirty="0"/>
          </a:p>
        </p:txBody>
      </p:sp>
      <p:sp>
        <p:nvSpPr>
          <p:cNvPr id="3" name="Content Placeholder 2"/>
          <p:cNvSpPr>
            <a:spLocks noGrp="1"/>
          </p:cNvSpPr>
          <p:nvPr>
            <p:ph idx="1"/>
          </p:nvPr>
        </p:nvSpPr>
        <p:spPr>
          <a:xfrm>
            <a:off x="457200" y="1288112"/>
            <a:ext cx="8229600" cy="4838052"/>
          </a:xfrm>
        </p:spPr>
        <p:txBody>
          <a:bodyPr>
            <a:normAutofit fontScale="32500" lnSpcReduction="20000"/>
          </a:bodyPr>
          <a:lstStyle/>
          <a:p>
            <a:r>
              <a:rPr lang="en-US" sz="3700" dirty="0"/>
              <a:t>NOTE: Authorization is usually done for a </a:t>
            </a:r>
            <a:r>
              <a:rPr lang="en-US" sz="3700" dirty="0" err="1"/>
              <a:t>LoadID</a:t>
            </a:r>
            <a:r>
              <a:rPr lang="en-US" sz="3700" dirty="0"/>
              <a:t>/Account, meaning all products assigned to that Account will come back on the authorization.  If a Planned Movement is included in the Authorization then the products in the “AUTH” should be the intersection of the Products on the Planned Movement and the Products in the Authorization</a:t>
            </a:r>
            <a:r>
              <a:rPr lang="en-US" sz="3700" dirty="0" smtClean="0"/>
              <a:t>.</a:t>
            </a:r>
          </a:p>
          <a:p>
            <a:pPr marL="0" indent="0">
              <a:buNone/>
            </a:pPr>
            <a:endParaRPr lang="en-US" sz="3700" dirty="0" smtClean="0"/>
          </a:p>
          <a:p>
            <a:r>
              <a:rPr lang="en-US" sz="4300" dirty="0" smtClean="0"/>
              <a:t>TAS Supports Real-Time Remote Order Download</a:t>
            </a:r>
          </a:p>
          <a:p>
            <a:pPr lvl="1"/>
            <a:r>
              <a:rPr lang="en-US" sz="4300" dirty="0"/>
              <a:t>Shipment </a:t>
            </a:r>
          </a:p>
          <a:p>
            <a:pPr lvl="2"/>
            <a:r>
              <a:rPr lang="en-US" sz="3400" dirty="0"/>
              <a:t>Loading Type = </a:t>
            </a:r>
            <a:r>
              <a:rPr lang="en-US" sz="3400" dirty="0" err="1" smtClean="0"/>
              <a:t>RealTimeRemoteOrderDownload</a:t>
            </a:r>
            <a:endParaRPr lang="en-US" sz="3400" dirty="0"/>
          </a:p>
          <a:p>
            <a:pPr lvl="2"/>
            <a:r>
              <a:rPr lang="en-US" sz="3400" dirty="0" err="1"/>
              <a:t>RequiredFields</a:t>
            </a:r>
            <a:r>
              <a:rPr lang="en-US" sz="3400" dirty="0"/>
              <a:t> -  </a:t>
            </a:r>
            <a:r>
              <a:rPr lang="en-US" sz="3400" dirty="0" err="1"/>
              <a:t>DocumentOriginator</a:t>
            </a:r>
            <a:r>
              <a:rPr lang="en-US" sz="3400" dirty="0"/>
              <a:t>, </a:t>
            </a:r>
            <a:r>
              <a:rPr lang="en-US" sz="3400" dirty="0" err="1"/>
              <a:t>MovementType</a:t>
            </a:r>
            <a:r>
              <a:rPr lang="en-US" sz="3400" dirty="0"/>
              <a:t>, </a:t>
            </a:r>
            <a:r>
              <a:rPr lang="en-US" sz="3400" dirty="0" err="1"/>
              <a:t>MovementIdentifer</a:t>
            </a:r>
            <a:r>
              <a:rPr lang="en-US" sz="3400" dirty="0"/>
              <a:t>, Seller/Consignee/</a:t>
            </a:r>
            <a:r>
              <a:rPr lang="en-US" sz="3400" dirty="0" err="1"/>
              <a:t>SupplyPartner</a:t>
            </a:r>
            <a:r>
              <a:rPr lang="en-US" sz="3400" dirty="0"/>
              <a:t> Or </a:t>
            </a:r>
            <a:r>
              <a:rPr lang="en-US" sz="3400" dirty="0" err="1"/>
              <a:t>LoadID</a:t>
            </a:r>
            <a:r>
              <a:rPr lang="en-US" sz="3400" dirty="0"/>
              <a:t>, Terminal, Carrier, Truck, Driver data,  Product/Sum(quantities).</a:t>
            </a:r>
          </a:p>
          <a:p>
            <a:pPr lvl="2"/>
            <a:r>
              <a:rPr lang="en-US" sz="3400" dirty="0" smtClean="0"/>
              <a:t>Response – Product/Quantities/</a:t>
            </a:r>
            <a:r>
              <a:rPr lang="en-US" sz="3400" dirty="0" err="1" smtClean="0"/>
              <a:t>MotItem</a:t>
            </a:r>
            <a:r>
              <a:rPr lang="en-US" sz="3400" dirty="0" smtClean="0"/>
              <a:t>/Compartment + </a:t>
            </a:r>
            <a:r>
              <a:rPr lang="en-US" sz="3400" dirty="0" err="1" smtClean="0"/>
              <a:t>OrderInfo</a:t>
            </a:r>
            <a:r>
              <a:rPr lang="en-US" sz="3400" dirty="0" smtClean="0"/>
              <a:t>-&gt;Document (should be same as </a:t>
            </a:r>
            <a:r>
              <a:rPr lang="en-US" sz="3400" dirty="0" err="1" smtClean="0"/>
              <a:t>RackPickup</a:t>
            </a:r>
            <a:r>
              <a:rPr lang="en-US" sz="3400" dirty="0" smtClean="0"/>
              <a:t> but has Document included)</a:t>
            </a:r>
            <a:r>
              <a:rPr lang="en-US" sz="3400" dirty="0"/>
              <a:t> </a:t>
            </a:r>
            <a:r>
              <a:rPr lang="en-US" sz="3400" dirty="0" smtClean="0"/>
              <a:t>– Note: Driver can only load products on Response, and Compartment Loading Directions should be followed. </a:t>
            </a:r>
            <a:endParaRPr lang="en-US" sz="3400" dirty="0"/>
          </a:p>
          <a:p>
            <a:pPr lvl="1"/>
            <a:r>
              <a:rPr lang="en-US" sz="4300" dirty="0"/>
              <a:t>Contract – </a:t>
            </a:r>
          </a:p>
          <a:p>
            <a:pPr lvl="2"/>
            <a:r>
              <a:rPr lang="en-US" sz="3400" dirty="0"/>
              <a:t>Loading Type = </a:t>
            </a:r>
            <a:r>
              <a:rPr lang="en-US" sz="3400" dirty="0" err="1"/>
              <a:t>RealTimeRemoteOrderDownload</a:t>
            </a:r>
            <a:endParaRPr lang="en-US" sz="3400" dirty="0"/>
          </a:p>
          <a:p>
            <a:pPr lvl="2"/>
            <a:r>
              <a:rPr lang="en-US" sz="3400" dirty="0" err="1" smtClean="0"/>
              <a:t>RequiredFields</a:t>
            </a:r>
            <a:r>
              <a:rPr lang="en-US" sz="3400" dirty="0" smtClean="0"/>
              <a:t> </a:t>
            </a:r>
            <a:r>
              <a:rPr lang="en-US" sz="3400" dirty="0"/>
              <a:t>-  </a:t>
            </a:r>
            <a:r>
              <a:rPr lang="en-US" sz="3400" dirty="0" err="1"/>
              <a:t>DocumentOriginator</a:t>
            </a:r>
            <a:r>
              <a:rPr lang="en-US" sz="3400" dirty="0"/>
              <a:t>, </a:t>
            </a:r>
            <a:r>
              <a:rPr lang="en-US" sz="3400" dirty="0" err="1"/>
              <a:t>MovementType</a:t>
            </a:r>
            <a:r>
              <a:rPr lang="en-US" sz="3400" dirty="0"/>
              <a:t>, </a:t>
            </a:r>
            <a:r>
              <a:rPr lang="en-US" sz="3400" dirty="0" err="1"/>
              <a:t>MovementIdentifer</a:t>
            </a:r>
            <a:r>
              <a:rPr lang="en-US" sz="3400" dirty="0"/>
              <a:t>, Seller/Consignee/</a:t>
            </a:r>
            <a:r>
              <a:rPr lang="en-US" sz="3400" dirty="0" err="1"/>
              <a:t>SupplyPartner</a:t>
            </a:r>
            <a:r>
              <a:rPr lang="en-US" sz="3400" dirty="0"/>
              <a:t> Or </a:t>
            </a:r>
            <a:r>
              <a:rPr lang="en-US" sz="3400" dirty="0" err="1"/>
              <a:t>LoadID</a:t>
            </a:r>
            <a:r>
              <a:rPr lang="en-US" sz="3400" dirty="0"/>
              <a:t>, Terminal, Carrier, Truck, Driver data,  Product/Sum(quantities).</a:t>
            </a:r>
          </a:p>
          <a:p>
            <a:pPr lvl="2"/>
            <a:r>
              <a:rPr lang="en-US" sz="3400" dirty="0" smtClean="0"/>
              <a:t>Response - Product/</a:t>
            </a:r>
            <a:r>
              <a:rPr lang="en-US" sz="3400" dirty="0" err="1" smtClean="0"/>
              <a:t>OrderInfo</a:t>
            </a:r>
            <a:r>
              <a:rPr lang="en-US" sz="3400" dirty="0" smtClean="0"/>
              <a:t>-&gt;Document (should be same as </a:t>
            </a:r>
            <a:r>
              <a:rPr lang="en-US" sz="3400" dirty="0" err="1" smtClean="0"/>
              <a:t>RackPickup</a:t>
            </a:r>
            <a:r>
              <a:rPr lang="en-US" sz="3400" dirty="0" smtClean="0"/>
              <a:t> but has Document included)  - Note: Driver can only load Products on Response – </a:t>
            </a:r>
            <a:r>
              <a:rPr lang="en-US" sz="3400" dirty="0" err="1" smtClean="0"/>
              <a:t>Note:DCH</a:t>
            </a:r>
            <a:r>
              <a:rPr lang="en-US" sz="3400" dirty="0" smtClean="0"/>
              <a:t> May or may not send the document, Terminal should load against the products in the response..  </a:t>
            </a:r>
          </a:p>
          <a:p>
            <a:pPr lvl="1"/>
            <a:r>
              <a:rPr lang="en-US" sz="4300" dirty="0" smtClean="0"/>
              <a:t>Order </a:t>
            </a:r>
            <a:endParaRPr lang="en-US" sz="4300" dirty="0"/>
          </a:p>
          <a:p>
            <a:pPr lvl="2"/>
            <a:r>
              <a:rPr lang="en-US" sz="3400" dirty="0" err="1"/>
              <a:t>LoadingType</a:t>
            </a:r>
            <a:r>
              <a:rPr lang="en-US" sz="3400" dirty="0"/>
              <a:t> = </a:t>
            </a:r>
            <a:r>
              <a:rPr lang="en-US" sz="3400" dirty="0" err="1"/>
              <a:t>RealTimeRemoteOrderDownload</a:t>
            </a:r>
            <a:endParaRPr lang="en-US" sz="3400" dirty="0"/>
          </a:p>
          <a:p>
            <a:pPr lvl="2"/>
            <a:r>
              <a:rPr lang="en-US" sz="3400" dirty="0" err="1" smtClean="0"/>
              <a:t>RequiredFields</a:t>
            </a:r>
            <a:r>
              <a:rPr lang="en-US" sz="3400" dirty="0" smtClean="0"/>
              <a:t> </a:t>
            </a:r>
            <a:r>
              <a:rPr lang="en-US" sz="3400" dirty="0"/>
              <a:t>-  </a:t>
            </a:r>
            <a:r>
              <a:rPr lang="en-US" sz="3400" dirty="0" err="1"/>
              <a:t>DocumentOriginator</a:t>
            </a:r>
            <a:r>
              <a:rPr lang="en-US" sz="3400" dirty="0"/>
              <a:t>, </a:t>
            </a:r>
            <a:r>
              <a:rPr lang="en-US" sz="3400" dirty="0" err="1"/>
              <a:t>MovementType</a:t>
            </a:r>
            <a:r>
              <a:rPr lang="en-US" sz="3400" dirty="0"/>
              <a:t>, </a:t>
            </a:r>
            <a:r>
              <a:rPr lang="en-US" sz="3400" dirty="0" err="1"/>
              <a:t>MovementIdentifer</a:t>
            </a:r>
            <a:r>
              <a:rPr lang="en-US" sz="3400" dirty="0"/>
              <a:t>, Seller/Consignee/</a:t>
            </a:r>
            <a:r>
              <a:rPr lang="en-US" sz="3400" dirty="0" err="1"/>
              <a:t>SupplyPartner</a:t>
            </a:r>
            <a:r>
              <a:rPr lang="en-US" sz="3400" dirty="0"/>
              <a:t> Or </a:t>
            </a:r>
            <a:r>
              <a:rPr lang="en-US" sz="3400" dirty="0" err="1"/>
              <a:t>LoadID</a:t>
            </a:r>
            <a:r>
              <a:rPr lang="en-US" sz="3400" dirty="0"/>
              <a:t>, Terminal, Carrier, Truck, Driver data,  Product/Sum(quantities).</a:t>
            </a:r>
          </a:p>
          <a:p>
            <a:pPr lvl="2"/>
            <a:r>
              <a:rPr lang="en-US" sz="3400" dirty="0"/>
              <a:t>Response - </a:t>
            </a:r>
            <a:r>
              <a:rPr lang="en-US" sz="3400" dirty="0" smtClean="0"/>
              <a:t>Products/Quantities</a:t>
            </a:r>
            <a:r>
              <a:rPr lang="en-US" sz="3400" dirty="0"/>
              <a:t>/</a:t>
            </a:r>
            <a:r>
              <a:rPr lang="en-US" sz="3400" dirty="0" err="1"/>
              <a:t>OrderInfo</a:t>
            </a:r>
            <a:r>
              <a:rPr lang="en-US" sz="3400" dirty="0"/>
              <a:t>-&gt;Document (should be same as </a:t>
            </a:r>
            <a:r>
              <a:rPr lang="en-US" sz="3400" dirty="0" err="1" smtClean="0"/>
              <a:t>RackPickup</a:t>
            </a:r>
            <a:r>
              <a:rPr lang="en-US" sz="3400" dirty="0" smtClean="0"/>
              <a:t> but </a:t>
            </a:r>
            <a:r>
              <a:rPr lang="en-US" sz="3400" dirty="0"/>
              <a:t>has Document included)  - </a:t>
            </a:r>
            <a:r>
              <a:rPr lang="en-US" sz="3400" dirty="0" smtClean="0"/>
              <a:t>Note: Driver can only load Products on Response.  </a:t>
            </a:r>
            <a:endParaRPr lang="en-US" sz="3100" dirty="0" smtClean="0"/>
          </a:p>
          <a:p>
            <a:pPr marL="0" indent="0">
              <a:buNone/>
            </a:pPr>
            <a:endParaRPr lang="en-US" sz="3700" dirty="0" smtClean="0"/>
          </a:p>
          <a:p>
            <a:pPr marL="0" indent="0">
              <a:buNone/>
            </a:pPr>
            <a:r>
              <a:rPr lang="en-US" sz="3700" dirty="0" smtClean="0"/>
              <a:t>Note RTROD is usually performed when their may be additional country level requirements or additional printing </a:t>
            </a:r>
            <a:r>
              <a:rPr lang="en-US" sz="3700" dirty="0" err="1" smtClean="0"/>
              <a:t>requiements</a:t>
            </a:r>
            <a:r>
              <a:rPr lang="en-US" dirty="0" smtClean="0"/>
              <a:t>.</a:t>
            </a:r>
          </a:p>
        </p:txBody>
      </p:sp>
    </p:spTree>
    <p:extLst>
      <p:ext uri="{BB962C8B-B14F-4D97-AF65-F5344CB8AC3E}">
        <p14:creationId xmlns:p14="http://schemas.microsoft.com/office/powerpoint/2010/main" val="20908131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6185794" y="1777863"/>
            <a:ext cx="2004428" cy="392801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TAS</a:t>
            </a:r>
            <a:endParaRPr lang="en-US" dirty="0"/>
          </a:p>
        </p:txBody>
      </p:sp>
      <p:sp>
        <p:nvSpPr>
          <p:cNvPr id="2" name="Title 1"/>
          <p:cNvSpPr>
            <a:spLocks noGrp="1"/>
          </p:cNvSpPr>
          <p:nvPr>
            <p:ph type="title"/>
          </p:nvPr>
        </p:nvSpPr>
        <p:spPr>
          <a:xfrm>
            <a:off x="1679225" y="122908"/>
            <a:ext cx="5188993" cy="1143000"/>
          </a:xfrm>
        </p:spPr>
        <p:txBody>
          <a:bodyPr>
            <a:noAutofit/>
          </a:bodyPr>
          <a:lstStyle/>
          <a:p>
            <a:r>
              <a:rPr lang="en-US" sz="2400" dirty="0" smtClean="0"/>
              <a:t>Shipment/Order Document Exchange for </a:t>
            </a:r>
            <a:r>
              <a:rPr lang="en-US" sz="2400" dirty="0" err="1" smtClean="0"/>
              <a:t>RackPickup</a:t>
            </a:r>
            <a:r>
              <a:rPr lang="en-US" sz="2400" dirty="0" smtClean="0"/>
              <a:t> Request</a:t>
            </a:r>
            <a:endParaRPr lang="en-US" sz="2400" dirty="0"/>
          </a:p>
        </p:txBody>
      </p:sp>
      <p:sp>
        <p:nvSpPr>
          <p:cNvPr id="4" name="Rectangle 3"/>
          <p:cNvSpPr/>
          <p:nvPr/>
        </p:nvSpPr>
        <p:spPr>
          <a:xfrm>
            <a:off x="545760" y="2271386"/>
            <a:ext cx="1643273" cy="1695198"/>
          </a:xfrm>
          <a:prstGeom prst="rect">
            <a:avLst/>
          </a:prstGeom>
        </p:spPr>
        <p:style>
          <a:lnRef idx="1">
            <a:schemeClr val="accent1"/>
          </a:lnRef>
          <a:fillRef idx="3">
            <a:schemeClr val="accent1"/>
          </a:fillRef>
          <a:effectRef idx="2">
            <a:schemeClr val="accent1"/>
          </a:effectRef>
          <a:fontRef idx="minor">
            <a:schemeClr val="lt1"/>
          </a:fontRef>
        </p:style>
        <p:txBody>
          <a:bodyPr rtlCol="0" anchor="t"/>
          <a:lstStyle/>
          <a:p>
            <a:r>
              <a:rPr lang="en-US" dirty="0" smtClean="0"/>
              <a:t>Supplier</a:t>
            </a:r>
            <a:endParaRPr lang="en-US" dirty="0"/>
          </a:p>
        </p:txBody>
      </p:sp>
      <p:sp>
        <p:nvSpPr>
          <p:cNvPr id="5" name="Rectangle 4"/>
          <p:cNvSpPr/>
          <p:nvPr/>
        </p:nvSpPr>
        <p:spPr>
          <a:xfrm>
            <a:off x="545760" y="859770"/>
            <a:ext cx="1894788" cy="812276"/>
          </a:xfrm>
          <a:prstGeom prst="rect">
            <a:avLst/>
          </a:prstGeom>
        </p:spPr>
        <p:style>
          <a:lnRef idx="1">
            <a:schemeClr val="accent1"/>
          </a:lnRef>
          <a:fillRef idx="3">
            <a:schemeClr val="accent1"/>
          </a:fillRef>
          <a:effectRef idx="2">
            <a:schemeClr val="accent1"/>
          </a:effectRef>
          <a:fontRef idx="minor">
            <a:schemeClr val="lt1"/>
          </a:fontRef>
        </p:style>
        <p:txBody>
          <a:bodyPr rtlCol="0" anchor="t"/>
          <a:lstStyle/>
          <a:p>
            <a:r>
              <a:rPr lang="en-US" dirty="0" smtClean="0"/>
              <a:t>Customer(s)</a:t>
            </a:r>
            <a:endParaRPr lang="en-US" dirty="0"/>
          </a:p>
        </p:txBody>
      </p:sp>
      <p:sp>
        <p:nvSpPr>
          <p:cNvPr id="8" name="Flowchart: Connector 7"/>
          <p:cNvSpPr/>
          <p:nvPr/>
        </p:nvSpPr>
        <p:spPr>
          <a:xfrm>
            <a:off x="4164213" y="4262323"/>
            <a:ext cx="457200" cy="45720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6</a:t>
            </a:r>
            <a:endParaRPr lang="en-US" dirty="0"/>
          </a:p>
        </p:txBody>
      </p:sp>
      <p:sp>
        <p:nvSpPr>
          <p:cNvPr id="14" name="Rectangle 13"/>
          <p:cNvSpPr/>
          <p:nvPr/>
        </p:nvSpPr>
        <p:spPr>
          <a:xfrm>
            <a:off x="624347" y="4490923"/>
            <a:ext cx="1586389" cy="2072743"/>
          </a:xfrm>
          <a:prstGeom prst="rect">
            <a:avLst/>
          </a:prstGeom>
        </p:spPr>
        <p:style>
          <a:lnRef idx="1">
            <a:schemeClr val="accent1"/>
          </a:lnRef>
          <a:fillRef idx="3">
            <a:schemeClr val="accent1"/>
          </a:fillRef>
          <a:effectRef idx="2">
            <a:schemeClr val="accent1"/>
          </a:effectRef>
          <a:fontRef idx="minor">
            <a:schemeClr val="lt1"/>
          </a:fontRef>
        </p:style>
        <p:txBody>
          <a:bodyPr rtlCol="0" anchor="t"/>
          <a:lstStyle/>
          <a:p>
            <a:r>
              <a:rPr lang="en-US" dirty="0" smtClean="0"/>
              <a:t>Carrier</a:t>
            </a:r>
            <a:endParaRPr lang="en-US" dirty="0"/>
          </a:p>
        </p:txBody>
      </p:sp>
      <p:sp>
        <p:nvSpPr>
          <p:cNvPr id="21" name="Rectangle 20"/>
          <p:cNvSpPr/>
          <p:nvPr/>
        </p:nvSpPr>
        <p:spPr>
          <a:xfrm>
            <a:off x="3259051" y="1372371"/>
            <a:ext cx="1467708" cy="376065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DCH</a:t>
            </a:r>
            <a:endParaRPr lang="en-US" dirty="0"/>
          </a:p>
        </p:txBody>
      </p:sp>
      <p:sp>
        <p:nvSpPr>
          <p:cNvPr id="28" name="Rectangle 27"/>
          <p:cNvSpPr/>
          <p:nvPr/>
        </p:nvSpPr>
        <p:spPr>
          <a:xfrm>
            <a:off x="581786" y="2636333"/>
            <a:ext cx="1571219" cy="1163127"/>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Order Generated from PO</a:t>
            </a:r>
          </a:p>
          <a:p>
            <a:pPr algn="ctr"/>
            <a:r>
              <a:rPr lang="en-US" dirty="0" smtClean="0"/>
              <a:t>Order</a:t>
            </a:r>
            <a:endParaRPr lang="en-US" dirty="0"/>
          </a:p>
        </p:txBody>
      </p:sp>
      <p:sp>
        <p:nvSpPr>
          <p:cNvPr id="29" name="Rectangle 28"/>
          <p:cNvSpPr/>
          <p:nvPr/>
        </p:nvSpPr>
        <p:spPr>
          <a:xfrm>
            <a:off x="671225" y="5347227"/>
            <a:ext cx="1492632" cy="978831"/>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Orders Scheduled into Shipment</a:t>
            </a:r>
            <a:endParaRPr lang="en-US" dirty="0"/>
          </a:p>
        </p:txBody>
      </p:sp>
      <p:sp>
        <p:nvSpPr>
          <p:cNvPr id="30" name="Flowchart: Connector 29"/>
          <p:cNvSpPr/>
          <p:nvPr/>
        </p:nvSpPr>
        <p:spPr>
          <a:xfrm>
            <a:off x="6886289" y="5236612"/>
            <a:ext cx="436716" cy="45720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5</a:t>
            </a:r>
            <a:endParaRPr lang="en-US" dirty="0"/>
          </a:p>
        </p:txBody>
      </p:sp>
      <p:sp>
        <p:nvSpPr>
          <p:cNvPr id="38" name="Right Arrow 37"/>
          <p:cNvSpPr/>
          <p:nvPr/>
        </p:nvSpPr>
        <p:spPr>
          <a:xfrm rot="5400000">
            <a:off x="1185873" y="4296554"/>
            <a:ext cx="1471336" cy="4846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Orders</a:t>
            </a:r>
          </a:p>
        </p:txBody>
      </p:sp>
      <p:sp>
        <p:nvSpPr>
          <p:cNvPr id="39" name="Flowchart: Connector 38"/>
          <p:cNvSpPr/>
          <p:nvPr/>
        </p:nvSpPr>
        <p:spPr>
          <a:xfrm>
            <a:off x="1316150" y="3799460"/>
            <a:ext cx="457200" cy="45720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2</a:t>
            </a:r>
          </a:p>
        </p:txBody>
      </p:sp>
      <p:sp>
        <p:nvSpPr>
          <p:cNvPr id="44" name="Left Arrow 43"/>
          <p:cNvSpPr/>
          <p:nvPr/>
        </p:nvSpPr>
        <p:spPr>
          <a:xfrm rot="16200000">
            <a:off x="1513660" y="1680675"/>
            <a:ext cx="850378" cy="484632"/>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PO</a:t>
            </a:r>
            <a:endParaRPr lang="en-US" dirty="0"/>
          </a:p>
        </p:txBody>
      </p:sp>
      <p:sp>
        <p:nvSpPr>
          <p:cNvPr id="45" name="Flowchart: Connector 44"/>
          <p:cNvSpPr/>
          <p:nvPr/>
        </p:nvSpPr>
        <p:spPr>
          <a:xfrm>
            <a:off x="1888379" y="1016144"/>
            <a:ext cx="457200" cy="45720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1</a:t>
            </a:r>
            <a:endParaRPr lang="en-US" dirty="0"/>
          </a:p>
        </p:txBody>
      </p:sp>
      <p:sp>
        <p:nvSpPr>
          <p:cNvPr id="47" name="Right Arrow 46"/>
          <p:cNvSpPr/>
          <p:nvPr/>
        </p:nvSpPr>
        <p:spPr>
          <a:xfrm>
            <a:off x="4755689" y="2351692"/>
            <a:ext cx="1368012" cy="633037"/>
          </a:xfrm>
          <a:prstGeom prst="righ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400" dirty="0" err="1" smtClean="0"/>
              <a:t>AuthRsp</a:t>
            </a:r>
            <a:r>
              <a:rPr lang="en-US" sz="1400" dirty="0" smtClean="0"/>
              <a:t> Loading Ref</a:t>
            </a:r>
            <a:endParaRPr lang="en-US" sz="1400" dirty="0"/>
          </a:p>
        </p:txBody>
      </p:sp>
      <p:sp>
        <p:nvSpPr>
          <p:cNvPr id="49" name="Left Arrow 48"/>
          <p:cNvSpPr/>
          <p:nvPr/>
        </p:nvSpPr>
        <p:spPr>
          <a:xfrm>
            <a:off x="4734709" y="1768026"/>
            <a:ext cx="1388992" cy="580154"/>
          </a:xfrm>
          <a:prstGeom prst="lef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400" dirty="0" err="1" smtClean="0"/>
              <a:t>AuthReq</a:t>
            </a:r>
            <a:endParaRPr lang="en-US" sz="1400" dirty="0"/>
          </a:p>
          <a:p>
            <a:pPr algn="ctr"/>
            <a:r>
              <a:rPr lang="en-US" sz="1400" dirty="0" smtClean="0"/>
              <a:t>Shipment</a:t>
            </a:r>
          </a:p>
        </p:txBody>
      </p:sp>
      <p:pic>
        <p:nvPicPr>
          <p:cNvPr id="1026" name="Picture 2" descr="http://truckhot.com/upload/image/Tank%20truck%208X4_li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72590" y="5958719"/>
            <a:ext cx="1213618" cy="785817"/>
          </a:xfrm>
          <a:prstGeom prst="rect">
            <a:avLst/>
          </a:prstGeom>
          <a:noFill/>
          <a:extLst>
            <a:ext uri="{909E8E84-426E-40DD-AFC4-6F175D3DCCD1}">
              <a14:hiddenFill xmlns:a14="http://schemas.microsoft.com/office/drawing/2010/main">
                <a:solidFill>
                  <a:srgbClr val="FFFFFF"/>
                </a:solidFill>
              </a14:hiddenFill>
            </a:ext>
          </a:extLst>
        </p:spPr>
      </p:pic>
      <p:sp>
        <p:nvSpPr>
          <p:cNvPr id="48" name="Right Arrow 47"/>
          <p:cNvSpPr/>
          <p:nvPr/>
        </p:nvSpPr>
        <p:spPr>
          <a:xfrm rot="16200000">
            <a:off x="7395779" y="5648224"/>
            <a:ext cx="339085" cy="4846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smtClean="0"/>
          </a:p>
        </p:txBody>
      </p:sp>
      <p:sp>
        <p:nvSpPr>
          <p:cNvPr id="6" name="TextBox 5"/>
          <p:cNvSpPr txBox="1"/>
          <p:nvPr/>
        </p:nvSpPr>
        <p:spPr>
          <a:xfrm>
            <a:off x="6113898" y="5836642"/>
            <a:ext cx="1451423" cy="923330"/>
          </a:xfrm>
          <a:prstGeom prst="rect">
            <a:avLst/>
          </a:prstGeom>
          <a:noFill/>
        </p:spPr>
        <p:txBody>
          <a:bodyPr wrap="none" rtlCol="0">
            <a:spAutoFit/>
          </a:bodyPr>
          <a:lstStyle/>
          <a:p>
            <a:r>
              <a:rPr lang="en-US" dirty="0" smtClean="0"/>
              <a:t>Driver Enters </a:t>
            </a:r>
          </a:p>
          <a:p>
            <a:r>
              <a:rPr lang="en-US" dirty="0" err="1" smtClean="0"/>
              <a:t>LoadID</a:t>
            </a:r>
            <a:r>
              <a:rPr lang="en-US" dirty="0" smtClean="0"/>
              <a:t> and</a:t>
            </a:r>
          </a:p>
          <a:p>
            <a:r>
              <a:rPr lang="en-US" dirty="0" err="1" smtClean="0"/>
              <a:t>DrvrDocID</a:t>
            </a:r>
            <a:endParaRPr lang="en-US" dirty="0"/>
          </a:p>
        </p:txBody>
      </p:sp>
      <p:sp>
        <p:nvSpPr>
          <p:cNvPr id="53" name="Flowchart: Connector 52"/>
          <p:cNvSpPr/>
          <p:nvPr/>
        </p:nvSpPr>
        <p:spPr>
          <a:xfrm>
            <a:off x="6198035" y="1870008"/>
            <a:ext cx="522631" cy="348292"/>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dirty="0" smtClean="0"/>
              <a:t>6</a:t>
            </a:r>
          </a:p>
        </p:txBody>
      </p:sp>
      <p:sp>
        <p:nvSpPr>
          <p:cNvPr id="57" name="Flowchart: Connector 56"/>
          <p:cNvSpPr/>
          <p:nvPr/>
        </p:nvSpPr>
        <p:spPr>
          <a:xfrm>
            <a:off x="6222800" y="2537912"/>
            <a:ext cx="522631" cy="31348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dirty="0" smtClean="0"/>
              <a:t>8</a:t>
            </a:r>
          </a:p>
        </p:txBody>
      </p:sp>
      <p:sp>
        <p:nvSpPr>
          <p:cNvPr id="59" name="Left Arrow 58"/>
          <p:cNvSpPr/>
          <p:nvPr/>
        </p:nvSpPr>
        <p:spPr>
          <a:xfrm>
            <a:off x="4681334" y="3252698"/>
            <a:ext cx="1404890" cy="646441"/>
          </a:xfrm>
          <a:prstGeom prst="lef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400" dirty="0" smtClean="0"/>
              <a:t>LDR/BOL w Loading Ref</a:t>
            </a:r>
          </a:p>
        </p:txBody>
      </p:sp>
      <p:sp>
        <p:nvSpPr>
          <p:cNvPr id="60" name="Left Arrow 59"/>
          <p:cNvSpPr/>
          <p:nvPr/>
        </p:nvSpPr>
        <p:spPr>
          <a:xfrm>
            <a:off x="2189033" y="2446979"/>
            <a:ext cx="1048314" cy="1027970"/>
          </a:xfrm>
          <a:prstGeom prst="lef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400" dirty="0" smtClean="0"/>
              <a:t>Full </a:t>
            </a:r>
          </a:p>
          <a:p>
            <a:pPr algn="ctr"/>
            <a:r>
              <a:rPr lang="en-US" sz="1400" dirty="0" smtClean="0"/>
              <a:t>LDR </a:t>
            </a:r>
          </a:p>
        </p:txBody>
      </p:sp>
      <p:sp>
        <p:nvSpPr>
          <p:cNvPr id="58" name="Flowchart: Connector 57"/>
          <p:cNvSpPr/>
          <p:nvPr/>
        </p:nvSpPr>
        <p:spPr>
          <a:xfrm>
            <a:off x="3288463" y="2661785"/>
            <a:ext cx="522631" cy="45720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dirty="0" smtClean="0"/>
              <a:t>11</a:t>
            </a:r>
          </a:p>
        </p:txBody>
      </p:sp>
      <p:sp>
        <p:nvSpPr>
          <p:cNvPr id="64" name="Right Arrow 63"/>
          <p:cNvSpPr/>
          <p:nvPr/>
        </p:nvSpPr>
        <p:spPr>
          <a:xfrm>
            <a:off x="2215673" y="4667023"/>
            <a:ext cx="1048314" cy="484632"/>
          </a:xfrm>
          <a:prstGeom prst="righ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400" dirty="0" smtClean="0"/>
              <a:t>Shipment</a:t>
            </a:r>
            <a:endParaRPr lang="en-US" sz="1400" dirty="0"/>
          </a:p>
        </p:txBody>
      </p:sp>
      <p:sp>
        <p:nvSpPr>
          <p:cNvPr id="67" name="Flowchart: Connector 66"/>
          <p:cNvSpPr/>
          <p:nvPr/>
        </p:nvSpPr>
        <p:spPr>
          <a:xfrm>
            <a:off x="2324634" y="4216822"/>
            <a:ext cx="651479" cy="45720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3</a:t>
            </a:r>
          </a:p>
        </p:txBody>
      </p:sp>
      <p:sp>
        <p:nvSpPr>
          <p:cNvPr id="69" name="Flowchart: Connector 68"/>
          <p:cNvSpPr/>
          <p:nvPr/>
        </p:nvSpPr>
        <p:spPr>
          <a:xfrm>
            <a:off x="3766772" y="4015994"/>
            <a:ext cx="457200" cy="45720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4</a:t>
            </a:r>
          </a:p>
        </p:txBody>
      </p:sp>
      <p:sp>
        <p:nvSpPr>
          <p:cNvPr id="70" name="Rectangle 69"/>
          <p:cNvSpPr/>
          <p:nvPr/>
        </p:nvSpPr>
        <p:spPr>
          <a:xfrm>
            <a:off x="3316659" y="4538870"/>
            <a:ext cx="1357426" cy="555673"/>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err="1" smtClean="0"/>
              <a:t>Auth</a:t>
            </a:r>
            <a:r>
              <a:rPr lang="en-US" dirty="0" smtClean="0"/>
              <a:t> Only</a:t>
            </a:r>
            <a:endParaRPr lang="en-US" dirty="0"/>
          </a:p>
        </p:txBody>
      </p:sp>
      <p:sp>
        <p:nvSpPr>
          <p:cNvPr id="75" name="Right Arrow 74"/>
          <p:cNvSpPr/>
          <p:nvPr/>
        </p:nvSpPr>
        <p:spPr>
          <a:xfrm>
            <a:off x="2242896" y="5836642"/>
            <a:ext cx="3920913" cy="700073"/>
          </a:xfrm>
          <a:prstGeom prst="righ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1400" dirty="0" err="1" smtClean="0"/>
              <a:t>LoadIDs</a:t>
            </a:r>
            <a:r>
              <a:rPr lang="en-US" sz="1400" dirty="0" smtClean="0"/>
              <a:t> and Driver Document  Identifier </a:t>
            </a:r>
          </a:p>
          <a:p>
            <a:pPr algn="ctr"/>
            <a:r>
              <a:rPr lang="en-US" sz="1400" dirty="0" smtClean="0"/>
              <a:t>given to Driver</a:t>
            </a:r>
            <a:endParaRPr lang="en-US" sz="1400" dirty="0"/>
          </a:p>
        </p:txBody>
      </p:sp>
      <p:sp>
        <p:nvSpPr>
          <p:cNvPr id="16" name="Bent-Up Arrow 15"/>
          <p:cNvSpPr/>
          <p:nvPr/>
        </p:nvSpPr>
        <p:spPr>
          <a:xfrm rot="16200000">
            <a:off x="5341606" y="3377017"/>
            <a:ext cx="3692806" cy="784749"/>
          </a:xfrm>
          <a:prstGeom prst="bentUpArrow">
            <a:avLst>
              <a:gd name="adj1" fmla="val 9610"/>
              <a:gd name="adj2" fmla="val 12358"/>
              <a:gd name="adj3" fmla="val 2939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76" name="Flowchart: Connector 75"/>
          <p:cNvSpPr/>
          <p:nvPr/>
        </p:nvSpPr>
        <p:spPr>
          <a:xfrm>
            <a:off x="6230750" y="3428391"/>
            <a:ext cx="522631" cy="31348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dirty="0" smtClean="0"/>
              <a:t>9</a:t>
            </a:r>
          </a:p>
        </p:txBody>
      </p:sp>
      <p:sp>
        <p:nvSpPr>
          <p:cNvPr id="42" name="Rectangle 41"/>
          <p:cNvSpPr/>
          <p:nvPr/>
        </p:nvSpPr>
        <p:spPr>
          <a:xfrm>
            <a:off x="3323908" y="1961874"/>
            <a:ext cx="1357426" cy="555673"/>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Match ID</a:t>
            </a:r>
          </a:p>
          <a:p>
            <a:pPr algn="ctr"/>
            <a:r>
              <a:rPr lang="en-US" dirty="0" smtClean="0"/>
              <a:t>Final </a:t>
            </a:r>
            <a:r>
              <a:rPr lang="en-US" dirty="0" err="1" smtClean="0"/>
              <a:t>Auth</a:t>
            </a:r>
            <a:endParaRPr lang="en-US" dirty="0"/>
          </a:p>
        </p:txBody>
      </p:sp>
      <p:sp>
        <p:nvSpPr>
          <p:cNvPr id="43" name="Flowchart: Connector 42"/>
          <p:cNvSpPr/>
          <p:nvPr/>
        </p:nvSpPr>
        <p:spPr>
          <a:xfrm>
            <a:off x="4290043" y="1465791"/>
            <a:ext cx="436716" cy="45720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7</a:t>
            </a:r>
            <a:endParaRPr lang="en-US" dirty="0"/>
          </a:p>
        </p:txBody>
      </p:sp>
      <p:sp>
        <p:nvSpPr>
          <p:cNvPr id="40" name="Rectangle 39"/>
          <p:cNvSpPr/>
          <p:nvPr/>
        </p:nvSpPr>
        <p:spPr>
          <a:xfrm>
            <a:off x="7188008" y="558005"/>
            <a:ext cx="1241586" cy="111404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41" name="Right Arrow 40"/>
          <p:cNvSpPr/>
          <p:nvPr/>
        </p:nvSpPr>
        <p:spPr>
          <a:xfrm>
            <a:off x="7255415" y="575070"/>
            <a:ext cx="1014290" cy="369364"/>
          </a:xfrm>
          <a:prstGeom prst="righ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000" dirty="0" smtClean="0"/>
              <a:t>PIDX</a:t>
            </a:r>
            <a:endParaRPr lang="en-US" sz="1000" dirty="0"/>
          </a:p>
        </p:txBody>
      </p:sp>
      <p:sp>
        <p:nvSpPr>
          <p:cNvPr id="46" name="Right Arrow 45"/>
          <p:cNvSpPr/>
          <p:nvPr/>
        </p:nvSpPr>
        <p:spPr>
          <a:xfrm>
            <a:off x="7248526" y="932787"/>
            <a:ext cx="1009448" cy="369364"/>
          </a:xfrm>
          <a:prstGeom prst="rightArrow">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1000" dirty="0" smtClean="0"/>
              <a:t>Driver Entry</a:t>
            </a:r>
            <a:endParaRPr lang="en-US" sz="1000" dirty="0"/>
          </a:p>
        </p:txBody>
      </p:sp>
      <p:sp>
        <p:nvSpPr>
          <p:cNvPr id="50" name="Right Arrow 49"/>
          <p:cNvSpPr/>
          <p:nvPr/>
        </p:nvSpPr>
        <p:spPr>
          <a:xfrm>
            <a:off x="7257836" y="1261065"/>
            <a:ext cx="1009448" cy="369364"/>
          </a:xfrm>
          <a:prstGeom prst="righ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000" dirty="0" smtClean="0"/>
              <a:t>As Is Process</a:t>
            </a:r>
            <a:endParaRPr lang="en-US" sz="1000" dirty="0"/>
          </a:p>
        </p:txBody>
      </p:sp>
      <p:sp>
        <p:nvSpPr>
          <p:cNvPr id="51" name="Right Arrow 50"/>
          <p:cNvSpPr/>
          <p:nvPr/>
        </p:nvSpPr>
        <p:spPr>
          <a:xfrm>
            <a:off x="8178884" y="2204663"/>
            <a:ext cx="859765" cy="4846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LDR/BOL</a:t>
            </a:r>
            <a:endParaRPr lang="en-US" sz="1200" dirty="0"/>
          </a:p>
        </p:txBody>
      </p:sp>
      <p:sp>
        <p:nvSpPr>
          <p:cNvPr id="77" name="Flowchart: Connector 76"/>
          <p:cNvSpPr/>
          <p:nvPr/>
        </p:nvSpPr>
        <p:spPr>
          <a:xfrm>
            <a:off x="7687248" y="2224728"/>
            <a:ext cx="522631" cy="45720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dirty="0" smtClean="0"/>
              <a:t>10</a:t>
            </a:r>
          </a:p>
        </p:txBody>
      </p:sp>
    </p:spTree>
    <p:extLst>
      <p:ext uri="{BB962C8B-B14F-4D97-AF65-F5344CB8AC3E}">
        <p14:creationId xmlns:p14="http://schemas.microsoft.com/office/powerpoint/2010/main" val="295853555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5983" y="145112"/>
            <a:ext cx="8229600" cy="1143000"/>
          </a:xfrm>
        </p:spPr>
        <p:txBody>
          <a:bodyPr>
            <a:normAutofit/>
          </a:bodyPr>
          <a:lstStyle/>
          <a:p>
            <a:r>
              <a:rPr lang="en-US" sz="3200" dirty="0"/>
              <a:t>RTL Request/Response Data Exchange </a:t>
            </a:r>
            <a:r>
              <a:rPr lang="en-US" sz="3200" dirty="0" smtClean="0"/>
              <a:t/>
            </a:r>
            <a:br>
              <a:rPr lang="en-US" sz="3200" dirty="0" smtClean="0"/>
            </a:br>
            <a:r>
              <a:rPr lang="en-US" sz="3200" dirty="0" smtClean="0"/>
              <a:t>Guideline for Rack Pickup</a:t>
            </a:r>
            <a:endParaRPr lang="en-US" sz="3200" dirty="0"/>
          </a:p>
        </p:txBody>
      </p:sp>
      <p:sp>
        <p:nvSpPr>
          <p:cNvPr id="3" name="Content Placeholder 2"/>
          <p:cNvSpPr>
            <a:spLocks noGrp="1"/>
          </p:cNvSpPr>
          <p:nvPr>
            <p:ph idx="1"/>
          </p:nvPr>
        </p:nvSpPr>
        <p:spPr>
          <a:xfrm>
            <a:off x="457200" y="1288112"/>
            <a:ext cx="8229600" cy="4838052"/>
          </a:xfrm>
        </p:spPr>
        <p:txBody>
          <a:bodyPr>
            <a:normAutofit fontScale="40000" lnSpcReduction="20000"/>
          </a:bodyPr>
          <a:lstStyle/>
          <a:p>
            <a:r>
              <a:rPr lang="en-US" dirty="0"/>
              <a:t>NOTE: Authorization is usually done for a </a:t>
            </a:r>
            <a:r>
              <a:rPr lang="en-US" dirty="0" err="1"/>
              <a:t>LoadID</a:t>
            </a:r>
            <a:r>
              <a:rPr lang="en-US" dirty="0"/>
              <a:t>/Account, meaning all products assigned to that Account will come back on the authorization.  If a Planned Movement is included in the Authorization then the products in the “AUTH” should be the intersection of the Products on the Planned Movement and the Products in the Authorization.</a:t>
            </a:r>
          </a:p>
          <a:p>
            <a:endParaRPr lang="en-US" dirty="0" smtClean="0"/>
          </a:p>
          <a:p>
            <a:r>
              <a:rPr lang="en-US" sz="3800" dirty="0" smtClean="0"/>
              <a:t>TAS </a:t>
            </a:r>
            <a:r>
              <a:rPr lang="en-US" sz="3800" dirty="0"/>
              <a:t>Support only RTL Rack Pickup, with </a:t>
            </a:r>
            <a:r>
              <a:rPr lang="en-US" sz="3800" dirty="0" err="1"/>
              <a:t>DriverDocumentIdentifer</a:t>
            </a:r>
            <a:r>
              <a:rPr lang="en-US" sz="3800" dirty="0"/>
              <a:t> Reference</a:t>
            </a:r>
          </a:p>
          <a:p>
            <a:pPr lvl="1"/>
            <a:r>
              <a:rPr lang="en-US" sz="3400" dirty="0" smtClean="0"/>
              <a:t>Shipment </a:t>
            </a:r>
            <a:endParaRPr lang="en-US" sz="3400" dirty="0"/>
          </a:p>
          <a:p>
            <a:pPr lvl="2"/>
            <a:r>
              <a:rPr lang="en-US" sz="2900" dirty="0"/>
              <a:t>Loading Type = </a:t>
            </a:r>
            <a:r>
              <a:rPr lang="en-US" sz="2900" dirty="0" err="1" smtClean="0"/>
              <a:t>RackPickup</a:t>
            </a:r>
            <a:endParaRPr lang="en-US" sz="2900" dirty="0"/>
          </a:p>
          <a:p>
            <a:pPr lvl="2"/>
            <a:r>
              <a:rPr lang="en-US" sz="2900" dirty="0" err="1"/>
              <a:t>RequiredFields</a:t>
            </a:r>
            <a:r>
              <a:rPr lang="en-US" sz="2900" dirty="0"/>
              <a:t> </a:t>
            </a:r>
            <a:r>
              <a:rPr lang="en-US" sz="2900" dirty="0" smtClean="0"/>
              <a:t>-  </a:t>
            </a:r>
            <a:r>
              <a:rPr lang="en-US" sz="2900" dirty="0" err="1" smtClean="0"/>
              <a:t>DocumentOriginator</a:t>
            </a:r>
            <a:r>
              <a:rPr lang="en-US" sz="2900" dirty="0" smtClean="0"/>
              <a:t>, </a:t>
            </a:r>
            <a:r>
              <a:rPr lang="en-US" sz="2900" dirty="0" err="1"/>
              <a:t>MovementType</a:t>
            </a:r>
            <a:r>
              <a:rPr lang="en-US" sz="2900" dirty="0"/>
              <a:t>, </a:t>
            </a:r>
            <a:r>
              <a:rPr lang="en-US" sz="2900" dirty="0" err="1"/>
              <a:t>MovementIdentifer</a:t>
            </a:r>
            <a:r>
              <a:rPr lang="en-US" sz="2900" dirty="0"/>
              <a:t>, Seller/Consignee/</a:t>
            </a:r>
            <a:r>
              <a:rPr lang="en-US" sz="2900" dirty="0" err="1"/>
              <a:t>SupplyPartner</a:t>
            </a:r>
            <a:r>
              <a:rPr lang="en-US" sz="2900" dirty="0"/>
              <a:t> Or </a:t>
            </a:r>
            <a:r>
              <a:rPr lang="en-US" sz="2900" dirty="0" err="1"/>
              <a:t>LoadID</a:t>
            </a:r>
            <a:r>
              <a:rPr lang="en-US" sz="2900" dirty="0"/>
              <a:t>, Terminal, Carrier, Truck, Driver data,  Product/Sum(quantities).</a:t>
            </a:r>
          </a:p>
          <a:p>
            <a:pPr lvl="2"/>
            <a:r>
              <a:rPr lang="en-US" sz="2900" dirty="0"/>
              <a:t>Response – </a:t>
            </a:r>
            <a:r>
              <a:rPr lang="en-US" sz="2900" dirty="0" smtClean="0"/>
              <a:t>Product/Quantities/</a:t>
            </a:r>
            <a:r>
              <a:rPr lang="en-US" sz="2900" dirty="0" err="1" smtClean="0"/>
              <a:t>MOTItem</a:t>
            </a:r>
            <a:r>
              <a:rPr lang="en-US" sz="2900" dirty="0" smtClean="0"/>
              <a:t>/Compartment -  Response may also be limited to Product/Quantities (depends on Terminal Response configurations and DCH Support).</a:t>
            </a:r>
          </a:p>
          <a:p>
            <a:pPr lvl="1"/>
            <a:r>
              <a:rPr lang="en-US" sz="3400" dirty="0" smtClean="0"/>
              <a:t>Contract </a:t>
            </a:r>
            <a:endParaRPr lang="en-US" sz="3400" dirty="0"/>
          </a:p>
          <a:p>
            <a:pPr lvl="2"/>
            <a:r>
              <a:rPr lang="en-US" sz="2900" dirty="0"/>
              <a:t>Loading Type = </a:t>
            </a:r>
            <a:r>
              <a:rPr lang="en-US" sz="2900" dirty="0" err="1" smtClean="0"/>
              <a:t>RackPickup</a:t>
            </a:r>
            <a:endParaRPr lang="en-US" sz="2900" dirty="0"/>
          </a:p>
          <a:p>
            <a:pPr lvl="2"/>
            <a:r>
              <a:rPr lang="en-US" sz="2900" dirty="0" err="1" smtClean="0"/>
              <a:t>RequiredFields</a:t>
            </a:r>
            <a:r>
              <a:rPr lang="en-US" sz="2900" dirty="0" smtClean="0"/>
              <a:t> </a:t>
            </a:r>
            <a:r>
              <a:rPr lang="en-US" sz="2900" dirty="0"/>
              <a:t>-  </a:t>
            </a:r>
            <a:r>
              <a:rPr lang="en-US" sz="2900" dirty="0" err="1"/>
              <a:t>DocumentOriginator</a:t>
            </a:r>
            <a:r>
              <a:rPr lang="en-US" sz="2900" dirty="0"/>
              <a:t>, </a:t>
            </a:r>
            <a:r>
              <a:rPr lang="en-US" sz="2900" dirty="0" err="1"/>
              <a:t>MovementType</a:t>
            </a:r>
            <a:r>
              <a:rPr lang="en-US" sz="2900" dirty="0"/>
              <a:t>, </a:t>
            </a:r>
            <a:r>
              <a:rPr lang="en-US" sz="2900" dirty="0" err="1"/>
              <a:t>MovementIdentifer</a:t>
            </a:r>
            <a:r>
              <a:rPr lang="en-US" sz="2900" dirty="0"/>
              <a:t>, Seller/Consignee/</a:t>
            </a:r>
            <a:r>
              <a:rPr lang="en-US" sz="2900" dirty="0" err="1"/>
              <a:t>SupplyPartner</a:t>
            </a:r>
            <a:r>
              <a:rPr lang="en-US" sz="2900" dirty="0"/>
              <a:t> Or </a:t>
            </a:r>
            <a:r>
              <a:rPr lang="en-US" sz="2900" dirty="0" err="1"/>
              <a:t>LoadID</a:t>
            </a:r>
            <a:r>
              <a:rPr lang="en-US" sz="2900" dirty="0"/>
              <a:t>, Terminal, Carrier, Truck, Driver data,  Product/Sum(quantities).</a:t>
            </a:r>
          </a:p>
          <a:p>
            <a:pPr lvl="2"/>
            <a:r>
              <a:rPr lang="en-US" sz="2900" dirty="0" smtClean="0"/>
              <a:t>Response - Product  </a:t>
            </a:r>
            <a:r>
              <a:rPr lang="en-US" sz="2900" dirty="0"/>
              <a:t> - Driver should be limited to loading by </a:t>
            </a:r>
            <a:r>
              <a:rPr lang="en-US" sz="2900" dirty="0" smtClean="0"/>
              <a:t>Products </a:t>
            </a:r>
            <a:r>
              <a:rPr lang="en-US" sz="2900" dirty="0"/>
              <a:t>in Response. </a:t>
            </a:r>
            <a:endParaRPr lang="en-US" sz="2900" dirty="0" smtClean="0"/>
          </a:p>
          <a:p>
            <a:pPr lvl="1"/>
            <a:r>
              <a:rPr lang="en-US" sz="3400" dirty="0" smtClean="0"/>
              <a:t>Order </a:t>
            </a:r>
            <a:endParaRPr lang="en-US" sz="3400" dirty="0"/>
          </a:p>
          <a:p>
            <a:pPr lvl="2"/>
            <a:r>
              <a:rPr lang="en-US" sz="2900" dirty="0" err="1"/>
              <a:t>LoadingType</a:t>
            </a:r>
            <a:r>
              <a:rPr lang="en-US" sz="2900" dirty="0"/>
              <a:t> = </a:t>
            </a:r>
            <a:r>
              <a:rPr lang="en-US" sz="2900" dirty="0" err="1" smtClean="0"/>
              <a:t>RackPickup</a:t>
            </a:r>
            <a:endParaRPr lang="en-US" sz="2900" dirty="0"/>
          </a:p>
          <a:p>
            <a:pPr lvl="2"/>
            <a:r>
              <a:rPr lang="en-US" sz="2900" dirty="0" err="1" smtClean="0"/>
              <a:t>RequiredFields</a:t>
            </a:r>
            <a:r>
              <a:rPr lang="en-US" sz="2900" dirty="0" smtClean="0"/>
              <a:t> </a:t>
            </a:r>
            <a:r>
              <a:rPr lang="en-US" sz="2900" dirty="0"/>
              <a:t>-  </a:t>
            </a:r>
            <a:r>
              <a:rPr lang="en-US" sz="2900" dirty="0" err="1"/>
              <a:t>DocumentOriginator</a:t>
            </a:r>
            <a:r>
              <a:rPr lang="en-US" sz="2900" dirty="0"/>
              <a:t>, </a:t>
            </a:r>
            <a:r>
              <a:rPr lang="en-US" sz="2900" dirty="0" err="1"/>
              <a:t>MovementType</a:t>
            </a:r>
            <a:r>
              <a:rPr lang="en-US" sz="2900" dirty="0"/>
              <a:t>, </a:t>
            </a:r>
            <a:r>
              <a:rPr lang="en-US" sz="2900" dirty="0" err="1"/>
              <a:t>MovementIdentifer</a:t>
            </a:r>
            <a:r>
              <a:rPr lang="en-US" sz="2900" dirty="0"/>
              <a:t>, Seller/Consignee/</a:t>
            </a:r>
            <a:r>
              <a:rPr lang="en-US" sz="2900" dirty="0" err="1"/>
              <a:t>SupplyPartner</a:t>
            </a:r>
            <a:r>
              <a:rPr lang="en-US" sz="2900" dirty="0"/>
              <a:t> Or </a:t>
            </a:r>
            <a:r>
              <a:rPr lang="en-US" sz="2900" dirty="0" err="1"/>
              <a:t>LoadID</a:t>
            </a:r>
            <a:r>
              <a:rPr lang="en-US" sz="2900" dirty="0"/>
              <a:t>, Terminal, Carrier, Truck, Driver data,  Product/Sum(quantities).</a:t>
            </a:r>
          </a:p>
          <a:p>
            <a:pPr lvl="2"/>
            <a:r>
              <a:rPr lang="en-US" sz="2900" dirty="0"/>
              <a:t>Response – </a:t>
            </a:r>
            <a:r>
              <a:rPr lang="en-US" sz="2900" dirty="0" smtClean="0"/>
              <a:t>Product/Quantities  - Driver should be limited to loading by Product/Quantity in Response. </a:t>
            </a:r>
            <a:endParaRPr lang="en-US" sz="2900" dirty="0"/>
          </a:p>
          <a:p>
            <a:pPr marL="457200" lvl="1" indent="0">
              <a:buNone/>
            </a:pPr>
            <a:endParaRPr lang="en-US" dirty="0" smtClean="0"/>
          </a:p>
        </p:txBody>
      </p:sp>
    </p:spTree>
    <p:extLst>
      <p:ext uri="{BB962C8B-B14F-4D97-AF65-F5344CB8AC3E}">
        <p14:creationId xmlns:p14="http://schemas.microsoft.com/office/powerpoint/2010/main" val="16536586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Planned Movement Purpose &amp;</a:t>
            </a:r>
            <a:br>
              <a:rPr lang="en-US" sz="3200" dirty="0" smtClean="0"/>
            </a:br>
            <a:r>
              <a:rPr lang="en-US" sz="3200" dirty="0" smtClean="0"/>
              <a:t>Design Objectives</a:t>
            </a:r>
            <a:endParaRPr lang="en-US" sz="3200" dirty="0"/>
          </a:p>
        </p:txBody>
      </p:sp>
      <p:sp>
        <p:nvSpPr>
          <p:cNvPr id="3" name="Content Placeholder 2"/>
          <p:cNvSpPr>
            <a:spLocks noGrp="1"/>
          </p:cNvSpPr>
          <p:nvPr>
            <p:ph idx="1"/>
          </p:nvPr>
        </p:nvSpPr>
        <p:spPr/>
        <p:txBody>
          <a:bodyPr>
            <a:normAutofit lnSpcReduction="10000"/>
          </a:bodyPr>
          <a:lstStyle/>
          <a:p>
            <a:pPr marL="0" indent="0">
              <a:buNone/>
            </a:pPr>
            <a:r>
              <a:rPr lang="en-US" sz="2400" dirty="0" smtClean="0"/>
              <a:t>Document Content</a:t>
            </a:r>
            <a:endParaRPr lang="en-US" sz="2400" dirty="0" smtClean="0"/>
          </a:p>
          <a:p>
            <a:pPr marL="400050" lvl="1" indent="0">
              <a:buNone/>
            </a:pPr>
            <a:r>
              <a:rPr lang="en-US" sz="1400" dirty="0" smtClean="0"/>
              <a:t>The Content in PM-Documents provides relevant data for a loading at </a:t>
            </a:r>
            <a:r>
              <a:rPr lang="en-US" sz="1400" dirty="0"/>
              <a:t>a Terminal/Refinery. </a:t>
            </a:r>
            <a:r>
              <a:rPr lang="en-US" sz="1400" dirty="0" smtClean="0"/>
              <a:t> A </a:t>
            </a:r>
            <a:r>
              <a:rPr lang="en-US" sz="1400" dirty="0"/>
              <a:t>PM Document contains </a:t>
            </a:r>
            <a:r>
              <a:rPr lang="en-US" sz="1400" dirty="0" smtClean="0"/>
              <a:t>information </a:t>
            </a:r>
            <a:r>
              <a:rPr lang="en-US" sz="1400" dirty="0"/>
              <a:t>to authorize a loading, e.g. Product</a:t>
            </a:r>
            <a:r>
              <a:rPr lang="en-US" sz="1400" dirty="0" smtClean="0"/>
              <a:t>, </a:t>
            </a:r>
            <a:r>
              <a:rPr lang="en-US" sz="1400" dirty="0"/>
              <a:t>Quantity, Tax-Handling Type, Mode of Transport, </a:t>
            </a:r>
            <a:r>
              <a:rPr lang="en-US" sz="1400" dirty="0" smtClean="0"/>
              <a:t>Equipment, </a:t>
            </a:r>
            <a:r>
              <a:rPr lang="en-US" sz="1400" dirty="0" smtClean="0"/>
              <a:t>Parties </a:t>
            </a:r>
            <a:r>
              <a:rPr lang="en-US" sz="1400" dirty="0"/>
              <a:t>involved </a:t>
            </a:r>
            <a:r>
              <a:rPr lang="en-US" sz="1400" dirty="0" smtClean="0"/>
              <a:t>(Reference Master like Data Sold </a:t>
            </a:r>
            <a:r>
              <a:rPr lang="en-US" sz="1400" dirty="0"/>
              <a:t>To, Ship To, </a:t>
            </a:r>
            <a:r>
              <a:rPr lang="en-US" sz="1400" dirty="0" smtClean="0"/>
              <a:t>and Tax To, and Market Master Data for Supply Partner, Stockowner, Carrier, and Seller Company </a:t>
            </a:r>
            <a:r>
              <a:rPr lang="en-US" sz="1400" dirty="0" smtClean="0"/>
              <a:t>Codes), </a:t>
            </a:r>
            <a:r>
              <a:rPr lang="en-US" sz="1400" dirty="0"/>
              <a:t>references to existing </a:t>
            </a:r>
            <a:r>
              <a:rPr lang="en-US" sz="1400" dirty="0" smtClean="0"/>
              <a:t>accounts or </a:t>
            </a:r>
            <a:r>
              <a:rPr lang="en-US" sz="1400" dirty="0" err="1" smtClean="0"/>
              <a:t>LoadIDs</a:t>
            </a:r>
            <a:r>
              <a:rPr lang="en-US" sz="1400" dirty="0" smtClean="0"/>
              <a:t>.</a:t>
            </a:r>
            <a:endParaRPr lang="en-US" sz="1400" dirty="0"/>
          </a:p>
          <a:p>
            <a:pPr marL="0" indent="0">
              <a:buNone/>
            </a:pPr>
            <a:r>
              <a:rPr lang="en-US" sz="2400" dirty="0" smtClean="0"/>
              <a:t>Subcommittee Objectives</a:t>
            </a:r>
          </a:p>
          <a:p>
            <a:r>
              <a:rPr lang="en-US" sz="1400" dirty="0" smtClean="0"/>
              <a:t>Create </a:t>
            </a:r>
            <a:r>
              <a:rPr lang="en-US" sz="1400" dirty="0" smtClean="0"/>
              <a:t>XSDs/WSDL which define Document Structure and SOAP Request/Response definitions.</a:t>
            </a:r>
          </a:p>
          <a:p>
            <a:r>
              <a:rPr lang="en-US" sz="1400" dirty="0" smtClean="0"/>
              <a:t> Working </a:t>
            </a:r>
            <a:r>
              <a:rPr lang="en-US" sz="1400" dirty="0" smtClean="0"/>
              <a:t>Examples – Document how everything works together through Use Cases and Required elements.</a:t>
            </a:r>
          </a:p>
          <a:p>
            <a:r>
              <a:rPr lang="en-US" sz="1400" dirty="0" smtClean="0"/>
              <a:t>Provide Mapping Documentation  - The mapping will describe required and recommended field usage for each document type and field level definitions. This mapping will ensure consistent use by companies generating the PM as well as TAS vendors parsing the data.</a:t>
            </a:r>
          </a:p>
          <a:p>
            <a:r>
              <a:rPr lang="en-US" sz="1400" dirty="0" smtClean="0"/>
              <a:t>Document Exchange Guidelines for each Movement </a:t>
            </a:r>
            <a:r>
              <a:rPr lang="en-US" sz="1400" dirty="0" smtClean="0"/>
              <a:t>Type and Right To Lift Loading Type.</a:t>
            </a:r>
            <a:endParaRPr lang="en-US" sz="1400" dirty="0" smtClean="0"/>
          </a:p>
          <a:p>
            <a:r>
              <a:rPr lang="en-US" sz="1400" dirty="0" smtClean="0"/>
              <a:t>Minimize Account Changes Required for Implementation - The concept of PICKUP and Delivery/Order Accounts </a:t>
            </a:r>
            <a:r>
              <a:rPr lang="en-US" sz="1400" dirty="0"/>
              <a:t>should </a:t>
            </a:r>
            <a:r>
              <a:rPr lang="en-US" sz="1400" dirty="0" smtClean="0"/>
              <a:t>exist </a:t>
            </a:r>
            <a:r>
              <a:rPr lang="en-US" sz="1400" dirty="0"/>
              <a:t>and when implementing Planned Movements (PMs), no major </a:t>
            </a:r>
            <a:r>
              <a:rPr lang="en-US" sz="1400" dirty="0" smtClean="0"/>
              <a:t>changes </a:t>
            </a:r>
            <a:r>
              <a:rPr lang="en-US" sz="1400" dirty="0"/>
              <a:t>should be needed to adjust the pre-existing account data </a:t>
            </a:r>
            <a:r>
              <a:rPr lang="en-US" sz="1400" dirty="0" smtClean="0"/>
              <a:t>(</a:t>
            </a:r>
            <a:r>
              <a:rPr lang="en-US" sz="1400" dirty="0"/>
              <a:t>other than setting flags for Secondary Identification requirements).  </a:t>
            </a:r>
            <a:r>
              <a:rPr lang="en-US" sz="1400" dirty="0" smtClean="0"/>
              <a:t>Planned Movements should be a layer on top of the pre-existing accounts.</a:t>
            </a:r>
            <a:endParaRPr lang="en-US" sz="1400" dirty="0"/>
          </a:p>
          <a:p>
            <a:endParaRPr lang="en-US" sz="1600" dirty="0"/>
          </a:p>
        </p:txBody>
      </p:sp>
    </p:spTree>
    <p:extLst>
      <p:ext uri="{BB962C8B-B14F-4D97-AF65-F5344CB8AC3E}">
        <p14:creationId xmlns:p14="http://schemas.microsoft.com/office/powerpoint/2010/main" val="192197985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 Options</a:t>
            </a:r>
            <a:endParaRPr lang="en-US" dirty="0"/>
          </a:p>
        </p:txBody>
      </p:sp>
      <p:sp>
        <p:nvSpPr>
          <p:cNvPr id="3" name="Content Placeholder 2"/>
          <p:cNvSpPr>
            <a:spLocks noGrp="1"/>
          </p:cNvSpPr>
          <p:nvPr>
            <p:ph idx="1"/>
          </p:nvPr>
        </p:nvSpPr>
        <p:spPr>
          <a:xfrm>
            <a:off x="658167" y="1600200"/>
            <a:ext cx="8229600" cy="4525963"/>
          </a:xfrm>
        </p:spPr>
        <p:txBody>
          <a:bodyPr>
            <a:normAutofit fontScale="70000" lnSpcReduction="20000"/>
          </a:bodyPr>
          <a:lstStyle/>
          <a:p>
            <a:pPr marL="0" indent="0">
              <a:buNone/>
            </a:pPr>
            <a:r>
              <a:rPr lang="en-US" dirty="0" smtClean="0"/>
              <a:t>Planned Movements can be implemented in a number of ways with various levels of detail included on the BOL.</a:t>
            </a:r>
          </a:p>
          <a:p>
            <a:pPr marL="514350" indent="-514350">
              <a:buAutoNum type="arabicParenR"/>
            </a:pPr>
            <a:r>
              <a:rPr lang="en-US" dirty="0" smtClean="0"/>
              <a:t>Full Implementation – LDR data includes all Reference Data associated with Loading Documents (RTROD or Document Push needs to be supported).</a:t>
            </a:r>
          </a:p>
          <a:p>
            <a:pPr marL="514350" indent="-514350">
              <a:buAutoNum type="arabicParenR"/>
            </a:pPr>
            <a:r>
              <a:rPr lang="en-US" dirty="0" smtClean="0"/>
              <a:t>Partial Implementation – LDR data include validated Document Identifiers with Loading References on LDR from RTL message (</a:t>
            </a:r>
            <a:r>
              <a:rPr lang="en-US" dirty="0" err="1" smtClean="0"/>
              <a:t>LoadingRef</a:t>
            </a:r>
            <a:r>
              <a:rPr lang="en-US" dirty="0" smtClean="0"/>
              <a:t> needs to be on LDR, so DCH can finish adding additional Details to the LDR).</a:t>
            </a:r>
          </a:p>
          <a:p>
            <a:pPr marL="514350" indent="-514350">
              <a:buAutoNum type="arabicParenR"/>
            </a:pPr>
            <a:r>
              <a:rPr lang="en-US" dirty="0" smtClean="0"/>
              <a:t>Document Validation with Product/Quantity Limitations – RTL can validate the Document ID and the response would be limited to the products on the document and possible quantities (if shipment/order).  This assumes the </a:t>
            </a:r>
            <a:r>
              <a:rPr lang="en-US" dirty="0" err="1" smtClean="0"/>
              <a:t>DocumentID</a:t>
            </a:r>
            <a:r>
              <a:rPr lang="en-US" dirty="0" smtClean="0"/>
              <a:t> + Product returned is enough to identify the Line Item on the loaded product.</a:t>
            </a:r>
            <a:endParaRPr lang="en-US" dirty="0"/>
          </a:p>
        </p:txBody>
      </p:sp>
    </p:spTree>
    <p:extLst>
      <p:ext uri="{BB962C8B-B14F-4D97-AF65-F5344CB8AC3E}">
        <p14:creationId xmlns:p14="http://schemas.microsoft.com/office/powerpoint/2010/main" val="102959412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Planned Movements in V5.02 to DCH</a:t>
            </a:r>
            <a:br>
              <a:rPr lang="en-US" dirty="0" smtClean="0"/>
            </a:br>
            <a:r>
              <a:rPr lang="en-US" dirty="0" smtClean="0"/>
              <a:t>Mixed Version on TAS</a:t>
            </a:r>
            <a:endParaRPr lang="en-US" dirty="0"/>
          </a:p>
        </p:txBody>
      </p:sp>
      <p:sp>
        <p:nvSpPr>
          <p:cNvPr id="3" name="Content Placeholder 2"/>
          <p:cNvSpPr>
            <a:spLocks noGrp="1"/>
          </p:cNvSpPr>
          <p:nvPr>
            <p:ph idx="1"/>
          </p:nvPr>
        </p:nvSpPr>
        <p:spPr/>
        <p:txBody>
          <a:bodyPr>
            <a:normAutofit/>
          </a:bodyPr>
          <a:lstStyle/>
          <a:p>
            <a:r>
              <a:rPr lang="en-US" dirty="0" smtClean="0"/>
              <a:t>TAS Versions</a:t>
            </a:r>
          </a:p>
          <a:p>
            <a:pPr lvl="1"/>
            <a:r>
              <a:rPr lang="en-US" sz="1800" dirty="0" smtClean="0"/>
              <a:t>V1 – Should be deprecated, this protocol has outlived its usefulness and will not support any Planned Movements in RTL other than standard Rack Pickup against a </a:t>
            </a:r>
            <a:r>
              <a:rPr lang="en-US" sz="1800" dirty="0" err="1" smtClean="0"/>
              <a:t>LoadID</a:t>
            </a:r>
            <a:r>
              <a:rPr lang="en-US" sz="1800" dirty="0" smtClean="0"/>
              <a:t> or Consignee.</a:t>
            </a:r>
          </a:p>
          <a:p>
            <a:pPr lvl="1"/>
            <a:r>
              <a:rPr lang="en-US" sz="1800" dirty="0" smtClean="0"/>
              <a:t> V4.01/5.01 – This version supports an Order Number entry in the AUTH Request protocol.  The “Order Number” will be used by the DCH to find appropriate document match.  The Product/Quantities will be limited on the response sent back. (matching performed on Seller/Consignee/Terminal and the </a:t>
            </a:r>
            <a:r>
              <a:rPr lang="en-US" sz="1800" dirty="0" err="1" smtClean="0"/>
              <a:t>OrderNum</a:t>
            </a:r>
            <a:r>
              <a:rPr lang="en-US" sz="1800" dirty="0" smtClean="0"/>
              <a:t> field will be matched against the </a:t>
            </a:r>
            <a:r>
              <a:rPr lang="en-US" sz="1800" dirty="0" err="1" smtClean="0"/>
              <a:t>DriverEnteredText</a:t>
            </a:r>
            <a:r>
              <a:rPr lang="en-US" sz="1800" dirty="0" smtClean="0"/>
              <a:t> field in the PM – across all Planned Movement documents)</a:t>
            </a:r>
          </a:p>
          <a:p>
            <a:pPr lvl="1"/>
            <a:r>
              <a:rPr lang="en-US" sz="1800" dirty="0" smtClean="0"/>
              <a:t>V5.02 – RTL – This was previously discussed.</a:t>
            </a:r>
          </a:p>
          <a:p>
            <a:pPr marL="457200" lvl="1" indent="0">
              <a:buNone/>
            </a:pPr>
            <a:endParaRPr lang="en-US" sz="1800" dirty="0" smtClean="0"/>
          </a:p>
          <a:p>
            <a:pPr marL="457200" lvl="1" indent="0">
              <a:buNone/>
            </a:pPr>
            <a:r>
              <a:rPr lang="en-US" sz="1800" dirty="0" smtClean="0"/>
              <a:t>The remaining slides show how these different protocols could work.</a:t>
            </a:r>
            <a:endParaRPr lang="en-US" sz="1800" dirty="0"/>
          </a:p>
        </p:txBody>
      </p:sp>
    </p:spTree>
    <p:extLst>
      <p:ext uri="{BB962C8B-B14F-4D97-AF65-F5344CB8AC3E}">
        <p14:creationId xmlns:p14="http://schemas.microsoft.com/office/powerpoint/2010/main" val="23599278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6116784" y="2268420"/>
            <a:ext cx="1144480" cy="3192737"/>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TAS</a:t>
            </a:r>
            <a:endParaRPr lang="en-US" dirty="0"/>
          </a:p>
        </p:txBody>
      </p:sp>
      <p:sp>
        <p:nvSpPr>
          <p:cNvPr id="2" name="Title 1"/>
          <p:cNvSpPr>
            <a:spLocks noGrp="1"/>
          </p:cNvSpPr>
          <p:nvPr>
            <p:ph type="title"/>
          </p:nvPr>
        </p:nvSpPr>
        <p:spPr>
          <a:xfrm>
            <a:off x="1410473" y="347195"/>
            <a:ext cx="5814574" cy="1258968"/>
          </a:xfrm>
        </p:spPr>
        <p:txBody>
          <a:bodyPr>
            <a:noAutofit/>
          </a:bodyPr>
          <a:lstStyle/>
          <a:p>
            <a:r>
              <a:rPr lang="en-US" sz="2800" dirty="0" smtClean="0"/>
              <a:t>Mixed Mode of Operations V1 protocol between DCH/TAS and 5.02 between Supplier/DCH</a:t>
            </a:r>
            <a:endParaRPr lang="en-US" sz="2800" dirty="0"/>
          </a:p>
        </p:txBody>
      </p:sp>
      <p:sp>
        <p:nvSpPr>
          <p:cNvPr id="4" name="Rectangle 3"/>
          <p:cNvSpPr/>
          <p:nvPr/>
        </p:nvSpPr>
        <p:spPr>
          <a:xfrm>
            <a:off x="157572" y="2268419"/>
            <a:ext cx="1643273" cy="3192737"/>
          </a:xfrm>
          <a:prstGeom prst="rect">
            <a:avLst/>
          </a:prstGeom>
        </p:spPr>
        <p:style>
          <a:lnRef idx="1">
            <a:schemeClr val="accent1"/>
          </a:lnRef>
          <a:fillRef idx="3">
            <a:schemeClr val="accent1"/>
          </a:fillRef>
          <a:effectRef idx="2">
            <a:schemeClr val="accent1"/>
          </a:effectRef>
          <a:fontRef idx="minor">
            <a:schemeClr val="lt1"/>
          </a:fontRef>
        </p:style>
        <p:txBody>
          <a:bodyPr rtlCol="0" anchor="t"/>
          <a:lstStyle/>
          <a:p>
            <a:r>
              <a:rPr lang="en-US" dirty="0" smtClean="0"/>
              <a:t>Supplier</a:t>
            </a:r>
          </a:p>
          <a:p>
            <a:r>
              <a:rPr lang="en-US" dirty="0" smtClean="0"/>
              <a:t>Customer</a:t>
            </a:r>
          </a:p>
          <a:p>
            <a:r>
              <a:rPr lang="en-US" dirty="0" smtClean="0"/>
              <a:t>Carrier</a:t>
            </a:r>
            <a:endParaRPr lang="en-US" dirty="0"/>
          </a:p>
        </p:txBody>
      </p:sp>
      <p:sp>
        <p:nvSpPr>
          <p:cNvPr id="21" name="Rectangle 20"/>
          <p:cNvSpPr/>
          <p:nvPr/>
        </p:nvSpPr>
        <p:spPr>
          <a:xfrm>
            <a:off x="2845000" y="2268420"/>
            <a:ext cx="1467708" cy="3192737"/>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smtClean="0"/>
          </a:p>
          <a:p>
            <a:pPr algn="ctr"/>
            <a:endParaRPr lang="en-US" dirty="0"/>
          </a:p>
          <a:p>
            <a:pPr algn="ctr"/>
            <a:r>
              <a:rPr lang="en-US" dirty="0" smtClean="0"/>
              <a:t>DCH</a:t>
            </a:r>
            <a:endParaRPr lang="en-US" dirty="0"/>
          </a:p>
        </p:txBody>
      </p:sp>
      <p:sp>
        <p:nvSpPr>
          <p:cNvPr id="47" name="Right Arrow 46"/>
          <p:cNvSpPr/>
          <p:nvPr/>
        </p:nvSpPr>
        <p:spPr>
          <a:xfrm>
            <a:off x="226583" y="6200485"/>
            <a:ext cx="1741982" cy="47777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V1 Interfaces</a:t>
            </a:r>
            <a:endParaRPr lang="en-US" sz="1400" dirty="0"/>
          </a:p>
        </p:txBody>
      </p:sp>
      <p:sp>
        <p:nvSpPr>
          <p:cNvPr id="49" name="Left Arrow 48"/>
          <p:cNvSpPr/>
          <p:nvPr/>
        </p:nvSpPr>
        <p:spPr>
          <a:xfrm>
            <a:off x="4312708" y="2429439"/>
            <a:ext cx="1741982" cy="888975"/>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err="1" smtClean="0"/>
              <a:t>AuthReq</a:t>
            </a:r>
            <a:endParaRPr lang="en-US" sz="1400" dirty="0"/>
          </a:p>
          <a:p>
            <a:pPr algn="ctr"/>
            <a:r>
              <a:rPr lang="en-US" sz="1400" dirty="0" smtClean="0"/>
              <a:t>Seller/Consignee</a:t>
            </a:r>
          </a:p>
        </p:txBody>
      </p:sp>
      <p:pic>
        <p:nvPicPr>
          <p:cNvPr id="1026" name="Picture 2" descr="http://truckhot.com/upload/image/Tank%20truck%208X4_li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56306" y="5857940"/>
            <a:ext cx="1213618" cy="785817"/>
          </a:xfrm>
          <a:prstGeom prst="rect">
            <a:avLst/>
          </a:prstGeom>
          <a:noFill/>
          <a:extLst>
            <a:ext uri="{909E8E84-426E-40DD-AFC4-6F175D3DCCD1}">
              <a14:hiddenFill xmlns:a14="http://schemas.microsoft.com/office/drawing/2010/main">
                <a:solidFill>
                  <a:srgbClr val="FFFFFF"/>
                </a:solidFill>
              </a14:hiddenFill>
            </a:ext>
          </a:extLst>
        </p:spPr>
      </p:pic>
      <p:sp>
        <p:nvSpPr>
          <p:cNvPr id="48" name="Right Arrow 47"/>
          <p:cNvSpPr/>
          <p:nvPr/>
        </p:nvSpPr>
        <p:spPr>
          <a:xfrm rot="16200000">
            <a:off x="6777700" y="5404285"/>
            <a:ext cx="339085" cy="4846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smtClean="0"/>
          </a:p>
        </p:txBody>
      </p:sp>
      <p:sp>
        <p:nvSpPr>
          <p:cNvPr id="6" name="TextBox 5"/>
          <p:cNvSpPr txBox="1"/>
          <p:nvPr/>
        </p:nvSpPr>
        <p:spPr>
          <a:xfrm>
            <a:off x="3808049" y="5532239"/>
            <a:ext cx="3381510" cy="923330"/>
          </a:xfrm>
          <a:prstGeom prst="rect">
            <a:avLst/>
          </a:prstGeom>
          <a:noFill/>
        </p:spPr>
        <p:txBody>
          <a:bodyPr wrap="square" rtlCol="0">
            <a:spAutoFit/>
          </a:bodyPr>
          <a:lstStyle/>
          <a:p>
            <a:r>
              <a:rPr lang="en-US" dirty="0" smtClean="0"/>
              <a:t>Driver Enters </a:t>
            </a:r>
            <a:r>
              <a:rPr lang="en-US" dirty="0" err="1" smtClean="0"/>
              <a:t>LoadID</a:t>
            </a:r>
            <a:r>
              <a:rPr lang="en-US" dirty="0"/>
              <a:t> </a:t>
            </a:r>
            <a:r>
              <a:rPr lang="en-US" dirty="0" smtClean="0"/>
              <a:t>– </a:t>
            </a:r>
            <a:r>
              <a:rPr lang="en-US" dirty="0" err="1" smtClean="0"/>
              <a:t>LoadID</a:t>
            </a:r>
            <a:r>
              <a:rPr lang="en-US" dirty="0" smtClean="0"/>
              <a:t> should have Seller/Consignee assigned.</a:t>
            </a:r>
            <a:endParaRPr lang="en-US" dirty="0"/>
          </a:p>
        </p:txBody>
      </p:sp>
      <p:sp>
        <p:nvSpPr>
          <p:cNvPr id="59" name="Left Arrow 58"/>
          <p:cNvSpPr/>
          <p:nvPr/>
        </p:nvSpPr>
        <p:spPr>
          <a:xfrm>
            <a:off x="4312708" y="4463875"/>
            <a:ext cx="1741982" cy="746480"/>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V1 BOL</a:t>
            </a:r>
          </a:p>
        </p:txBody>
      </p:sp>
      <p:sp>
        <p:nvSpPr>
          <p:cNvPr id="60" name="Left Arrow 59"/>
          <p:cNvSpPr/>
          <p:nvPr/>
        </p:nvSpPr>
        <p:spPr>
          <a:xfrm>
            <a:off x="1656272" y="4311474"/>
            <a:ext cx="1167024" cy="580154"/>
          </a:xfrm>
          <a:prstGeom prst="lef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smtClean="0"/>
              <a:t>V1 BOL</a:t>
            </a:r>
          </a:p>
        </p:txBody>
      </p:sp>
      <p:sp>
        <p:nvSpPr>
          <p:cNvPr id="64" name="Right Arrow 63"/>
          <p:cNvSpPr/>
          <p:nvPr/>
        </p:nvSpPr>
        <p:spPr>
          <a:xfrm>
            <a:off x="1656272" y="2873926"/>
            <a:ext cx="1220887" cy="820197"/>
          </a:xfrm>
          <a:prstGeom prst="righ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400" dirty="0" smtClean="0"/>
              <a:t>Planned </a:t>
            </a:r>
            <a:r>
              <a:rPr lang="en-US" sz="1400" dirty="0" err="1" smtClean="0"/>
              <a:t>Movment</a:t>
            </a:r>
            <a:endParaRPr lang="en-US" sz="1400" dirty="0"/>
          </a:p>
        </p:txBody>
      </p:sp>
      <p:sp>
        <p:nvSpPr>
          <p:cNvPr id="70" name="Rectangle 69"/>
          <p:cNvSpPr/>
          <p:nvPr/>
        </p:nvSpPr>
        <p:spPr>
          <a:xfrm>
            <a:off x="2909857" y="4461788"/>
            <a:ext cx="1357426" cy="847533"/>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dirty="0" smtClean="0"/>
              <a:t>V1 BOL</a:t>
            </a:r>
          </a:p>
          <a:p>
            <a:pPr algn="ctr"/>
            <a:r>
              <a:rPr lang="en-US" dirty="0" err="1" smtClean="0"/>
              <a:t>Passthru</a:t>
            </a:r>
            <a:endParaRPr lang="en-US" dirty="0"/>
          </a:p>
        </p:txBody>
      </p:sp>
      <p:sp>
        <p:nvSpPr>
          <p:cNvPr id="16" name="Bent-Up Arrow 15"/>
          <p:cNvSpPr/>
          <p:nvPr/>
        </p:nvSpPr>
        <p:spPr>
          <a:xfrm rot="16200000">
            <a:off x="5259208" y="3654339"/>
            <a:ext cx="2680517" cy="784749"/>
          </a:xfrm>
          <a:prstGeom prst="bentUpArrow">
            <a:avLst>
              <a:gd name="adj1" fmla="val 9610"/>
              <a:gd name="adj2" fmla="val 12358"/>
              <a:gd name="adj3" fmla="val 2939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42" name="Rectangle 41"/>
          <p:cNvSpPr/>
          <p:nvPr/>
        </p:nvSpPr>
        <p:spPr>
          <a:xfrm>
            <a:off x="2909857" y="2369255"/>
            <a:ext cx="1357426" cy="1599846"/>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dirty="0" smtClean="0"/>
              <a:t>Seller Consignee</a:t>
            </a:r>
          </a:p>
          <a:p>
            <a:pPr algn="ctr"/>
            <a:r>
              <a:rPr lang="en-US" dirty="0" smtClean="0"/>
              <a:t>Rack Pickup </a:t>
            </a:r>
            <a:r>
              <a:rPr lang="en-US" dirty="0" err="1" smtClean="0"/>
              <a:t>Auth</a:t>
            </a:r>
            <a:endParaRPr lang="en-US" dirty="0"/>
          </a:p>
        </p:txBody>
      </p:sp>
      <p:sp>
        <p:nvSpPr>
          <p:cNvPr id="41" name="Right Arrow 40"/>
          <p:cNvSpPr/>
          <p:nvPr/>
        </p:nvSpPr>
        <p:spPr>
          <a:xfrm>
            <a:off x="4374802" y="3318414"/>
            <a:ext cx="1741982" cy="1145461"/>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err="1" smtClean="0"/>
              <a:t>AuthRsp</a:t>
            </a:r>
            <a:endParaRPr lang="en-US" sz="1400" dirty="0" smtClean="0"/>
          </a:p>
          <a:p>
            <a:pPr algn="ctr"/>
            <a:r>
              <a:rPr lang="en-US" sz="1400" dirty="0" smtClean="0"/>
              <a:t>No Product Filtering</a:t>
            </a:r>
          </a:p>
        </p:txBody>
      </p:sp>
      <p:sp>
        <p:nvSpPr>
          <p:cNvPr id="46" name="Right Arrow 45"/>
          <p:cNvSpPr/>
          <p:nvPr/>
        </p:nvSpPr>
        <p:spPr>
          <a:xfrm>
            <a:off x="2153180" y="6200485"/>
            <a:ext cx="1665993" cy="484632"/>
          </a:xfrm>
          <a:prstGeom prst="righ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400" dirty="0" smtClean="0"/>
              <a:t>V5.02 Interfaces</a:t>
            </a:r>
            <a:endParaRPr lang="en-US" sz="1400" dirty="0"/>
          </a:p>
        </p:txBody>
      </p:sp>
      <p:sp>
        <p:nvSpPr>
          <p:cNvPr id="50" name="Rectangle 49"/>
          <p:cNvSpPr/>
          <p:nvPr/>
        </p:nvSpPr>
        <p:spPr>
          <a:xfrm>
            <a:off x="7868072" y="2268420"/>
            <a:ext cx="1144480" cy="3192737"/>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TAS</a:t>
            </a:r>
          </a:p>
          <a:p>
            <a:pPr algn="ctr"/>
            <a:r>
              <a:rPr lang="en-US" dirty="0" smtClean="0"/>
              <a:t>Operator</a:t>
            </a:r>
            <a:endParaRPr lang="en-US" dirty="0"/>
          </a:p>
        </p:txBody>
      </p:sp>
      <p:sp>
        <p:nvSpPr>
          <p:cNvPr id="52" name="Left Arrow 51"/>
          <p:cNvSpPr/>
          <p:nvPr/>
        </p:nvSpPr>
        <p:spPr>
          <a:xfrm>
            <a:off x="6991841" y="2369255"/>
            <a:ext cx="1068865" cy="580154"/>
          </a:xfrm>
          <a:prstGeom prst="lef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1400" dirty="0" err="1" smtClean="0"/>
              <a:t>LoadID</a:t>
            </a:r>
            <a:endParaRPr lang="en-US" sz="1400" dirty="0" smtClean="0"/>
          </a:p>
        </p:txBody>
      </p:sp>
      <p:sp>
        <p:nvSpPr>
          <p:cNvPr id="3" name="TextBox 2"/>
          <p:cNvSpPr txBox="1"/>
          <p:nvPr/>
        </p:nvSpPr>
        <p:spPr>
          <a:xfrm>
            <a:off x="6857263" y="1241153"/>
            <a:ext cx="2237087" cy="646331"/>
          </a:xfrm>
          <a:prstGeom prst="rect">
            <a:avLst/>
          </a:prstGeom>
          <a:noFill/>
        </p:spPr>
        <p:txBody>
          <a:bodyPr wrap="none" rtlCol="0">
            <a:spAutoFit/>
          </a:bodyPr>
          <a:lstStyle/>
          <a:p>
            <a:r>
              <a:rPr lang="en-US" dirty="0" err="1" smtClean="0"/>
              <a:t>LoadID</a:t>
            </a:r>
            <a:r>
              <a:rPr lang="en-US" dirty="0" smtClean="0"/>
              <a:t> are created in </a:t>
            </a:r>
          </a:p>
          <a:p>
            <a:r>
              <a:rPr lang="en-US" dirty="0" smtClean="0"/>
              <a:t>TAS Manually</a:t>
            </a:r>
            <a:endParaRPr lang="en-US" dirty="0"/>
          </a:p>
        </p:txBody>
      </p:sp>
      <p:sp>
        <p:nvSpPr>
          <p:cNvPr id="5" name="&quot;No&quot; Symbol 4"/>
          <p:cNvSpPr/>
          <p:nvPr/>
        </p:nvSpPr>
        <p:spPr>
          <a:xfrm>
            <a:off x="1542553" y="1828800"/>
            <a:ext cx="5983720" cy="4814957"/>
          </a:xfrm>
          <a:prstGeom prst="noSmoking">
            <a:avLst/>
          </a:prstGeom>
          <a:solidFill>
            <a:schemeClr val="accent2">
              <a:lumMod val="40000"/>
              <a:lumOff val="60000"/>
              <a:alpha val="41000"/>
            </a:schemeClr>
          </a:solid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413718728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6116784" y="2268420"/>
            <a:ext cx="1144480" cy="3192737"/>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TAS</a:t>
            </a:r>
            <a:endParaRPr lang="en-US" dirty="0"/>
          </a:p>
        </p:txBody>
      </p:sp>
      <p:sp>
        <p:nvSpPr>
          <p:cNvPr id="2" name="Title 1"/>
          <p:cNvSpPr>
            <a:spLocks noGrp="1"/>
          </p:cNvSpPr>
          <p:nvPr>
            <p:ph type="title"/>
          </p:nvPr>
        </p:nvSpPr>
        <p:spPr>
          <a:xfrm>
            <a:off x="1410473" y="347195"/>
            <a:ext cx="4796619" cy="1258968"/>
          </a:xfrm>
        </p:spPr>
        <p:txBody>
          <a:bodyPr>
            <a:noAutofit/>
          </a:bodyPr>
          <a:lstStyle/>
          <a:p>
            <a:r>
              <a:rPr lang="en-US" sz="2800" dirty="0" smtClean="0"/>
              <a:t>Mixed Mode of Operations </a:t>
            </a:r>
            <a:br>
              <a:rPr lang="en-US" sz="2800" dirty="0" smtClean="0"/>
            </a:br>
            <a:r>
              <a:rPr lang="en-US" sz="2800" dirty="0" smtClean="0"/>
              <a:t>RTL 4.01/5.01 DCH/TAS with</a:t>
            </a:r>
            <a:br>
              <a:rPr lang="en-US" sz="2800" dirty="0" smtClean="0"/>
            </a:br>
            <a:r>
              <a:rPr lang="en-US" sz="2800" dirty="0" smtClean="0"/>
              <a:t>PM 5.02 between Supplier/DCH</a:t>
            </a:r>
            <a:endParaRPr lang="en-US" sz="2800" dirty="0"/>
          </a:p>
        </p:txBody>
      </p:sp>
      <p:sp>
        <p:nvSpPr>
          <p:cNvPr id="4" name="Rectangle 3"/>
          <p:cNvSpPr/>
          <p:nvPr/>
        </p:nvSpPr>
        <p:spPr>
          <a:xfrm>
            <a:off x="157572" y="2268419"/>
            <a:ext cx="1643273" cy="3192737"/>
          </a:xfrm>
          <a:prstGeom prst="rect">
            <a:avLst/>
          </a:prstGeom>
        </p:spPr>
        <p:style>
          <a:lnRef idx="1">
            <a:schemeClr val="accent1"/>
          </a:lnRef>
          <a:fillRef idx="3">
            <a:schemeClr val="accent1"/>
          </a:fillRef>
          <a:effectRef idx="2">
            <a:schemeClr val="accent1"/>
          </a:effectRef>
          <a:fontRef idx="minor">
            <a:schemeClr val="lt1"/>
          </a:fontRef>
        </p:style>
        <p:txBody>
          <a:bodyPr rtlCol="0" anchor="t"/>
          <a:lstStyle/>
          <a:p>
            <a:r>
              <a:rPr lang="en-US" dirty="0" smtClean="0"/>
              <a:t>Supplier</a:t>
            </a:r>
          </a:p>
          <a:p>
            <a:r>
              <a:rPr lang="en-US" dirty="0" smtClean="0"/>
              <a:t>Customer</a:t>
            </a:r>
          </a:p>
          <a:p>
            <a:r>
              <a:rPr lang="en-US" dirty="0" smtClean="0"/>
              <a:t>Carrier</a:t>
            </a:r>
            <a:endParaRPr lang="en-US" dirty="0"/>
          </a:p>
        </p:txBody>
      </p:sp>
      <p:sp>
        <p:nvSpPr>
          <p:cNvPr id="21" name="Rectangle 20"/>
          <p:cNvSpPr/>
          <p:nvPr/>
        </p:nvSpPr>
        <p:spPr>
          <a:xfrm>
            <a:off x="2845000" y="2268420"/>
            <a:ext cx="1467708" cy="345575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smtClean="0"/>
          </a:p>
          <a:p>
            <a:pPr algn="ctr"/>
            <a:endParaRPr lang="en-US" dirty="0"/>
          </a:p>
          <a:p>
            <a:pPr algn="ctr"/>
            <a:endParaRPr lang="en-US" dirty="0" smtClean="0"/>
          </a:p>
          <a:p>
            <a:pPr algn="ctr"/>
            <a:endParaRPr lang="en-US" dirty="0" smtClean="0"/>
          </a:p>
          <a:p>
            <a:pPr algn="ctr"/>
            <a:r>
              <a:rPr lang="en-US" dirty="0" smtClean="0"/>
              <a:t>DCH</a:t>
            </a:r>
            <a:endParaRPr lang="en-US" dirty="0"/>
          </a:p>
        </p:txBody>
      </p:sp>
      <p:sp>
        <p:nvSpPr>
          <p:cNvPr id="47" name="Right Arrow 46"/>
          <p:cNvSpPr/>
          <p:nvPr/>
        </p:nvSpPr>
        <p:spPr>
          <a:xfrm>
            <a:off x="226583" y="6200485"/>
            <a:ext cx="1741982" cy="47777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V4.01 Interfaces</a:t>
            </a:r>
            <a:endParaRPr lang="en-US" sz="1400" dirty="0"/>
          </a:p>
        </p:txBody>
      </p:sp>
      <p:sp>
        <p:nvSpPr>
          <p:cNvPr id="49" name="Left Arrow 48"/>
          <p:cNvSpPr/>
          <p:nvPr/>
        </p:nvSpPr>
        <p:spPr>
          <a:xfrm>
            <a:off x="4312708" y="2429439"/>
            <a:ext cx="1741982" cy="888975"/>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err="1" smtClean="0"/>
              <a:t>AuthReq</a:t>
            </a:r>
            <a:r>
              <a:rPr lang="en-US" sz="1400" dirty="0" smtClean="0"/>
              <a:t> </a:t>
            </a:r>
            <a:endParaRPr lang="en-US" sz="1400" dirty="0"/>
          </a:p>
          <a:p>
            <a:pPr algn="ctr"/>
            <a:r>
              <a:rPr lang="en-US" sz="1400" dirty="0" err="1" smtClean="0"/>
              <a:t>OrderNum</a:t>
            </a:r>
            <a:endParaRPr lang="en-US" sz="1400" dirty="0" smtClean="0"/>
          </a:p>
        </p:txBody>
      </p:sp>
      <p:pic>
        <p:nvPicPr>
          <p:cNvPr id="1026" name="Picture 2" descr="http://truckhot.com/upload/image/Tank%20truck%208X4_li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56306" y="5857940"/>
            <a:ext cx="1213618" cy="785817"/>
          </a:xfrm>
          <a:prstGeom prst="rect">
            <a:avLst/>
          </a:prstGeom>
          <a:noFill/>
          <a:extLst>
            <a:ext uri="{909E8E84-426E-40DD-AFC4-6F175D3DCCD1}">
              <a14:hiddenFill xmlns:a14="http://schemas.microsoft.com/office/drawing/2010/main">
                <a:solidFill>
                  <a:srgbClr val="FFFFFF"/>
                </a:solidFill>
              </a14:hiddenFill>
            </a:ext>
          </a:extLst>
        </p:spPr>
      </p:pic>
      <p:sp>
        <p:nvSpPr>
          <p:cNvPr id="48" name="Right Arrow 47"/>
          <p:cNvSpPr/>
          <p:nvPr/>
        </p:nvSpPr>
        <p:spPr>
          <a:xfrm rot="16200000">
            <a:off x="6777700" y="5404285"/>
            <a:ext cx="339085" cy="4846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smtClean="0"/>
          </a:p>
        </p:txBody>
      </p:sp>
      <p:sp>
        <p:nvSpPr>
          <p:cNvPr id="6" name="TextBox 5"/>
          <p:cNvSpPr txBox="1"/>
          <p:nvPr/>
        </p:nvSpPr>
        <p:spPr>
          <a:xfrm>
            <a:off x="4144763" y="5782258"/>
            <a:ext cx="3381510" cy="646331"/>
          </a:xfrm>
          <a:prstGeom prst="rect">
            <a:avLst/>
          </a:prstGeom>
          <a:noFill/>
        </p:spPr>
        <p:txBody>
          <a:bodyPr wrap="square" rtlCol="0">
            <a:spAutoFit/>
          </a:bodyPr>
          <a:lstStyle/>
          <a:p>
            <a:r>
              <a:rPr lang="en-US" dirty="0" smtClean="0"/>
              <a:t>Driver Enters </a:t>
            </a:r>
            <a:r>
              <a:rPr lang="en-US" dirty="0" err="1" smtClean="0"/>
              <a:t>LoadID</a:t>
            </a:r>
            <a:r>
              <a:rPr lang="en-US" dirty="0" smtClean="0"/>
              <a:t>, </a:t>
            </a:r>
          </a:p>
          <a:p>
            <a:r>
              <a:rPr lang="en-US" dirty="0" err="1" smtClean="0"/>
              <a:t>OrderNum</a:t>
            </a:r>
            <a:r>
              <a:rPr lang="en-US" dirty="0" smtClean="0"/>
              <a:t> (Or </a:t>
            </a:r>
            <a:r>
              <a:rPr lang="en-US" dirty="0" err="1" smtClean="0"/>
              <a:t>DrvrDocID</a:t>
            </a:r>
            <a:r>
              <a:rPr lang="en-US" dirty="0" smtClean="0"/>
              <a:t>)</a:t>
            </a:r>
            <a:endParaRPr lang="en-US" dirty="0"/>
          </a:p>
        </p:txBody>
      </p:sp>
      <p:sp>
        <p:nvSpPr>
          <p:cNvPr id="59" name="Left Arrow 58"/>
          <p:cNvSpPr/>
          <p:nvPr/>
        </p:nvSpPr>
        <p:spPr>
          <a:xfrm>
            <a:off x="4299355" y="4694537"/>
            <a:ext cx="1741982" cy="746480"/>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BOL with Validated</a:t>
            </a:r>
          </a:p>
          <a:p>
            <a:pPr algn="ctr"/>
            <a:r>
              <a:rPr lang="en-US" sz="1400" dirty="0" smtClean="0"/>
              <a:t>Order </a:t>
            </a:r>
            <a:r>
              <a:rPr lang="en-US" sz="1400" dirty="0" err="1" smtClean="0"/>
              <a:t>Num</a:t>
            </a:r>
            <a:endParaRPr lang="en-US" sz="1400" dirty="0" smtClean="0"/>
          </a:p>
        </p:txBody>
      </p:sp>
      <p:sp>
        <p:nvSpPr>
          <p:cNvPr id="60" name="Left Arrow 59"/>
          <p:cNvSpPr/>
          <p:nvPr/>
        </p:nvSpPr>
        <p:spPr>
          <a:xfrm>
            <a:off x="1656272" y="4601551"/>
            <a:ext cx="1167024" cy="580154"/>
          </a:xfrm>
          <a:prstGeom prst="lef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400" dirty="0" smtClean="0"/>
              <a:t>LDR/BOL</a:t>
            </a:r>
          </a:p>
        </p:txBody>
      </p:sp>
      <p:sp>
        <p:nvSpPr>
          <p:cNvPr id="64" name="Right Arrow 63"/>
          <p:cNvSpPr/>
          <p:nvPr/>
        </p:nvSpPr>
        <p:spPr>
          <a:xfrm>
            <a:off x="1656272" y="2873926"/>
            <a:ext cx="1220887" cy="820197"/>
          </a:xfrm>
          <a:prstGeom prst="righ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400" dirty="0" smtClean="0"/>
              <a:t>Planned </a:t>
            </a:r>
            <a:r>
              <a:rPr lang="en-US" sz="1400" dirty="0" err="1" smtClean="0"/>
              <a:t>Movment</a:t>
            </a:r>
            <a:endParaRPr lang="en-US" sz="1400" dirty="0"/>
          </a:p>
        </p:txBody>
      </p:sp>
      <p:sp>
        <p:nvSpPr>
          <p:cNvPr id="70" name="Rectangle 69"/>
          <p:cNvSpPr/>
          <p:nvPr/>
        </p:nvSpPr>
        <p:spPr>
          <a:xfrm>
            <a:off x="2893188" y="4645976"/>
            <a:ext cx="1357426" cy="847533"/>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dirty="0" smtClean="0"/>
              <a:t>BOL Enhanced</a:t>
            </a:r>
          </a:p>
          <a:p>
            <a:pPr algn="ctr"/>
            <a:r>
              <a:rPr lang="en-US" dirty="0" smtClean="0"/>
              <a:t>To 5.0x</a:t>
            </a:r>
            <a:endParaRPr lang="en-US" dirty="0"/>
          </a:p>
        </p:txBody>
      </p:sp>
      <p:sp>
        <p:nvSpPr>
          <p:cNvPr id="16" name="Bent-Up Arrow 15"/>
          <p:cNvSpPr/>
          <p:nvPr/>
        </p:nvSpPr>
        <p:spPr>
          <a:xfrm rot="16200000">
            <a:off x="5259208" y="3654339"/>
            <a:ext cx="2680517" cy="784749"/>
          </a:xfrm>
          <a:prstGeom prst="bentUpArrow">
            <a:avLst>
              <a:gd name="adj1" fmla="val 9610"/>
              <a:gd name="adj2" fmla="val 12358"/>
              <a:gd name="adj3" fmla="val 2939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42" name="Rectangle 41"/>
          <p:cNvSpPr/>
          <p:nvPr/>
        </p:nvSpPr>
        <p:spPr>
          <a:xfrm>
            <a:off x="2909857" y="2268420"/>
            <a:ext cx="1357426" cy="1985528"/>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dirty="0" err="1" smtClean="0"/>
              <a:t>OrderNum</a:t>
            </a:r>
            <a:r>
              <a:rPr lang="en-US" dirty="0" smtClean="0"/>
              <a:t> + Seller+ Consignee+ Terminal</a:t>
            </a:r>
          </a:p>
          <a:p>
            <a:pPr algn="ctr"/>
            <a:r>
              <a:rPr lang="en-US" dirty="0" smtClean="0"/>
              <a:t>Match </a:t>
            </a:r>
          </a:p>
          <a:p>
            <a:pPr algn="ctr"/>
            <a:r>
              <a:rPr lang="en-US" dirty="0" smtClean="0"/>
              <a:t>(</a:t>
            </a:r>
            <a:r>
              <a:rPr lang="en-US" dirty="0" err="1" smtClean="0"/>
              <a:t>NoMatch</a:t>
            </a:r>
            <a:r>
              <a:rPr lang="en-US" dirty="0" smtClean="0"/>
              <a:t>= DENY)</a:t>
            </a:r>
            <a:endParaRPr lang="en-US" dirty="0"/>
          </a:p>
        </p:txBody>
      </p:sp>
      <p:sp>
        <p:nvSpPr>
          <p:cNvPr id="41" name="Right Arrow 40"/>
          <p:cNvSpPr/>
          <p:nvPr/>
        </p:nvSpPr>
        <p:spPr>
          <a:xfrm>
            <a:off x="4374802" y="3318414"/>
            <a:ext cx="1741982" cy="1145461"/>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err="1" smtClean="0"/>
              <a:t>AuthRsp</a:t>
            </a:r>
            <a:endParaRPr lang="en-US" sz="1400" dirty="0" smtClean="0"/>
          </a:p>
          <a:p>
            <a:pPr algn="ctr"/>
            <a:r>
              <a:rPr lang="en-US" sz="1400" dirty="0" smtClean="0"/>
              <a:t>Filter on Product/Quantity</a:t>
            </a:r>
          </a:p>
        </p:txBody>
      </p:sp>
      <p:sp>
        <p:nvSpPr>
          <p:cNvPr id="46" name="Right Arrow 45"/>
          <p:cNvSpPr/>
          <p:nvPr/>
        </p:nvSpPr>
        <p:spPr>
          <a:xfrm>
            <a:off x="2153180" y="6200485"/>
            <a:ext cx="1665993" cy="484632"/>
          </a:xfrm>
          <a:prstGeom prst="righ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400" dirty="0" smtClean="0"/>
              <a:t>V5.02 Interfaces</a:t>
            </a:r>
            <a:endParaRPr lang="en-US" sz="1400" dirty="0"/>
          </a:p>
        </p:txBody>
      </p:sp>
      <p:sp>
        <p:nvSpPr>
          <p:cNvPr id="50" name="Rectangle 49"/>
          <p:cNvSpPr/>
          <p:nvPr/>
        </p:nvSpPr>
        <p:spPr>
          <a:xfrm>
            <a:off x="7868072" y="2268420"/>
            <a:ext cx="1144480" cy="3192737"/>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TAS</a:t>
            </a:r>
          </a:p>
          <a:p>
            <a:pPr algn="ctr"/>
            <a:r>
              <a:rPr lang="en-US" dirty="0" smtClean="0"/>
              <a:t>Operator</a:t>
            </a:r>
            <a:endParaRPr lang="en-US" dirty="0"/>
          </a:p>
        </p:txBody>
      </p:sp>
      <p:sp>
        <p:nvSpPr>
          <p:cNvPr id="52" name="Left Arrow 51"/>
          <p:cNvSpPr/>
          <p:nvPr/>
        </p:nvSpPr>
        <p:spPr>
          <a:xfrm>
            <a:off x="6991841" y="2369255"/>
            <a:ext cx="1068865" cy="580154"/>
          </a:xfrm>
          <a:prstGeom prst="lef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1400" dirty="0" err="1" smtClean="0"/>
              <a:t>LoadID</a:t>
            </a:r>
            <a:endParaRPr lang="en-US" sz="1400" dirty="0" smtClean="0"/>
          </a:p>
        </p:txBody>
      </p:sp>
      <p:sp>
        <p:nvSpPr>
          <p:cNvPr id="3" name="TextBox 2"/>
          <p:cNvSpPr txBox="1"/>
          <p:nvPr/>
        </p:nvSpPr>
        <p:spPr>
          <a:xfrm>
            <a:off x="6704926" y="1564318"/>
            <a:ext cx="2237087" cy="646331"/>
          </a:xfrm>
          <a:prstGeom prst="rect">
            <a:avLst/>
          </a:prstGeom>
          <a:noFill/>
        </p:spPr>
        <p:txBody>
          <a:bodyPr wrap="none" rtlCol="0">
            <a:spAutoFit/>
          </a:bodyPr>
          <a:lstStyle/>
          <a:p>
            <a:r>
              <a:rPr lang="en-US" dirty="0" err="1" smtClean="0"/>
              <a:t>LoadID</a:t>
            </a:r>
            <a:r>
              <a:rPr lang="en-US" dirty="0" smtClean="0"/>
              <a:t> are created in </a:t>
            </a:r>
          </a:p>
          <a:p>
            <a:r>
              <a:rPr lang="en-US" dirty="0" smtClean="0"/>
              <a:t>TAS Manually</a:t>
            </a:r>
            <a:endParaRPr lang="en-US" dirty="0"/>
          </a:p>
        </p:txBody>
      </p:sp>
      <p:sp>
        <p:nvSpPr>
          <p:cNvPr id="5" name="TextBox 4"/>
          <p:cNvSpPr txBox="1"/>
          <p:nvPr/>
        </p:nvSpPr>
        <p:spPr>
          <a:xfrm>
            <a:off x="4267283" y="1887483"/>
            <a:ext cx="2125875" cy="830997"/>
          </a:xfrm>
          <a:prstGeom prst="rect">
            <a:avLst/>
          </a:prstGeom>
          <a:noFill/>
        </p:spPr>
        <p:txBody>
          <a:bodyPr wrap="square" rtlCol="0">
            <a:spAutoFit/>
          </a:bodyPr>
          <a:lstStyle/>
          <a:p>
            <a:r>
              <a:rPr lang="en-US" sz="1200" b="1" u="sng" dirty="0" smtClean="0"/>
              <a:t>Potential Matching Fields</a:t>
            </a:r>
          </a:p>
          <a:p>
            <a:r>
              <a:rPr lang="en-US" sz="1200" dirty="0" smtClean="0"/>
              <a:t>Seller/Consignee/</a:t>
            </a:r>
            <a:r>
              <a:rPr lang="en-US" sz="1200" dirty="0" err="1" smtClean="0"/>
              <a:t>FinalShipper</a:t>
            </a:r>
            <a:r>
              <a:rPr lang="en-US" sz="1200" dirty="0" smtClean="0"/>
              <a:t>/Terminal/Order Number/Carrier</a:t>
            </a:r>
          </a:p>
        </p:txBody>
      </p:sp>
      <p:sp>
        <p:nvSpPr>
          <p:cNvPr id="23" name="TextBox 22"/>
          <p:cNvSpPr txBox="1"/>
          <p:nvPr/>
        </p:nvSpPr>
        <p:spPr>
          <a:xfrm>
            <a:off x="2087834" y="1748984"/>
            <a:ext cx="2178930" cy="461665"/>
          </a:xfrm>
          <a:prstGeom prst="rect">
            <a:avLst/>
          </a:prstGeom>
          <a:noFill/>
        </p:spPr>
        <p:txBody>
          <a:bodyPr wrap="none" rtlCol="0">
            <a:spAutoFit/>
          </a:bodyPr>
          <a:lstStyle/>
          <a:p>
            <a:r>
              <a:rPr lang="en-US" sz="1200" dirty="0" smtClean="0"/>
              <a:t>DCH - Seller/Consignee Flagged </a:t>
            </a:r>
          </a:p>
          <a:p>
            <a:r>
              <a:rPr lang="en-US" sz="1200" dirty="0" smtClean="0"/>
              <a:t>For </a:t>
            </a:r>
            <a:r>
              <a:rPr lang="en-US" sz="1200" dirty="0" err="1" smtClean="0"/>
              <a:t>OrderNum</a:t>
            </a:r>
            <a:r>
              <a:rPr lang="en-US" sz="1200" dirty="0" smtClean="0"/>
              <a:t> Match Required</a:t>
            </a:r>
            <a:endParaRPr lang="en-US" sz="1200" dirty="0"/>
          </a:p>
        </p:txBody>
      </p:sp>
    </p:spTree>
    <p:extLst>
      <p:ext uri="{BB962C8B-B14F-4D97-AF65-F5344CB8AC3E}">
        <p14:creationId xmlns:p14="http://schemas.microsoft.com/office/powerpoint/2010/main" val="94483159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Documentation Clarification</a:t>
            </a:r>
            <a:endParaRPr lang="en-US" dirty="0"/>
          </a:p>
        </p:txBody>
      </p:sp>
      <p:sp>
        <p:nvSpPr>
          <p:cNvPr id="3" name="Content Placeholder 2"/>
          <p:cNvSpPr>
            <a:spLocks noGrp="1"/>
          </p:cNvSpPr>
          <p:nvPr>
            <p:ph idx="1"/>
          </p:nvPr>
        </p:nvSpPr>
        <p:spPr/>
        <p:txBody>
          <a:bodyPr/>
          <a:lstStyle/>
          <a:p>
            <a:r>
              <a:rPr lang="en-US" dirty="0" smtClean="0"/>
              <a:t>It may be necessary to release Documentation addendums to clarify usage of fields and other details as the specification is implemented in each country.  A notice will be released for each country where the specification has been vetted and is being used, and any special details related to country specific implementations (especially for pre-order countries).</a:t>
            </a:r>
            <a:endParaRPr lang="en-US" dirty="0"/>
          </a:p>
        </p:txBody>
      </p:sp>
    </p:spTree>
    <p:extLst>
      <p:ext uri="{BB962C8B-B14F-4D97-AF65-F5344CB8AC3E}">
        <p14:creationId xmlns:p14="http://schemas.microsoft.com/office/powerpoint/2010/main" val="36181434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6009"/>
          </a:xfrm>
        </p:spPr>
        <p:txBody>
          <a:bodyPr/>
          <a:lstStyle/>
          <a:p>
            <a:r>
              <a:rPr lang="en-US" dirty="0" smtClean="0"/>
              <a:t>Movement Type Overview	</a:t>
            </a:r>
            <a:endParaRPr lang="en-US" dirty="0"/>
          </a:p>
        </p:txBody>
      </p:sp>
      <p:sp>
        <p:nvSpPr>
          <p:cNvPr id="3" name="Content Placeholder 2"/>
          <p:cNvSpPr>
            <a:spLocks noGrp="1"/>
          </p:cNvSpPr>
          <p:nvPr>
            <p:ph idx="1"/>
          </p:nvPr>
        </p:nvSpPr>
        <p:spPr>
          <a:xfrm>
            <a:off x="457200" y="1264258"/>
            <a:ext cx="8229600" cy="4861906"/>
          </a:xfrm>
        </p:spPr>
        <p:txBody>
          <a:bodyPr>
            <a:normAutofit fontScale="85000" lnSpcReduction="10000"/>
          </a:bodyPr>
          <a:lstStyle/>
          <a:p>
            <a:pPr marL="0" indent="0">
              <a:buNone/>
            </a:pPr>
            <a:r>
              <a:rPr lang="en-US" dirty="0" smtClean="0"/>
              <a:t>Movement </a:t>
            </a:r>
            <a:r>
              <a:rPr lang="en-US" dirty="0" smtClean="0"/>
              <a:t>Type field defines the Planned Movement Document Type being sent, supported types are:</a:t>
            </a:r>
            <a:endParaRPr lang="en-US" dirty="0" smtClean="0"/>
          </a:p>
          <a:p>
            <a:pPr marL="0" indent="0">
              <a:buNone/>
            </a:pPr>
            <a:r>
              <a:rPr lang="en-US" dirty="0" smtClean="0"/>
              <a:t>Rack Pickup Document</a:t>
            </a:r>
          </a:p>
          <a:p>
            <a:pPr lvl="1"/>
            <a:r>
              <a:rPr lang="en-US" dirty="0" err="1" smtClean="0"/>
              <a:t>LoadID</a:t>
            </a:r>
            <a:endParaRPr lang="en-US" dirty="0" smtClean="0"/>
          </a:p>
          <a:p>
            <a:pPr lvl="2"/>
            <a:r>
              <a:rPr lang="en-US" dirty="0" smtClean="0"/>
              <a:t>Account</a:t>
            </a:r>
          </a:p>
          <a:p>
            <a:pPr lvl="2"/>
            <a:r>
              <a:rPr lang="en-US" dirty="0" err="1" smtClean="0"/>
              <a:t>LoadID</a:t>
            </a:r>
            <a:endParaRPr lang="en-US" dirty="0" smtClean="0"/>
          </a:p>
          <a:p>
            <a:pPr marL="0" indent="0">
              <a:buNone/>
            </a:pPr>
            <a:r>
              <a:rPr lang="en-US" dirty="0" smtClean="0"/>
              <a:t>Planned Movement Document</a:t>
            </a:r>
          </a:p>
          <a:p>
            <a:pPr lvl="1"/>
            <a:r>
              <a:rPr lang="en-US" dirty="0" smtClean="0"/>
              <a:t>Contract</a:t>
            </a:r>
          </a:p>
          <a:p>
            <a:pPr lvl="1"/>
            <a:r>
              <a:rPr lang="en-US" dirty="0" smtClean="0"/>
              <a:t>Order</a:t>
            </a:r>
          </a:p>
          <a:p>
            <a:pPr lvl="1"/>
            <a:r>
              <a:rPr lang="en-US" dirty="0" smtClean="0"/>
              <a:t>Shipment</a:t>
            </a:r>
          </a:p>
          <a:p>
            <a:pPr lvl="1"/>
            <a:r>
              <a:rPr lang="en-US" dirty="0" smtClean="0"/>
              <a:t>Nominations – Supported but not covered in this slide deck.</a:t>
            </a:r>
            <a:endParaRPr lang="en-US" dirty="0"/>
          </a:p>
        </p:txBody>
      </p:sp>
    </p:spTree>
    <p:extLst>
      <p:ext uri="{BB962C8B-B14F-4D97-AF65-F5344CB8AC3E}">
        <p14:creationId xmlns:p14="http://schemas.microsoft.com/office/powerpoint/2010/main" val="7900792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81092" y="198781"/>
            <a:ext cx="4921857" cy="789485"/>
          </a:xfrm>
        </p:spPr>
        <p:txBody>
          <a:bodyPr>
            <a:normAutofit/>
          </a:bodyPr>
          <a:lstStyle/>
          <a:p>
            <a:r>
              <a:rPr lang="en-US" dirty="0" smtClean="0"/>
              <a:t>Terminology - 1</a:t>
            </a:r>
            <a:endParaRPr lang="en-US" dirty="0"/>
          </a:p>
        </p:txBody>
      </p:sp>
      <p:sp>
        <p:nvSpPr>
          <p:cNvPr id="3" name="Content Placeholder 2"/>
          <p:cNvSpPr>
            <a:spLocks noGrp="1"/>
          </p:cNvSpPr>
          <p:nvPr>
            <p:ph idx="1"/>
          </p:nvPr>
        </p:nvSpPr>
        <p:spPr>
          <a:xfrm>
            <a:off x="286248" y="988266"/>
            <a:ext cx="8603310" cy="4525963"/>
          </a:xfrm>
        </p:spPr>
        <p:txBody>
          <a:bodyPr>
            <a:noAutofit/>
          </a:bodyPr>
          <a:lstStyle/>
          <a:p>
            <a:r>
              <a:rPr lang="en-US" sz="1600" b="1" dirty="0"/>
              <a:t>Account – </a:t>
            </a:r>
            <a:r>
              <a:rPr lang="en-US" sz="1600" dirty="0" smtClean="0"/>
              <a:t>Identifier that the driver enters at the TAS which is usually related to a customer and the products a customer can lift.  Account and </a:t>
            </a:r>
            <a:r>
              <a:rPr lang="en-US" sz="1600" dirty="0" err="1" smtClean="0"/>
              <a:t>LoadID</a:t>
            </a:r>
            <a:r>
              <a:rPr lang="en-US" sz="1600" dirty="0" smtClean="0"/>
              <a:t> are terms that are usually interchangeable except when referencing German Loading scenarios (see Load ID definition Below).</a:t>
            </a:r>
          </a:p>
          <a:p>
            <a:r>
              <a:rPr lang="en-US" sz="1600" b="1" dirty="0"/>
              <a:t>Delivery</a:t>
            </a:r>
            <a:r>
              <a:rPr lang="en-US" sz="1600" dirty="0"/>
              <a:t> – An End Point/Destination where product(s) may be delivered (for example,  a Convenient Store).  If you have multiple delivery IDs on a Shipment, you would be delivering product to 2 different End Points.</a:t>
            </a:r>
          </a:p>
          <a:p>
            <a:r>
              <a:rPr lang="en-US" sz="1600" b="1" dirty="0"/>
              <a:t>Delivery Line Item(LI) </a:t>
            </a:r>
            <a:r>
              <a:rPr lang="en-US" sz="1600" dirty="0"/>
              <a:t>–Delivery Line Item references a product and total amount to be delivered to </a:t>
            </a:r>
            <a:r>
              <a:rPr lang="en-US" sz="1600" dirty="0" smtClean="0"/>
              <a:t>an </a:t>
            </a:r>
            <a:r>
              <a:rPr lang="en-US" sz="1600" dirty="0"/>
              <a:t>End Point/Destination.  More than one Delivery Line Item for a Delivery indicates 2 products on the delivery.</a:t>
            </a:r>
          </a:p>
          <a:p>
            <a:r>
              <a:rPr lang="en-US" sz="1600" b="1" dirty="0"/>
              <a:t>Leading Document </a:t>
            </a:r>
            <a:r>
              <a:rPr lang="en-US" sz="1600" dirty="0"/>
              <a:t>– A document that is required to be processed prior to receiving the current document.  For Example, a Shipment should have at least one of the following leading documents specified in </a:t>
            </a:r>
            <a:r>
              <a:rPr lang="en-US" sz="1600" dirty="0" smtClean="0"/>
              <a:t>the </a:t>
            </a:r>
            <a:r>
              <a:rPr lang="en-US" sz="1600" dirty="0"/>
              <a:t>Reference section - Order, Contract or </a:t>
            </a:r>
            <a:r>
              <a:rPr lang="en-US" sz="1600" dirty="0" err="1"/>
              <a:t>LoadID</a:t>
            </a:r>
            <a:r>
              <a:rPr lang="en-US" sz="1600" dirty="0"/>
              <a:t>.</a:t>
            </a:r>
          </a:p>
          <a:p>
            <a:r>
              <a:rPr lang="en-US" sz="1600" b="1" dirty="0"/>
              <a:t>Load Plan</a:t>
            </a:r>
            <a:r>
              <a:rPr lang="en-US" sz="1600" dirty="0"/>
              <a:t> – Compartment Loading </a:t>
            </a:r>
            <a:r>
              <a:rPr lang="en-US" sz="1600" dirty="0" smtClean="0"/>
              <a:t>Plan </a:t>
            </a:r>
            <a:r>
              <a:rPr lang="en-US" sz="1600" dirty="0"/>
              <a:t>for a Container.</a:t>
            </a:r>
            <a:endParaRPr lang="en-US" sz="1600" b="1" dirty="0"/>
          </a:p>
          <a:p>
            <a:r>
              <a:rPr lang="en-US" sz="1600" b="1" dirty="0" err="1" smtClean="0"/>
              <a:t>LoadID</a:t>
            </a:r>
            <a:r>
              <a:rPr lang="en-US" sz="1600" dirty="0" smtClean="0"/>
              <a:t> – Identifier typically defining </a:t>
            </a:r>
            <a:r>
              <a:rPr lang="en-US" sz="1600" dirty="0" err="1" smtClean="0"/>
              <a:t>SoldTo</a:t>
            </a:r>
            <a:r>
              <a:rPr lang="en-US" sz="1600" dirty="0" smtClean="0"/>
              <a:t>/</a:t>
            </a:r>
            <a:r>
              <a:rPr lang="en-US" sz="1600" dirty="0" err="1" smtClean="0"/>
              <a:t>ShipTo</a:t>
            </a:r>
            <a:r>
              <a:rPr lang="en-US" sz="1600" dirty="0" smtClean="0"/>
              <a:t>/</a:t>
            </a:r>
            <a:r>
              <a:rPr lang="en-US" sz="1600" dirty="0" err="1" smtClean="0"/>
              <a:t>TaxTo</a:t>
            </a:r>
            <a:r>
              <a:rPr lang="en-US" sz="1600" dirty="0" smtClean="0"/>
              <a:t>/</a:t>
            </a:r>
            <a:r>
              <a:rPr lang="en-US" sz="1600" dirty="0" err="1" smtClean="0"/>
              <a:t>TaxCode</a:t>
            </a:r>
            <a:r>
              <a:rPr lang="en-US" sz="1600" dirty="0" smtClean="0"/>
              <a:t>/Product/Customer in countries like Germany, however in this Slide Deck we will use “</a:t>
            </a:r>
            <a:r>
              <a:rPr lang="en-US" sz="1600" dirty="0" err="1" smtClean="0"/>
              <a:t>LoadID</a:t>
            </a:r>
            <a:r>
              <a:rPr lang="en-US" sz="1600" dirty="0" smtClean="0"/>
              <a:t>/Account” to reference either a </a:t>
            </a:r>
            <a:r>
              <a:rPr lang="en-US" sz="1600" dirty="0" err="1" smtClean="0"/>
              <a:t>LoadID</a:t>
            </a:r>
            <a:r>
              <a:rPr lang="en-US" sz="1600" dirty="0" smtClean="0"/>
              <a:t> or an Account.  For Planned Movements the “</a:t>
            </a:r>
            <a:r>
              <a:rPr lang="en-US" sz="1600" dirty="0" err="1" smtClean="0"/>
              <a:t>LoadID</a:t>
            </a:r>
            <a:r>
              <a:rPr lang="en-US" sz="1600" dirty="0" smtClean="0"/>
              <a:t>” Movement Type should be used to create Accounts and </a:t>
            </a:r>
            <a:r>
              <a:rPr lang="en-US" sz="1600" dirty="0" err="1" smtClean="0"/>
              <a:t>LoadIDs</a:t>
            </a:r>
            <a:r>
              <a:rPr lang="en-US" sz="1600" dirty="0" smtClean="0"/>
              <a:t> at the Terminal, or they can be manually entered.</a:t>
            </a:r>
          </a:p>
          <a:p>
            <a:pPr marL="0" indent="0">
              <a:buNone/>
            </a:pPr>
            <a:r>
              <a:rPr lang="en-US" sz="1600" dirty="0" smtClean="0"/>
              <a:t> </a:t>
            </a:r>
          </a:p>
        </p:txBody>
      </p:sp>
    </p:spTree>
    <p:extLst>
      <p:ext uri="{BB962C8B-B14F-4D97-AF65-F5344CB8AC3E}">
        <p14:creationId xmlns:p14="http://schemas.microsoft.com/office/powerpoint/2010/main" val="36414032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81092" y="198781"/>
            <a:ext cx="4921857" cy="789485"/>
          </a:xfrm>
        </p:spPr>
        <p:txBody>
          <a:bodyPr>
            <a:normAutofit/>
          </a:bodyPr>
          <a:lstStyle/>
          <a:p>
            <a:r>
              <a:rPr lang="en-US" dirty="0" smtClean="0"/>
              <a:t>Terminology - 2</a:t>
            </a:r>
            <a:endParaRPr lang="en-US" dirty="0"/>
          </a:p>
        </p:txBody>
      </p:sp>
      <p:sp>
        <p:nvSpPr>
          <p:cNvPr id="3" name="Content Placeholder 2"/>
          <p:cNvSpPr>
            <a:spLocks noGrp="1"/>
          </p:cNvSpPr>
          <p:nvPr>
            <p:ph idx="1"/>
          </p:nvPr>
        </p:nvSpPr>
        <p:spPr>
          <a:xfrm>
            <a:off x="286248" y="988266"/>
            <a:ext cx="8603310" cy="4525963"/>
          </a:xfrm>
        </p:spPr>
        <p:txBody>
          <a:bodyPr>
            <a:noAutofit/>
          </a:bodyPr>
          <a:lstStyle/>
          <a:p>
            <a:r>
              <a:rPr lang="en-US" sz="1600" b="1" dirty="0" err="1" smtClean="0"/>
              <a:t>LoadingRef</a:t>
            </a:r>
            <a:r>
              <a:rPr lang="en-US" sz="1600" b="1" dirty="0" smtClean="0"/>
              <a:t> – </a:t>
            </a:r>
            <a:r>
              <a:rPr lang="en-US" sz="1600" dirty="0" smtClean="0"/>
              <a:t>The </a:t>
            </a:r>
            <a:r>
              <a:rPr lang="en-US" sz="1600" dirty="0" err="1" smtClean="0"/>
              <a:t>LoadingRef</a:t>
            </a:r>
            <a:r>
              <a:rPr lang="en-US" sz="1600" dirty="0" smtClean="0"/>
              <a:t> is a Unique ID assigned to a Planned Movement Line Item which is returned in the RTL Response.   The </a:t>
            </a:r>
            <a:r>
              <a:rPr lang="en-US" sz="1600" dirty="0" err="1" smtClean="0"/>
              <a:t>LoadingRef</a:t>
            </a:r>
            <a:r>
              <a:rPr lang="en-US" sz="1600" dirty="0" smtClean="0"/>
              <a:t> is the Line Item Reference for a Planned Movement.</a:t>
            </a:r>
          </a:p>
          <a:p>
            <a:r>
              <a:rPr lang="en-US" sz="1600" b="1" dirty="0"/>
              <a:t>Nomination</a:t>
            </a:r>
            <a:r>
              <a:rPr lang="en-US" sz="1600" dirty="0"/>
              <a:t> – A Nomination is a document used for pre-planning bulk movements (Rail, Barge, ..).  </a:t>
            </a:r>
          </a:p>
          <a:p>
            <a:r>
              <a:rPr lang="en-US" sz="1600" b="1" dirty="0" smtClean="0"/>
              <a:t>Shipment</a:t>
            </a:r>
            <a:r>
              <a:rPr lang="en-US" sz="1600" dirty="0" smtClean="0"/>
              <a:t> </a:t>
            </a:r>
            <a:r>
              <a:rPr lang="en-US" sz="1600" dirty="0"/>
              <a:t>– Document Containing Delivery Details, container/compartment load planning, other references which should eventually point to a Loading Account/</a:t>
            </a:r>
            <a:r>
              <a:rPr lang="en-US" sz="1600" dirty="0" err="1"/>
              <a:t>LoadID</a:t>
            </a:r>
            <a:r>
              <a:rPr lang="en-US" sz="1600" dirty="0"/>
              <a:t>.</a:t>
            </a:r>
          </a:p>
          <a:p>
            <a:r>
              <a:rPr lang="en-US" sz="1600" b="1" dirty="0" smtClean="0"/>
              <a:t>Ship To ID </a:t>
            </a:r>
            <a:r>
              <a:rPr lang="en-US" sz="1600" dirty="0" smtClean="0"/>
              <a:t>– ERP ID used to identify a customer of a supplier and their taxing region.</a:t>
            </a:r>
          </a:p>
          <a:p>
            <a:r>
              <a:rPr lang="en-US" sz="1600" b="1" dirty="0" smtClean="0"/>
              <a:t>Sold To ID</a:t>
            </a:r>
            <a:r>
              <a:rPr lang="en-US" sz="1600" dirty="0" smtClean="0"/>
              <a:t> – ERP ID used to identify a Supplier’s Customer.</a:t>
            </a:r>
          </a:p>
        </p:txBody>
      </p:sp>
    </p:spTree>
    <p:extLst>
      <p:ext uri="{BB962C8B-B14F-4D97-AF65-F5344CB8AC3E}">
        <p14:creationId xmlns:p14="http://schemas.microsoft.com/office/powerpoint/2010/main" val="41973990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Master Data Type/Usage in </a:t>
            </a:r>
            <a:br>
              <a:rPr lang="en-US" dirty="0" smtClean="0"/>
            </a:br>
            <a:r>
              <a:rPr lang="en-US" dirty="0" smtClean="0"/>
              <a:t>Planned Movements</a:t>
            </a:r>
            <a:endParaRPr lang="en-US" dirty="0"/>
          </a:p>
        </p:txBody>
      </p:sp>
      <p:sp>
        <p:nvSpPr>
          <p:cNvPr id="3" name="Content Placeholder 2"/>
          <p:cNvSpPr>
            <a:spLocks noGrp="1"/>
          </p:cNvSpPr>
          <p:nvPr>
            <p:ph idx="1"/>
          </p:nvPr>
        </p:nvSpPr>
        <p:spPr/>
        <p:txBody>
          <a:bodyPr>
            <a:normAutofit fontScale="47500" lnSpcReduction="20000"/>
          </a:bodyPr>
          <a:lstStyle/>
          <a:p>
            <a:pPr marL="0" indent="0">
              <a:buNone/>
            </a:pPr>
            <a:r>
              <a:rPr lang="en-US" dirty="0" smtClean="0"/>
              <a:t>Need Agreement on how master data should be tracked since ownership/origination of the data is important when making references to supply contracts or storing parsed data outside the XML structure.</a:t>
            </a:r>
          </a:p>
          <a:p>
            <a:r>
              <a:rPr lang="en-US" dirty="0" smtClean="0"/>
              <a:t>Reference Master Data - should always have a Reference Owner of the ID specified (PM Fields like - </a:t>
            </a:r>
            <a:r>
              <a:rPr lang="en-US" dirty="0" err="1" smtClean="0"/>
              <a:t>PartyOwner</a:t>
            </a:r>
            <a:r>
              <a:rPr lang="en-US" dirty="0" smtClean="0"/>
              <a:t>, </a:t>
            </a:r>
            <a:r>
              <a:rPr lang="en-US" dirty="0" err="1" smtClean="0"/>
              <a:t>ReferenceOwner</a:t>
            </a:r>
            <a:r>
              <a:rPr lang="en-US" dirty="0" smtClean="0"/>
              <a:t> Identified by PIDX Company Code).</a:t>
            </a:r>
          </a:p>
          <a:p>
            <a:pPr lvl="2"/>
            <a:r>
              <a:rPr lang="en-US" dirty="0" smtClean="0"/>
              <a:t>IDs related to transactional details (shipment, other Movement IDs).</a:t>
            </a:r>
          </a:p>
          <a:p>
            <a:pPr lvl="2"/>
            <a:r>
              <a:rPr lang="en-US" dirty="0" smtClean="0"/>
              <a:t>IDs related to Party Data (like </a:t>
            </a:r>
            <a:r>
              <a:rPr lang="en-US" dirty="0" err="1" smtClean="0"/>
              <a:t>Soldto</a:t>
            </a:r>
            <a:r>
              <a:rPr lang="en-US" dirty="0" smtClean="0"/>
              <a:t>/</a:t>
            </a:r>
            <a:r>
              <a:rPr lang="en-US" dirty="0" err="1" smtClean="0"/>
              <a:t>ShipTo</a:t>
            </a:r>
            <a:r>
              <a:rPr lang="en-US" dirty="0" smtClean="0"/>
              <a:t>/Tax Codes) are all considered owned by the party issuing the documents or specified at the in the </a:t>
            </a:r>
            <a:r>
              <a:rPr lang="en-US" dirty="0" err="1" smtClean="0"/>
              <a:t>PartyOwner</a:t>
            </a:r>
            <a:r>
              <a:rPr lang="en-US" dirty="0" smtClean="0"/>
              <a:t> field.</a:t>
            </a:r>
          </a:p>
          <a:p>
            <a:pPr lvl="2"/>
            <a:r>
              <a:rPr lang="en-US" dirty="0" smtClean="0"/>
              <a:t>If NO </a:t>
            </a:r>
            <a:r>
              <a:rPr lang="en-US" dirty="0" err="1" smtClean="0"/>
              <a:t>Refrence</a:t>
            </a:r>
            <a:r>
              <a:rPr lang="en-US" dirty="0" smtClean="0"/>
              <a:t> Owner is specified, the assumption that from Party or Seller ID will be used for the Document and this ID Maybe Populated if sent through a DCH Prior to being pushed to the TAS.</a:t>
            </a:r>
          </a:p>
          <a:p>
            <a:r>
              <a:rPr lang="en-US" dirty="0" smtClean="0"/>
              <a:t>Market Master Data  -  should always specify an Agency that issued the data.</a:t>
            </a:r>
          </a:p>
          <a:p>
            <a:pPr marL="457200" lvl="1" indent="0">
              <a:buNone/>
            </a:pPr>
            <a:r>
              <a:rPr lang="en-US" b="1" dirty="0" smtClean="0"/>
              <a:t>Examples</a:t>
            </a:r>
          </a:p>
          <a:p>
            <a:pPr lvl="1"/>
            <a:r>
              <a:rPr lang="en-US" dirty="0" smtClean="0"/>
              <a:t>PIDX Data </a:t>
            </a:r>
          </a:p>
          <a:p>
            <a:pPr lvl="2"/>
            <a:r>
              <a:rPr lang="en-US" dirty="0" smtClean="0"/>
              <a:t>Seller, </a:t>
            </a:r>
            <a:r>
              <a:rPr lang="en-US" dirty="0" err="1" smtClean="0"/>
              <a:t>FinalShipper</a:t>
            </a:r>
            <a:r>
              <a:rPr lang="en-US" dirty="0" smtClean="0"/>
              <a:t>, </a:t>
            </a:r>
            <a:r>
              <a:rPr lang="en-US" dirty="0" err="1" smtClean="0"/>
              <a:t>ThridParty</a:t>
            </a:r>
            <a:r>
              <a:rPr lang="en-US" dirty="0" smtClean="0"/>
              <a:t>, Terminal Owner Reference – PIDX Company Code (see Party Usage Excel Sheet).</a:t>
            </a:r>
          </a:p>
          <a:p>
            <a:pPr lvl="2"/>
            <a:r>
              <a:rPr lang="en-US" dirty="0" smtClean="0"/>
              <a:t>Terminal Codes/TCNs  </a:t>
            </a:r>
          </a:p>
          <a:p>
            <a:pPr lvl="2"/>
            <a:r>
              <a:rPr lang="en-US" dirty="0" smtClean="0"/>
              <a:t>PIDX Product </a:t>
            </a:r>
          </a:p>
          <a:p>
            <a:pPr lvl="1"/>
            <a:r>
              <a:rPr lang="en-US" dirty="0" smtClean="0"/>
              <a:t>Government Master Data</a:t>
            </a:r>
          </a:p>
          <a:p>
            <a:pPr lvl="2"/>
            <a:r>
              <a:rPr lang="en-US" dirty="0" smtClean="0"/>
              <a:t>Terminal – TCN (US Only)</a:t>
            </a:r>
          </a:p>
          <a:p>
            <a:pPr lvl="2"/>
            <a:r>
              <a:rPr lang="en-US" dirty="0" smtClean="0"/>
              <a:t>FEIN –  (Federal Employee Identification Number _US)</a:t>
            </a:r>
          </a:p>
          <a:p>
            <a:pPr lvl="1"/>
            <a:r>
              <a:rPr lang="en-US" dirty="0" smtClean="0"/>
              <a:t>Other Agencies</a:t>
            </a:r>
          </a:p>
          <a:p>
            <a:pPr lvl="2"/>
            <a:r>
              <a:rPr lang="en-US" dirty="0" smtClean="0"/>
              <a:t>SCAC -  (US Only)</a:t>
            </a:r>
          </a:p>
          <a:p>
            <a:pPr lvl="2"/>
            <a:r>
              <a:rPr lang="en-US" dirty="0" smtClean="0"/>
              <a:t>DUNS</a:t>
            </a:r>
          </a:p>
        </p:txBody>
      </p:sp>
    </p:spTree>
    <p:extLst>
      <p:ext uri="{BB962C8B-B14F-4D97-AF65-F5344CB8AC3E}">
        <p14:creationId xmlns:p14="http://schemas.microsoft.com/office/powerpoint/2010/main" val="1437078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Are the Documents Related?</a:t>
            </a:r>
            <a:endParaRPr lang="en-US" dirty="0"/>
          </a:p>
        </p:txBody>
      </p:sp>
      <p:sp>
        <p:nvSpPr>
          <p:cNvPr id="4" name="Can 3"/>
          <p:cNvSpPr/>
          <p:nvPr/>
        </p:nvSpPr>
        <p:spPr>
          <a:xfrm>
            <a:off x="744717" y="1417638"/>
            <a:ext cx="1310325" cy="1037042"/>
          </a:xfrm>
          <a:prstGeom prst="can">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TAS</a:t>
            </a:r>
            <a:endParaRPr lang="en-US" dirty="0"/>
          </a:p>
        </p:txBody>
      </p:sp>
      <p:sp>
        <p:nvSpPr>
          <p:cNvPr id="5" name="Flowchart: Document 4"/>
          <p:cNvSpPr/>
          <p:nvPr/>
        </p:nvSpPr>
        <p:spPr>
          <a:xfrm>
            <a:off x="3520886" y="1629835"/>
            <a:ext cx="1184669" cy="612648"/>
          </a:xfrm>
          <a:prstGeom prst="flowChartDocumen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dirty="0" err="1" smtClean="0"/>
              <a:t>LoadID</a:t>
            </a:r>
            <a:endParaRPr lang="en-US" dirty="0"/>
          </a:p>
        </p:txBody>
      </p:sp>
      <p:sp>
        <p:nvSpPr>
          <p:cNvPr id="6" name="Flowchart: Process 5"/>
          <p:cNvSpPr/>
          <p:nvPr/>
        </p:nvSpPr>
        <p:spPr>
          <a:xfrm>
            <a:off x="744717" y="6014301"/>
            <a:ext cx="6872141" cy="644732"/>
          </a:xfrm>
          <a:prstGeom prst="flowChartProces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Supplier ERP</a:t>
            </a:r>
            <a:endParaRPr lang="en-US" dirty="0"/>
          </a:p>
        </p:txBody>
      </p:sp>
      <p:cxnSp>
        <p:nvCxnSpPr>
          <p:cNvPr id="8" name="Straight Arrow Connector 7"/>
          <p:cNvCxnSpPr>
            <a:stCxn id="6" idx="0"/>
            <a:endCxn id="5" idx="2"/>
          </p:cNvCxnSpPr>
          <p:nvPr/>
        </p:nvCxnSpPr>
        <p:spPr>
          <a:xfrm flipH="1" flipV="1">
            <a:off x="4113221" y="2201980"/>
            <a:ext cx="67567" cy="381232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0" name="Straight Arrow Connector 9"/>
          <p:cNvCxnSpPr>
            <a:stCxn id="5" idx="1"/>
            <a:endCxn id="4" idx="4"/>
          </p:cNvCxnSpPr>
          <p:nvPr/>
        </p:nvCxnSpPr>
        <p:spPr>
          <a:xfrm flipH="1">
            <a:off x="2055042" y="1936159"/>
            <a:ext cx="1465844"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9" name="Flowchart: Document 18"/>
          <p:cNvSpPr/>
          <p:nvPr/>
        </p:nvSpPr>
        <p:spPr>
          <a:xfrm>
            <a:off x="1694317" y="3581657"/>
            <a:ext cx="1055936" cy="612648"/>
          </a:xfrm>
          <a:prstGeom prst="flowChartDocumen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dirty="0" smtClean="0"/>
              <a:t>Contract</a:t>
            </a:r>
            <a:endParaRPr lang="en-US" dirty="0"/>
          </a:p>
        </p:txBody>
      </p:sp>
      <p:sp>
        <p:nvSpPr>
          <p:cNvPr id="20" name="Flowchart: Document 19"/>
          <p:cNvSpPr/>
          <p:nvPr/>
        </p:nvSpPr>
        <p:spPr>
          <a:xfrm>
            <a:off x="1694317" y="4346705"/>
            <a:ext cx="1055936" cy="612648"/>
          </a:xfrm>
          <a:prstGeom prst="flowChartDocumen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dirty="0" smtClean="0"/>
              <a:t>Order</a:t>
            </a:r>
            <a:endParaRPr lang="en-US" dirty="0"/>
          </a:p>
        </p:txBody>
      </p:sp>
      <p:sp>
        <p:nvSpPr>
          <p:cNvPr id="21" name="Flowchart: Document 20"/>
          <p:cNvSpPr/>
          <p:nvPr/>
        </p:nvSpPr>
        <p:spPr>
          <a:xfrm>
            <a:off x="3602560" y="3132305"/>
            <a:ext cx="1156455" cy="965682"/>
          </a:xfrm>
          <a:prstGeom prst="flowChartDocumen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dirty="0" smtClean="0"/>
              <a:t>Shipment</a:t>
            </a:r>
          </a:p>
        </p:txBody>
      </p:sp>
      <p:sp>
        <p:nvSpPr>
          <p:cNvPr id="22" name="Flowchart: Process 21"/>
          <p:cNvSpPr/>
          <p:nvPr/>
        </p:nvSpPr>
        <p:spPr>
          <a:xfrm rot="5400000">
            <a:off x="5861995" y="3307774"/>
            <a:ext cx="4903385" cy="644732"/>
          </a:xfrm>
          <a:prstGeom prst="flowChartProces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Supplier/Customer  Scheduling System</a:t>
            </a:r>
            <a:endParaRPr lang="en-US" dirty="0"/>
          </a:p>
        </p:txBody>
      </p:sp>
      <p:cxnSp>
        <p:nvCxnSpPr>
          <p:cNvPr id="24" name="Straight Arrow Connector 23"/>
          <p:cNvCxnSpPr>
            <a:stCxn id="21" idx="1"/>
            <a:endCxn id="20" idx="3"/>
          </p:cNvCxnSpPr>
          <p:nvPr/>
        </p:nvCxnSpPr>
        <p:spPr>
          <a:xfrm flipH="1">
            <a:off x="2750253" y="3615146"/>
            <a:ext cx="852307" cy="103788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6" name="Straight Arrow Connector 25"/>
          <p:cNvCxnSpPr>
            <a:stCxn id="21" idx="1"/>
            <a:endCxn id="19" idx="3"/>
          </p:cNvCxnSpPr>
          <p:nvPr/>
        </p:nvCxnSpPr>
        <p:spPr>
          <a:xfrm flipH="1">
            <a:off x="2750253" y="3615146"/>
            <a:ext cx="852307" cy="27283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a:stCxn id="21" idx="1"/>
          </p:cNvCxnSpPr>
          <p:nvPr/>
        </p:nvCxnSpPr>
        <p:spPr>
          <a:xfrm flipH="1" flipV="1">
            <a:off x="1799618" y="3005850"/>
            <a:ext cx="1802942" cy="60929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3" name="Elbow Connector 32"/>
          <p:cNvCxnSpPr>
            <a:endCxn id="19" idx="1"/>
          </p:cNvCxnSpPr>
          <p:nvPr/>
        </p:nvCxnSpPr>
        <p:spPr>
          <a:xfrm>
            <a:off x="1079770" y="3283668"/>
            <a:ext cx="614547" cy="604313"/>
          </a:xfrm>
          <a:prstGeom prst="bentConnector3">
            <a:avLst>
              <a:gd name="adj1" fmla="val 930"/>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5" name="Elbow Connector 34"/>
          <p:cNvCxnSpPr>
            <a:endCxn id="20" idx="1"/>
          </p:cNvCxnSpPr>
          <p:nvPr/>
        </p:nvCxnSpPr>
        <p:spPr>
          <a:xfrm rot="16200000" flipH="1">
            <a:off x="681116" y="3639828"/>
            <a:ext cx="1398884" cy="627518"/>
          </a:xfrm>
          <a:prstGeom prst="bentConnector2">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7" name="Straight Arrow Connector 46"/>
          <p:cNvCxnSpPr>
            <a:stCxn id="4" idx="3"/>
          </p:cNvCxnSpPr>
          <p:nvPr/>
        </p:nvCxnSpPr>
        <p:spPr>
          <a:xfrm flipH="1">
            <a:off x="1399879" y="2454680"/>
            <a:ext cx="1" cy="27879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60" name="TextBox 59"/>
          <p:cNvSpPr txBox="1"/>
          <p:nvPr/>
        </p:nvSpPr>
        <p:spPr>
          <a:xfrm>
            <a:off x="1079770" y="2706810"/>
            <a:ext cx="2796471" cy="646331"/>
          </a:xfrm>
          <a:prstGeom prst="rect">
            <a:avLst/>
          </a:prstGeom>
          <a:noFill/>
        </p:spPr>
        <p:txBody>
          <a:bodyPr wrap="none" rtlCol="0">
            <a:spAutoFit/>
          </a:bodyPr>
          <a:lstStyle/>
          <a:p>
            <a:r>
              <a:rPr lang="en-US" dirty="0" smtClean="0"/>
              <a:t>File Sent to TAS, TAS  Setups</a:t>
            </a:r>
          </a:p>
          <a:p>
            <a:r>
              <a:rPr lang="en-US" dirty="0" smtClean="0"/>
              <a:t>Accounts/</a:t>
            </a:r>
            <a:r>
              <a:rPr lang="en-US" dirty="0" err="1" smtClean="0"/>
              <a:t>LoadIDs</a:t>
            </a:r>
            <a:r>
              <a:rPr lang="en-US" dirty="0" smtClean="0"/>
              <a:t>.</a:t>
            </a:r>
            <a:endParaRPr lang="en-US" dirty="0"/>
          </a:p>
        </p:txBody>
      </p:sp>
      <p:cxnSp>
        <p:nvCxnSpPr>
          <p:cNvPr id="9" name="Straight Arrow Connector 8"/>
          <p:cNvCxnSpPr>
            <a:stCxn id="22" idx="2"/>
            <a:endCxn id="21" idx="3"/>
          </p:cNvCxnSpPr>
          <p:nvPr/>
        </p:nvCxnSpPr>
        <p:spPr>
          <a:xfrm flipH="1" flipV="1">
            <a:off x="4759015" y="3615146"/>
            <a:ext cx="3232307" cy="1499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62" name="TextBox 61"/>
          <p:cNvSpPr txBox="1"/>
          <p:nvPr/>
        </p:nvSpPr>
        <p:spPr>
          <a:xfrm>
            <a:off x="4933443" y="1829646"/>
            <a:ext cx="2548648" cy="1200329"/>
          </a:xfrm>
          <a:prstGeom prst="rect">
            <a:avLst/>
          </a:prstGeom>
          <a:solidFill>
            <a:schemeClr val="bg1"/>
          </a:solidFill>
        </p:spPr>
        <p:txBody>
          <a:bodyPr wrap="square" rtlCol="0">
            <a:spAutoFit/>
          </a:bodyPr>
          <a:lstStyle/>
          <a:p>
            <a:r>
              <a:rPr lang="en-US" dirty="0" smtClean="0"/>
              <a:t>Shipment can be also be generated to lift against an Order, Contract, or </a:t>
            </a:r>
            <a:r>
              <a:rPr lang="en-US" dirty="0" err="1" smtClean="0"/>
              <a:t>LoadID</a:t>
            </a:r>
            <a:r>
              <a:rPr lang="en-US" dirty="0" smtClean="0"/>
              <a:t>.</a:t>
            </a:r>
            <a:endParaRPr lang="en-US" dirty="0"/>
          </a:p>
        </p:txBody>
      </p:sp>
      <p:sp>
        <p:nvSpPr>
          <p:cNvPr id="61" name="TextBox 60"/>
          <p:cNvSpPr txBox="1"/>
          <p:nvPr/>
        </p:nvSpPr>
        <p:spPr>
          <a:xfrm>
            <a:off x="4888386" y="3175701"/>
            <a:ext cx="2543544" cy="1477328"/>
          </a:xfrm>
          <a:prstGeom prst="rect">
            <a:avLst/>
          </a:prstGeom>
          <a:solidFill>
            <a:schemeClr val="bg1"/>
          </a:solidFill>
        </p:spPr>
        <p:txBody>
          <a:bodyPr wrap="square" rtlCol="0">
            <a:spAutoFit/>
          </a:bodyPr>
          <a:lstStyle/>
          <a:p>
            <a:r>
              <a:rPr lang="en-US" dirty="0" smtClean="0"/>
              <a:t>Supplier generates </a:t>
            </a:r>
          </a:p>
          <a:p>
            <a:r>
              <a:rPr lang="en-US" dirty="0" smtClean="0"/>
              <a:t>Contracts and Orders for Pick-Up.  Driver can choose Contract or Order to lift against.</a:t>
            </a:r>
            <a:endParaRPr lang="en-US" dirty="0"/>
          </a:p>
        </p:txBody>
      </p:sp>
      <p:sp>
        <p:nvSpPr>
          <p:cNvPr id="3" name="TextBox 2"/>
          <p:cNvSpPr txBox="1"/>
          <p:nvPr/>
        </p:nvSpPr>
        <p:spPr>
          <a:xfrm>
            <a:off x="4789051" y="4500545"/>
            <a:ext cx="2837432" cy="1477328"/>
          </a:xfrm>
          <a:prstGeom prst="rect">
            <a:avLst/>
          </a:prstGeom>
          <a:solidFill>
            <a:schemeClr val="bg1"/>
          </a:solidFill>
        </p:spPr>
        <p:txBody>
          <a:bodyPr wrap="square" rtlCol="0">
            <a:spAutoFit/>
          </a:bodyPr>
          <a:lstStyle/>
          <a:p>
            <a:r>
              <a:rPr lang="en-US" dirty="0" smtClean="0"/>
              <a:t>In all cases, the TAS should generate a success or failure response messages to the </a:t>
            </a:r>
            <a:r>
              <a:rPr lang="en-US" dirty="0"/>
              <a:t>d</a:t>
            </a:r>
            <a:r>
              <a:rPr lang="en-US" dirty="0" smtClean="0"/>
              <a:t>ocuments being Processed.  </a:t>
            </a:r>
          </a:p>
        </p:txBody>
      </p:sp>
      <p:sp>
        <p:nvSpPr>
          <p:cNvPr id="59" name="TextBox 58"/>
          <p:cNvSpPr txBox="1"/>
          <p:nvPr/>
        </p:nvSpPr>
        <p:spPr>
          <a:xfrm>
            <a:off x="5272389" y="1354112"/>
            <a:ext cx="2344469" cy="1754326"/>
          </a:xfrm>
          <a:prstGeom prst="rect">
            <a:avLst/>
          </a:prstGeom>
          <a:solidFill>
            <a:schemeClr val="bg1"/>
          </a:solidFill>
        </p:spPr>
        <p:txBody>
          <a:bodyPr wrap="square" rtlCol="0">
            <a:spAutoFit/>
          </a:bodyPr>
          <a:lstStyle/>
          <a:p>
            <a:r>
              <a:rPr lang="en-US" dirty="0" smtClean="0"/>
              <a:t>Supplier Generates </a:t>
            </a:r>
            <a:r>
              <a:rPr lang="en-US" dirty="0" err="1" smtClean="0"/>
              <a:t>LoadID</a:t>
            </a:r>
            <a:r>
              <a:rPr lang="en-US" dirty="0" smtClean="0"/>
              <a:t> Documents </a:t>
            </a:r>
            <a:r>
              <a:rPr lang="en-US" dirty="0"/>
              <a:t>c</a:t>
            </a:r>
            <a:r>
              <a:rPr lang="en-US" dirty="0" smtClean="0"/>
              <a:t>ontaining Customer Master Data,  product clearances, and other control details.</a:t>
            </a:r>
            <a:endParaRPr lang="en-US" dirty="0"/>
          </a:p>
        </p:txBody>
      </p:sp>
    </p:spTree>
    <p:extLst>
      <p:ext uri="{BB962C8B-B14F-4D97-AF65-F5344CB8AC3E}">
        <p14:creationId xmlns:p14="http://schemas.microsoft.com/office/powerpoint/2010/main" val="3630614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9"/>
                                        </p:tgtEl>
                                        <p:attrNameLst>
                                          <p:attrName>style.visibility</p:attrName>
                                        </p:attrNameLst>
                                      </p:cBhvr>
                                      <p:to>
                                        <p:strVal val="visible"/>
                                      </p:to>
                                    </p:set>
                                  </p:childTnLst>
                                </p:cTn>
                              </p:par>
                              <p:par>
                                <p:cTn id="7" presetID="2" presetClass="entr" presetSubtype="4"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anim calcmode="lin" valueType="num">
                                      <p:cBhvr additive="base">
                                        <p:cTn id="9" dur="700" fill="hold"/>
                                        <p:tgtEl>
                                          <p:spTgt spid="5"/>
                                        </p:tgtEl>
                                        <p:attrNameLst>
                                          <p:attrName>ppt_x</p:attrName>
                                        </p:attrNameLst>
                                      </p:cBhvr>
                                      <p:tavLst>
                                        <p:tav tm="0">
                                          <p:val>
                                            <p:strVal val="#ppt_x"/>
                                          </p:val>
                                        </p:tav>
                                        <p:tav tm="100000">
                                          <p:val>
                                            <p:strVal val="#ppt_x"/>
                                          </p:val>
                                        </p:tav>
                                      </p:tavLst>
                                    </p:anim>
                                    <p:anim calcmode="lin" valueType="num">
                                      <p:cBhvr additive="base">
                                        <p:cTn id="10" dur="700" fill="hold"/>
                                        <p:tgtEl>
                                          <p:spTgt spid="5"/>
                                        </p:tgtEl>
                                        <p:attrNameLst>
                                          <p:attrName>ppt_y</p:attrName>
                                        </p:attrNameLst>
                                      </p:cBhvr>
                                      <p:tavLst>
                                        <p:tav tm="0">
                                          <p:val>
                                            <p:strVal val="1+#ppt_h/2"/>
                                          </p:val>
                                        </p:tav>
                                        <p:tav tm="100000">
                                          <p:val>
                                            <p:strVal val="#ppt_y"/>
                                          </p:val>
                                        </p:tav>
                                      </p:tavLst>
                                    </p:anim>
                                  </p:childTnLst>
                                </p:cTn>
                              </p:par>
                              <p:par>
                                <p:cTn id="11" presetID="10"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1400"/>
                                        <p:tgtEl>
                                          <p:spTgt spid="8"/>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fade">
                                      <p:cBhvr>
                                        <p:cTn id="18" dur="500"/>
                                        <p:tgtEl>
                                          <p:spTgt spid="10"/>
                                        </p:tgtEl>
                                      </p:cBhvr>
                                    </p:animEffect>
                                  </p:childTnLst>
                                </p:cTn>
                              </p:par>
                              <p:par>
                                <p:cTn id="19" presetID="10" presetClass="exit" presetSubtype="0" fill="hold" grpId="1" nodeType="withEffect">
                                  <p:stCondLst>
                                    <p:cond delay="0"/>
                                  </p:stCondLst>
                                  <p:childTnLst>
                                    <p:animEffect transition="out" filter="fade">
                                      <p:cBhvr>
                                        <p:cTn id="20" dur="500"/>
                                        <p:tgtEl>
                                          <p:spTgt spid="59"/>
                                        </p:tgtEl>
                                      </p:cBhvr>
                                    </p:animEffect>
                                    <p:set>
                                      <p:cBhvr>
                                        <p:cTn id="21" dur="1" fill="hold">
                                          <p:stCondLst>
                                            <p:cond delay="499"/>
                                          </p:stCondLst>
                                        </p:cTn>
                                        <p:tgtEl>
                                          <p:spTgt spid="59"/>
                                        </p:tgtEl>
                                        <p:attrNameLst>
                                          <p:attrName>style.visibility</p:attrName>
                                        </p:attrNameLst>
                                      </p:cBhvr>
                                      <p:to>
                                        <p:strVal val="hidden"/>
                                      </p:to>
                                    </p:set>
                                  </p:childTnLst>
                                </p:cTn>
                              </p:par>
                              <p:par>
                                <p:cTn id="22" presetID="1" presetClass="entr" presetSubtype="0" fill="hold" grpId="0" nodeType="withEffect">
                                  <p:stCondLst>
                                    <p:cond delay="0"/>
                                  </p:stCondLst>
                                  <p:childTnLst>
                                    <p:set>
                                      <p:cBhvr>
                                        <p:cTn id="23" dur="1" fill="hold">
                                          <p:stCondLst>
                                            <p:cond delay="0"/>
                                          </p:stCondLst>
                                        </p:cTn>
                                        <p:tgtEl>
                                          <p:spTgt spid="60"/>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0" presetClass="exit" presetSubtype="0" fill="hold" nodeType="clickEffect">
                                  <p:stCondLst>
                                    <p:cond delay="0"/>
                                  </p:stCondLst>
                                  <p:childTnLst>
                                    <p:animEffect transition="out" filter="fade">
                                      <p:cBhvr>
                                        <p:cTn id="27" dur="500"/>
                                        <p:tgtEl>
                                          <p:spTgt spid="8"/>
                                        </p:tgtEl>
                                      </p:cBhvr>
                                    </p:animEffect>
                                    <p:set>
                                      <p:cBhvr>
                                        <p:cTn id="28" dur="1" fill="hold">
                                          <p:stCondLst>
                                            <p:cond delay="499"/>
                                          </p:stCondLst>
                                        </p:cTn>
                                        <p:tgtEl>
                                          <p:spTgt spid="8"/>
                                        </p:tgtEl>
                                        <p:attrNameLst>
                                          <p:attrName>style.visibility</p:attrName>
                                        </p:attrNameLst>
                                      </p:cBhvr>
                                      <p:to>
                                        <p:strVal val="hidden"/>
                                      </p:to>
                                    </p:set>
                                  </p:childTnLst>
                                </p:cTn>
                              </p:par>
                              <p:par>
                                <p:cTn id="29" presetID="1" presetClass="exit" presetSubtype="0" fill="hold" nodeType="withEffect">
                                  <p:stCondLst>
                                    <p:cond delay="0"/>
                                  </p:stCondLst>
                                  <p:childTnLst>
                                    <p:set>
                                      <p:cBhvr>
                                        <p:cTn id="30" dur="1" fill="hold">
                                          <p:stCondLst>
                                            <p:cond delay="0"/>
                                          </p:stCondLst>
                                        </p:cTn>
                                        <p:tgtEl>
                                          <p:spTgt spid="10"/>
                                        </p:tgtEl>
                                        <p:attrNameLst>
                                          <p:attrName>style.visibility</p:attrName>
                                        </p:attrNameLst>
                                      </p:cBhvr>
                                      <p:to>
                                        <p:strVal val="hidden"/>
                                      </p:to>
                                    </p:set>
                                  </p:childTnLst>
                                </p:cTn>
                              </p:par>
                              <p:par>
                                <p:cTn id="31" presetID="10" presetClass="exit" presetSubtype="0" fill="hold" grpId="1" nodeType="withEffect">
                                  <p:stCondLst>
                                    <p:cond delay="0"/>
                                  </p:stCondLst>
                                  <p:childTnLst>
                                    <p:animEffect transition="out" filter="fade">
                                      <p:cBhvr>
                                        <p:cTn id="32" dur="500"/>
                                        <p:tgtEl>
                                          <p:spTgt spid="60"/>
                                        </p:tgtEl>
                                      </p:cBhvr>
                                    </p:animEffect>
                                    <p:set>
                                      <p:cBhvr>
                                        <p:cTn id="33" dur="1" fill="hold">
                                          <p:stCondLst>
                                            <p:cond delay="499"/>
                                          </p:stCondLst>
                                        </p:cTn>
                                        <p:tgtEl>
                                          <p:spTgt spid="60"/>
                                        </p:tgtEl>
                                        <p:attrNameLst>
                                          <p:attrName>style.visibility</p:attrName>
                                        </p:attrNameLst>
                                      </p:cBhvr>
                                      <p:to>
                                        <p:strVal val="hidden"/>
                                      </p:to>
                                    </p:set>
                                  </p:childTnLst>
                                </p:cTn>
                              </p:par>
                            </p:childTnLst>
                          </p:cTn>
                        </p:par>
                        <p:par>
                          <p:cTn id="34" fill="hold">
                            <p:stCondLst>
                              <p:cond delay="500"/>
                            </p:stCondLst>
                            <p:childTnLst>
                              <p:par>
                                <p:cTn id="35" presetID="37" presetClass="path" presetSubtype="0" accel="50000" decel="50000" fill="hold" grpId="1" nodeType="afterEffect">
                                  <p:stCondLst>
                                    <p:cond delay="0"/>
                                  </p:stCondLst>
                                  <p:childTnLst>
                                    <p:animMotion origin="layout" path="M -1.66667E-6 0.1574 L -0.08594 0.2162 C -0.10399 0.22963 -0.1309 0.2368 -0.15903 0.2368 C -0.1908 0.2368 -0.21649 0.22963 -0.23455 0.2162 L -0.32014 0.1574 " pathEditMode="relative" rAng="0" ptsTypes="FffFF">
                                      <p:cBhvr>
                                        <p:cTn id="36" dur="2000" fill="hold"/>
                                        <p:tgtEl>
                                          <p:spTgt spid="5"/>
                                        </p:tgtEl>
                                        <p:attrNameLst>
                                          <p:attrName>ppt_x</p:attrName>
                                          <p:attrName>ppt_y</p:attrName>
                                        </p:attrNameLst>
                                      </p:cBhvr>
                                      <p:rCtr x="-16007" y="3958"/>
                                    </p:animMotion>
                                  </p:childTnLst>
                                </p:cTn>
                              </p:par>
                            </p:childTnLst>
                          </p:cTn>
                        </p:par>
                        <p:par>
                          <p:cTn id="37" fill="hold">
                            <p:stCondLst>
                              <p:cond delay="2500"/>
                            </p:stCondLst>
                            <p:childTnLst>
                              <p:par>
                                <p:cTn id="38" presetID="10" presetClass="entr" presetSubtype="0" fill="hold" nodeType="afterEffect">
                                  <p:stCondLst>
                                    <p:cond delay="0"/>
                                  </p:stCondLst>
                                  <p:childTnLst>
                                    <p:set>
                                      <p:cBhvr>
                                        <p:cTn id="39" dur="1" fill="hold">
                                          <p:stCondLst>
                                            <p:cond delay="0"/>
                                          </p:stCondLst>
                                        </p:cTn>
                                        <p:tgtEl>
                                          <p:spTgt spid="47"/>
                                        </p:tgtEl>
                                        <p:attrNameLst>
                                          <p:attrName>style.visibility</p:attrName>
                                        </p:attrNameLst>
                                      </p:cBhvr>
                                      <p:to>
                                        <p:strVal val="visible"/>
                                      </p:to>
                                    </p:set>
                                    <p:animEffect transition="in" filter="fade">
                                      <p:cBhvr>
                                        <p:cTn id="40" dur="500"/>
                                        <p:tgtEl>
                                          <p:spTgt spid="47"/>
                                        </p:tgtEl>
                                      </p:cBhvr>
                                    </p:animEffect>
                                  </p:childTnLst>
                                </p:cTn>
                              </p:par>
                              <p:par>
                                <p:cTn id="41" presetID="1" presetClass="entr" presetSubtype="0" fill="hold" grpId="0" nodeType="withEffect">
                                  <p:stCondLst>
                                    <p:cond delay="0"/>
                                  </p:stCondLst>
                                  <p:childTnLst>
                                    <p:set>
                                      <p:cBhvr>
                                        <p:cTn id="42" dur="1" fill="hold">
                                          <p:stCondLst>
                                            <p:cond delay="0"/>
                                          </p:stCondLst>
                                        </p:cTn>
                                        <p:tgtEl>
                                          <p:spTgt spid="61"/>
                                        </p:tgtEl>
                                        <p:attrNameLst>
                                          <p:attrName>style.visibility</p:attrName>
                                        </p:attrNameLst>
                                      </p:cBhvr>
                                      <p:to>
                                        <p:strVal val="visible"/>
                                      </p:to>
                                    </p:set>
                                  </p:childTnLst>
                                </p:cTn>
                              </p:par>
                              <p:par>
                                <p:cTn id="43" presetID="2" presetClass="entr" presetSubtype="4" fill="hold" grpId="0" nodeType="withEffect">
                                  <p:stCondLst>
                                    <p:cond delay="0"/>
                                  </p:stCondLst>
                                  <p:childTnLst>
                                    <p:set>
                                      <p:cBhvr>
                                        <p:cTn id="44" dur="1" fill="hold">
                                          <p:stCondLst>
                                            <p:cond delay="0"/>
                                          </p:stCondLst>
                                        </p:cTn>
                                        <p:tgtEl>
                                          <p:spTgt spid="19"/>
                                        </p:tgtEl>
                                        <p:attrNameLst>
                                          <p:attrName>style.visibility</p:attrName>
                                        </p:attrNameLst>
                                      </p:cBhvr>
                                      <p:to>
                                        <p:strVal val="visible"/>
                                      </p:to>
                                    </p:set>
                                    <p:anim calcmode="lin" valueType="num">
                                      <p:cBhvr additive="base">
                                        <p:cTn id="45" dur="500" fill="hold"/>
                                        <p:tgtEl>
                                          <p:spTgt spid="19"/>
                                        </p:tgtEl>
                                        <p:attrNameLst>
                                          <p:attrName>ppt_x</p:attrName>
                                        </p:attrNameLst>
                                      </p:cBhvr>
                                      <p:tavLst>
                                        <p:tav tm="0">
                                          <p:val>
                                            <p:strVal val="#ppt_x"/>
                                          </p:val>
                                        </p:tav>
                                        <p:tav tm="100000">
                                          <p:val>
                                            <p:strVal val="#ppt_x"/>
                                          </p:val>
                                        </p:tav>
                                      </p:tavLst>
                                    </p:anim>
                                    <p:anim calcmode="lin" valueType="num">
                                      <p:cBhvr additive="base">
                                        <p:cTn id="46" dur="500" fill="hold"/>
                                        <p:tgtEl>
                                          <p:spTgt spid="19"/>
                                        </p:tgtEl>
                                        <p:attrNameLst>
                                          <p:attrName>ppt_y</p:attrName>
                                        </p:attrNameLst>
                                      </p:cBhvr>
                                      <p:tavLst>
                                        <p:tav tm="0">
                                          <p:val>
                                            <p:strVal val="1+#ppt_h/2"/>
                                          </p:val>
                                        </p:tav>
                                        <p:tav tm="100000">
                                          <p:val>
                                            <p:strVal val="#ppt_y"/>
                                          </p:val>
                                        </p:tav>
                                      </p:tavLst>
                                    </p:anim>
                                  </p:childTnLst>
                                </p:cTn>
                              </p:par>
                              <p:par>
                                <p:cTn id="47" presetID="10" presetClass="entr" presetSubtype="0" fill="hold" nodeType="withEffect">
                                  <p:stCondLst>
                                    <p:cond delay="0"/>
                                  </p:stCondLst>
                                  <p:childTnLst>
                                    <p:set>
                                      <p:cBhvr>
                                        <p:cTn id="48" dur="1" fill="hold">
                                          <p:stCondLst>
                                            <p:cond delay="0"/>
                                          </p:stCondLst>
                                        </p:cTn>
                                        <p:tgtEl>
                                          <p:spTgt spid="33"/>
                                        </p:tgtEl>
                                        <p:attrNameLst>
                                          <p:attrName>style.visibility</p:attrName>
                                        </p:attrNameLst>
                                      </p:cBhvr>
                                      <p:to>
                                        <p:strVal val="visible"/>
                                      </p:to>
                                    </p:set>
                                    <p:animEffect transition="in" filter="fade">
                                      <p:cBhvr>
                                        <p:cTn id="49" dur="500"/>
                                        <p:tgtEl>
                                          <p:spTgt spid="33"/>
                                        </p:tgtEl>
                                      </p:cBhvr>
                                    </p:animEffect>
                                  </p:childTnLst>
                                </p:cTn>
                              </p:par>
                              <p:par>
                                <p:cTn id="50" presetID="2" presetClass="entr" presetSubtype="4" fill="hold" grpId="0" nodeType="withEffect">
                                  <p:stCondLst>
                                    <p:cond delay="0"/>
                                  </p:stCondLst>
                                  <p:childTnLst>
                                    <p:set>
                                      <p:cBhvr>
                                        <p:cTn id="51" dur="1" fill="hold">
                                          <p:stCondLst>
                                            <p:cond delay="0"/>
                                          </p:stCondLst>
                                        </p:cTn>
                                        <p:tgtEl>
                                          <p:spTgt spid="20"/>
                                        </p:tgtEl>
                                        <p:attrNameLst>
                                          <p:attrName>style.visibility</p:attrName>
                                        </p:attrNameLst>
                                      </p:cBhvr>
                                      <p:to>
                                        <p:strVal val="visible"/>
                                      </p:to>
                                    </p:set>
                                    <p:anim calcmode="lin" valueType="num">
                                      <p:cBhvr additive="base">
                                        <p:cTn id="52" dur="500" fill="hold"/>
                                        <p:tgtEl>
                                          <p:spTgt spid="20"/>
                                        </p:tgtEl>
                                        <p:attrNameLst>
                                          <p:attrName>ppt_x</p:attrName>
                                        </p:attrNameLst>
                                      </p:cBhvr>
                                      <p:tavLst>
                                        <p:tav tm="0">
                                          <p:val>
                                            <p:strVal val="#ppt_x"/>
                                          </p:val>
                                        </p:tav>
                                        <p:tav tm="100000">
                                          <p:val>
                                            <p:strVal val="#ppt_x"/>
                                          </p:val>
                                        </p:tav>
                                      </p:tavLst>
                                    </p:anim>
                                    <p:anim calcmode="lin" valueType="num">
                                      <p:cBhvr additive="base">
                                        <p:cTn id="53" dur="500" fill="hold"/>
                                        <p:tgtEl>
                                          <p:spTgt spid="20"/>
                                        </p:tgtEl>
                                        <p:attrNameLst>
                                          <p:attrName>ppt_y</p:attrName>
                                        </p:attrNameLst>
                                      </p:cBhvr>
                                      <p:tavLst>
                                        <p:tav tm="0">
                                          <p:val>
                                            <p:strVal val="1+#ppt_h/2"/>
                                          </p:val>
                                        </p:tav>
                                        <p:tav tm="100000">
                                          <p:val>
                                            <p:strVal val="#ppt_y"/>
                                          </p:val>
                                        </p:tav>
                                      </p:tavLst>
                                    </p:anim>
                                  </p:childTnLst>
                                </p:cTn>
                              </p:par>
                              <p:par>
                                <p:cTn id="54" presetID="10" presetClass="entr" presetSubtype="0" fill="hold" nodeType="withEffect">
                                  <p:stCondLst>
                                    <p:cond delay="0"/>
                                  </p:stCondLst>
                                  <p:childTnLst>
                                    <p:set>
                                      <p:cBhvr>
                                        <p:cTn id="55" dur="1" fill="hold">
                                          <p:stCondLst>
                                            <p:cond delay="0"/>
                                          </p:stCondLst>
                                        </p:cTn>
                                        <p:tgtEl>
                                          <p:spTgt spid="35"/>
                                        </p:tgtEl>
                                        <p:attrNameLst>
                                          <p:attrName>style.visibility</p:attrName>
                                        </p:attrNameLst>
                                      </p:cBhvr>
                                      <p:to>
                                        <p:strVal val="visible"/>
                                      </p:to>
                                    </p:set>
                                    <p:animEffect transition="in" filter="fade">
                                      <p:cBhvr>
                                        <p:cTn id="56" dur="500"/>
                                        <p:tgtEl>
                                          <p:spTgt spid="35"/>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xit" presetSubtype="0" fill="hold" grpId="1" nodeType="clickEffect">
                                  <p:stCondLst>
                                    <p:cond delay="0"/>
                                  </p:stCondLst>
                                  <p:childTnLst>
                                    <p:animEffect transition="out" filter="fade">
                                      <p:cBhvr>
                                        <p:cTn id="60" dur="500"/>
                                        <p:tgtEl>
                                          <p:spTgt spid="61"/>
                                        </p:tgtEl>
                                      </p:cBhvr>
                                    </p:animEffect>
                                    <p:set>
                                      <p:cBhvr>
                                        <p:cTn id="61" dur="1" fill="hold">
                                          <p:stCondLst>
                                            <p:cond delay="499"/>
                                          </p:stCondLst>
                                        </p:cTn>
                                        <p:tgtEl>
                                          <p:spTgt spid="61"/>
                                        </p:tgtEl>
                                        <p:attrNameLst>
                                          <p:attrName>style.visibility</p:attrName>
                                        </p:attrNameLst>
                                      </p:cBhvr>
                                      <p:to>
                                        <p:strVal val="hidden"/>
                                      </p:to>
                                    </p:set>
                                  </p:childTnLst>
                                </p:cTn>
                              </p:par>
                            </p:childTnLst>
                          </p:cTn>
                        </p:par>
                        <p:par>
                          <p:cTn id="62" fill="hold">
                            <p:stCondLst>
                              <p:cond delay="500"/>
                            </p:stCondLst>
                            <p:childTnLst>
                              <p:par>
                                <p:cTn id="63" presetID="1" presetClass="entr" presetSubtype="0" fill="hold" nodeType="afterEffect">
                                  <p:stCondLst>
                                    <p:cond delay="0"/>
                                  </p:stCondLst>
                                  <p:childTnLst>
                                    <p:set>
                                      <p:cBhvr>
                                        <p:cTn id="64" dur="1" fill="hold">
                                          <p:stCondLst>
                                            <p:cond delay="0"/>
                                          </p:stCondLst>
                                        </p:cTn>
                                        <p:tgtEl>
                                          <p:spTgt spid="9"/>
                                        </p:tgtEl>
                                        <p:attrNameLst>
                                          <p:attrName>style.visibility</p:attrName>
                                        </p:attrNameLst>
                                      </p:cBhvr>
                                      <p:to>
                                        <p:strVal val="visible"/>
                                      </p:to>
                                    </p:set>
                                  </p:childTnLst>
                                </p:cTn>
                              </p:par>
                              <p:par>
                                <p:cTn id="65" presetID="2" presetClass="entr" presetSubtype="2" fill="hold" grpId="0" nodeType="withEffect">
                                  <p:stCondLst>
                                    <p:cond delay="0"/>
                                  </p:stCondLst>
                                  <p:childTnLst>
                                    <p:set>
                                      <p:cBhvr>
                                        <p:cTn id="66" dur="1" fill="hold">
                                          <p:stCondLst>
                                            <p:cond delay="0"/>
                                          </p:stCondLst>
                                        </p:cTn>
                                        <p:tgtEl>
                                          <p:spTgt spid="21"/>
                                        </p:tgtEl>
                                        <p:attrNameLst>
                                          <p:attrName>style.visibility</p:attrName>
                                        </p:attrNameLst>
                                      </p:cBhvr>
                                      <p:to>
                                        <p:strVal val="visible"/>
                                      </p:to>
                                    </p:set>
                                    <p:anim calcmode="lin" valueType="num">
                                      <p:cBhvr additive="base">
                                        <p:cTn id="67" dur="500" fill="hold"/>
                                        <p:tgtEl>
                                          <p:spTgt spid="21"/>
                                        </p:tgtEl>
                                        <p:attrNameLst>
                                          <p:attrName>ppt_x</p:attrName>
                                        </p:attrNameLst>
                                      </p:cBhvr>
                                      <p:tavLst>
                                        <p:tav tm="0">
                                          <p:val>
                                            <p:strVal val="1+#ppt_w/2"/>
                                          </p:val>
                                        </p:tav>
                                        <p:tav tm="100000">
                                          <p:val>
                                            <p:strVal val="#ppt_x"/>
                                          </p:val>
                                        </p:tav>
                                      </p:tavLst>
                                    </p:anim>
                                    <p:anim calcmode="lin" valueType="num">
                                      <p:cBhvr additive="base">
                                        <p:cTn id="68" dur="500" fill="hold"/>
                                        <p:tgtEl>
                                          <p:spTgt spid="21"/>
                                        </p:tgtEl>
                                        <p:attrNameLst>
                                          <p:attrName>ppt_y</p:attrName>
                                        </p:attrNameLst>
                                      </p:cBhvr>
                                      <p:tavLst>
                                        <p:tav tm="0">
                                          <p:val>
                                            <p:strVal val="#ppt_y"/>
                                          </p:val>
                                        </p:tav>
                                        <p:tav tm="100000">
                                          <p:val>
                                            <p:strVal val="#ppt_y"/>
                                          </p:val>
                                        </p:tav>
                                      </p:tavLst>
                                    </p:anim>
                                  </p:childTnLst>
                                </p:cTn>
                              </p:par>
                            </p:childTnLst>
                          </p:cTn>
                        </p:par>
                        <p:par>
                          <p:cTn id="69" fill="hold">
                            <p:stCondLst>
                              <p:cond delay="1000"/>
                            </p:stCondLst>
                            <p:childTnLst>
                              <p:par>
                                <p:cTn id="70" presetID="1" presetClass="entr" presetSubtype="0" fill="hold" grpId="0" nodeType="afterEffect">
                                  <p:stCondLst>
                                    <p:cond delay="0"/>
                                  </p:stCondLst>
                                  <p:childTnLst>
                                    <p:set>
                                      <p:cBhvr>
                                        <p:cTn id="71" dur="1" fill="hold">
                                          <p:stCondLst>
                                            <p:cond delay="0"/>
                                          </p:stCondLst>
                                        </p:cTn>
                                        <p:tgtEl>
                                          <p:spTgt spid="62"/>
                                        </p:tgtEl>
                                        <p:attrNameLst>
                                          <p:attrName>style.visibility</p:attrName>
                                        </p:attrNameLst>
                                      </p:cBhvr>
                                      <p:to>
                                        <p:strVal val="visible"/>
                                      </p:to>
                                    </p:set>
                                  </p:childTnLst>
                                </p:cTn>
                              </p:par>
                            </p:childTnLst>
                          </p:cTn>
                        </p:par>
                        <p:par>
                          <p:cTn id="72" fill="hold">
                            <p:stCondLst>
                              <p:cond delay="1000"/>
                            </p:stCondLst>
                            <p:childTnLst>
                              <p:par>
                                <p:cTn id="73" presetID="10" presetClass="entr" presetSubtype="0" fill="hold" nodeType="afterEffect">
                                  <p:stCondLst>
                                    <p:cond delay="0"/>
                                  </p:stCondLst>
                                  <p:childTnLst>
                                    <p:set>
                                      <p:cBhvr>
                                        <p:cTn id="74" dur="1" fill="hold">
                                          <p:stCondLst>
                                            <p:cond delay="0"/>
                                          </p:stCondLst>
                                        </p:cTn>
                                        <p:tgtEl>
                                          <p:spTgt spid="24"/>
                                        </p:tgtEl>
                                        <p:attrNameLst>
                                          <p:attrName>style.visibility</p:attrName>
                                        </p:attrNameLst>
                                      </p:cBhvr>
                                      <p:to>
                                        <p:strVal val="visible"/>
                                      </p:to>
                                    </p:set>
                                    <p:animEffect transition="in" filter="fade">
                                      <p:cBhvr>
                                        <p:cTn id="75" dur="500"/>
                                        <p:tgtEl>
                                          <p:spTgt spid="24"/>
                                        </p:tgtEl>
                                      </p:cBhvr>
                                    </p:animEffect>
                                  </p:childTnLst>
                                </p:cTn>
                              </p:par>
                              <p:par>
                                <p:cTn id="76" presetID="10" presetClass="entr" presetSubtype="0" fill="hold" nodeType="withEffect">
                                  <p:stCondLst>
                                    <p:cond delay="1500"/>
                                  </p:stCondLst>
                                  <p:childTnLst>
                                    <p:set>
                                      <p:cBhvr>
                                        <p:cTn id="77" dur="1" fill="hold">
                                          <p:stCondLst>
                                            <p:cond delay="0"/>
                                          </p:stCondLst>
                                        </p:cTn>
                                        <p:tgtEl>
                                          <p:spTgt spid="26"/>
                                        </p:tgtEl>
                                        <p:attrNameLst>
                                          <p:attrName>style.visibility</p:attrName>
                                        </p:attrNameLst>
                                      </p:cBhvr>
                                      <p:to>
                                        <p:strVal val="visible"/>
                                      </p:to>
                                    </p:set>
                                    <p:animEffect transition="in" filter="fade">
                                      <p:cBhvr>
                                        <p:cTn id="78" dur="500"/>
                                        <p:tgtEl>
                                          <p:spTgt spid="26"/>
                                        </p:tgtEl>
                                      </p:cBhvr>
                                    </p:animEffect>
                                  </p:childTnLst>
                                </p:cTn>
                              </p:par>
                            </p:childTnLst>
                          </p:cTn>
                        </p:par>
                        <p:par>
                          <p:cTn id="79" fill="hold">
                            <p:stCondLst>
                              <p:cond delay="3000"/>
                            </p:stCondLst>
                            <p:childTnLst>
                              <p:par>
                                <p:cTn id="80" presetID="10" presetClass="entr" presetSubtype="0" fill="hold" nodeType="afterEffect">
                                  <p:stCondLst>
                                    <p:cond delay="900"/>
                                  </p:stCondLst>
                                  <p:childTnLst>
                                    <p:set>
                                      <p:cBhvr>
                                        <p:cTn id="81" dur="1" fill="hold">
                                          <p:stCondLst>
                                            <p:cond delay="0"/>
                                          </p:stCondLst>
                                        </p:cTn>
                                        <p:tgtEl>
                                          <p:spTgt spid="28"/>
                                        </p:tgtEl>
                                        <p:attrNameLst>
                                          <p:attrName>style.visibility</p:attrName>
                                        </p:attrNameLst>
                                      </p:cBhvr>
                                      <p:to>
                                        <p:strVal val="visible"/>
                                      </p:to>
                                    </p:set>
                                    <p:animEffect transition="in" filter="fade">
                                      <p:cBhvr>
                                        <p:cTn id="82" dur="500"/>
                                        <p:tgtEl>
                                          <p:spTgt spid="28"/>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xit" presetSubtype="0" fill="hold" grpId="1" nodeType="clickEffect">
                                  <p:stCondLst>
                                    <p:cond delay="0"/>
                                  </p:stCondLst>
                                  <p:childTnLst>
                                    <p:animEffect transition="out" filter="fade">
                                      <p:cBhvr>
                                        <p:cTn id="86" dur="500"/>
                                        <p:tgtEl>
                                          <p:spTgt spid="62"/>
                                        </p:tgtEl>
                                      </p:cBhvr>
                                    </p:animEffect>
                                    <p:set>
                                      <p:cBhvr>
                                        <p:cTn id="87" dur="1" fill="hold">
                                          <p:stCondLst>
                                            <p:cond delay="499"/>
                                          </p:stCondLst>
                                        </p:cTn>
                                        <p:tgtEl>
                                          <p:spTgt spid="62"/>
                                        </p:tgtEl>
                                        <p:attrNameLst>
                                          <p:attrName>style.visibility</p:attrName>
                                        </p:attrNameLst>
                                      </p:cBhvr>
                                      <p:to>
                                        <p:strVal val="hidden"/>
                                      </p:to>
                                    </p:set>
                                  </p:childTnLst>
                                </p:cTn>
                              </p:par>
                            </p:childTnLst>
                          </p:cTn>
                        </p:par>
                        <p:par>
                          <p:cTn id="88" fill="hold">
                            <p:stCondLst>
                              <p:cond delay="500"/>
                            </p:stCondLst>
                            <p:childTnLst>
                              <p:par>
                                <p:cTn id="89" presetID="10" presetClass="entr" presetSubtype="0" fill="hold" grpId="0" nodeType="afterEffect">
                                  <p:stCondLst>
                                    <p:cond delay="0"/>
                                  </p:stCondLst>
                                  <p:childTnLst>
                                    <p:set>
                                      <p:cBhvr>
                                        <p:cTn id="90" dur="1" fill="hold">
                                          <p:stCondLst>
                                            <p:cond delay="0"/>
                                          </p:stCondLst>
                                        </p:cTn>
                                        <p:tgtEl>
                                          <p:spTgt spid="3"/>
                                        </p:tgtEl>
                                        <p:attrNameLst>
                                          <p:attrName>style.visibility</p:attrName>
                                        </p:attrNameLst>
                                      </p:cBhvr>
                                      <p:to>
                                        <p:strVal val="visible"/>
                                      </p:to>
                                    </p:set>
                                    <p:animEffect transition="in" filter="fade">
                                      <p:cBhvr>
                                        <p:cTn id="9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19" grpId="0" animBg="1"/>
      <p:bldP spid="20" grpId="0" animBg="1"/>
      <p:bldP spid="21" grpId="0" animBg="1"/>
      <p:bldP spid="60" grpId="0"/>
      <p:bldP spid="60" grpId="1"/>
      <p:bldP spid="62" grpId="0" animBg="1"/>
      <p:bldP spid="62" grpId="1" animBg="1"/>
      <p:bldP spid="61" grpId="0" animBg="1"/>
      <p:bldP spid="61" grpId="1" animBg="1"/>
      <p:bldP spid="3" grpId="0" animBg="1"/>
      <p:bldP spid="59" grpId="0" animBg="1"/>
      <p:bldP spid="59"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8391" y="123564"/>
            <a:ext cx="7726279" cy="1143000"/>
          </a:xfrm>
        </p:spPr>
        <p:txBody>
          <a:bodyPr>
            <a:noAutofit/>
          </a:bodyPr>
          <a:lstStyle/>
          <a:p>
            <a:r>
              <a:rPr lang="en-US" sz="2800" dirty="0" smtClean="0"/>
              <a:t>Overview of Document Relationships</a:t>
            </a:r>
            <a:br>
              <a:rPr lang="en-US" sz="2800" dirty="0" smtClean="0"/>
            </a:br>
            <a:r>
              <a:rPr lang="en-US" sz="2800" dirty="0" smtClean="0"/>
              <a:t>and Document Originator</a:t>
            </a:r>
            <a:endParaRPr lang="en-US" sz="2800" dirty="0"/>
          </a:p>
        </p:txBody>
      </p:sp>
      <p:sp>
        <p:nvSpPr>
          <p:cNvPr id="4" name="Can 3"/>
          <p:cNvSpPr/>
          <p:nvPr/>
        </p:nvSpPr>
        <p:spPr>
          <a:xfrm>
            <a:off x="807544" y="1417638"/>
            <a:ext cx="1310325" cy="1037042"/>
          </a:xfrm>
          <a:prstGeom prst="can">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TAS</a:t>
            </a:r>
            <a:endParaRPr lang="en-US" dirty="0"/>
          </a:p>
        </p:txBody>
      </p:sp>
      <p:sp>
        <p:nvSpPr>
          <p:cNvPr id="5" name="Flowchart: Document 4"/>
          <p:cNvSpPr/>
          <p:nvPr/>
        </p:nvSpPr>
        <p:spPr>
          <a:xfrm>
            <a:off x="870373" y="2733290"/>
            <a:ext cx="1184669" cy="612648"/>
          </a:xfrm>
          <a:prstGeom prst="flowChartDocumen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dirty="0" err="1" smtClean="0"/>
              <a:t>LoadID</a:t>
            </a:r>
            <a:endParaRPr lang="en-US" dirty="0"/>
          </a:p>
        </p:txBody>
      </p:sp>
      <p:sp>
        <p:nvSpPr>
          <p:cNvPr id="6" name="Flowchart: Process 5"/>
          <p:cNvSpPr/>
          <p:nvPr/>
        </p:nvSpPr>
        <p:spPr>
          <a:xfrm>
            <a:off x="744717" y="6014301"/>
            <a:ext cx="6872141" cy="644732"/>
          </a:xfrm>
          <a:prstGeom prst="flowChartProces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Supplier ERP</a:t>
            </a:r>
            <a:endParaRPr lang="en-US" dirty="0"/>
          </a:p>
        </p:txBody>
      </p:sp>
      <p:sp>
        <p:nvSpPr>
          <p:cNvPr id="19" name="Flowchart: Document 18"/>
          <p:cNvSpPr/>
          <p:nvPr/>
        </p:nvSpPr>
        <p:spPr>
          <a:xfrm>
            <a:off x="2898433" y="3831477"/>
            <a:ext cx="1055936" cy="612648"/>
          </a:xfrm>
          <a:prstGeom prst="flowChartDocumen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dirty="0" smtClean="0"/>
              <a:t>Contract</a:t>
            </a:r>
            <a:endParaRPr lang="en-US" dirty="0"/>
          </a:p>
        </p:txBody>
      </p:sp>
      <p:sp>
        <p:nvSpPr>
          <p:cNvPr id="20" name="Flowchart: Document 19"/>
          <p:cNvSpPr/>
          <p:nvPr/>
        </p:nvSpPr>
        <p:spPr>
          <a:xfrm>
            <a:off x="1842497" y="4813174"/>
            <a:ext cx="1055936" cy="612648"/>
          </a:xfrm>
          <a:prstGeom prst="flowChartDocumen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dirty="0" smtClean="0"/>
              <a:t>Order</a:t>
            </a:r>
            <a:endParaRPr lang="en-US" dirty="0"/>
          </a:p>
        </p:txBody>
      </p:sp>
      <p:sp>
        <p:nvSpPr>
          <p:cNvPr id="21" name="Flowchart: Document 20"/>
          <p:cNvSpPr/>
          <p:nvPr/>
        </p:nvSpPr>
        <p:spPr>
          <a:xfrm>
            <a:off x="5987952" y="2924822"/>
            <a:ext cx="1156455" cy="965682"/>
          </a:xfrm>
          <a:prstGeom prst="flowChartDocumen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dirty="0" smtClean="0"/>
              <a:t>Shipment</a:t>
            </a:r>
          </a:p>
        </p:txBody>
      </p:sp>
      <p:sp>
        <p:nvSpPr>
          <p:cNvPr id="22" name="Flowchart: Process 21"/>
          <p:cNvSpPr/>
          <p:nvPr/>
        </p:nvSpPr>
        <p:spPr>
          <a:xfrm rot="5400000">
            <a:off x="5861995" y="3307774"/>
            <a:ext cx="4903385" cy="644732"/>
          </a:xfrm>
          <a:prstGeom prst="flowChartProces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Supplier/Customer  Scheduling System</a:t>
            </a:r>
            <a:endParaRPr lang="en-US" dirty="0"/>
          </a:p>
        </p:txBody>
      </p:sp>
      <p:cxnSp>
        <p:nvCxnSpPr>
          <p:cNvPr id="24" name="Straight Arrow Connector 23"/>
          <p:cNvCxnSpPr>
            <a:stCxn id="21" idx="1"/>
            <a:endCxn id="20" idx="3"/>
          </p:cNvCxnSpPr>
          <p:nvPr/>
        </p:nvCxnSpPr>
        <p:spPr>
          <a:xfrm flipH="1">
            <a:off x="2898433" y="3407663"/>
            <a:ext cx="3089519" cy="171183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6" name="Straight Arrow Connector 25"/>
          <p:cNvCxnSpPr>
            <a:stCxn id="21" idx="1"/>
            <a:endCxn id="19" idx="3"/>
          </p:cNvCxnSpPr>
          <p:nvPr/>
        </p:nvCxnSpPr>
        <p:spPr>
          <a:xfrm flipH="1">
            <a:off x="3954369" y="3407663"/>
            <a:ext cx="2033583" cy="73013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a:stCxn id="21" idx="1"/>
            <a:endCxn id="5" idx="3"/>
          </p:cNvCxnSpPr>
          <p:nvPr/>
        </p:nvCxnSpPr>
        <p:spPr>
          <a:xfrm flipH="1" flipV="1">
            <a:off x="2055042" y="3039614"/>
            <a:ext cx="3932910" cy="36804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3" name="Elbow Connector 32"/>
          <p:cNvCxnSpPr>
            <a:stCxn id="19" idx="0"/>
            <a:endCxn id="5" idx="2"/>
          </p:cNvCxnSpPr>
          <p:nvPr/>
        </p:nvCxnSpPr>
        <p:spPr>
          <a:xfrm rot="16200000" flipV="1">
            <a:off x="2181534" y="2586609"/>
            <a:ext cx="526042" cy="1963693"/>
          </a:xfrm>
          <a:prstGeom prst="bent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5" name="Elbow Connector 34"/>
          <p:cNvCxnSpPr>
            <a:stCxn id="20" idx="0"/>
          </p:cNvCxnSpPr>
          <p:nvPr/>
        </p:nvCxnSpPr>
        <p:spPr>
          <a:xfrm rot="16200000" flipV="1">
            <a:off x="1162717" y="3605426"/>
            <a:ext cx="1507739" cy="907758"/>
          </a:xfrm>
          <a:prstGeom prst="bent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7" name="Straight Arrow Connector 46"/>
          <p:cNvCxnSpPr>
            <a:stCxn id="5" idx="0"/>
            <a:endCxn id="4" idx="3"/>
          </p:cNvCxnSpPr>
          <p:nvPr/>
        </p:nvCxnSpPr>
        <p:spPr>
          <a:xfrm flipH="1" flipV="1">
            <a:off x="1462707" y="2454680"/>
            <a:ext cx="1" cy="27861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9" name="Straight Arrow Connector 8"/>
          <p:cNvCxnSpPr>
            <a:endCxn id="21" idx="3"/>
          </p:cNvCxnSpPr>
          <p:nvPr/>
        </p:nvCxnSpPr>
        <p:spPr>
          <a:xfrm flipH="1">
            <a:off x="7144407" y="3407663"/>
            <a:ext cx="846914" cy="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88" name="Straight Arrow Connector 87"/>
          <p:cNvCxnSpPr>
            <a:endCxn id="19" idx="2"/>
          </p:cNvCxnSpPr>
          <p:nvPr/>
        </p:nvCxnSpPr>
        <p:spPr>
          <a:xfrm flipH="1" flipV="1">
            <a:off x="3426401" y="4403622"/>
            <a:ext cx="1" cy="1610679"/>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93" name="Straight Arrow Connector 92"/>
          <p:cNvCxnSpPr>
            <a:endCxn id="20" idx="2"/>
          </p:cNvCxnSpPr>
          <p:nvPr/>
        </p:nvCxnSpPr>
        <p:spPr>
          <a:xfrm flipV="1">
            <a:off x="2370465" y="5385319"/>
            <a:ext cx="0" cy="628982"/>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97" name="Straight Arrow Connector 96"/>
          <p:cNvCxnSpPr/>
          <p:nvPr/>
        </p:nvCxnSpPr>
        <p:spPr>
          <a:xfrm flipH="1" flipV="1">
            <a:off x="1311966" y="3305435"/>
            <a:ext cx="27828" cy="2708866"/>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99" name="Straight Arrow Connector 98"/>
          <p:cNvCxnSpPr/>
          <p:nvPr/>
        </p:nvCxnSpPr>
        <p:spPr>
          <a:xfrm flipH="1" flipV="1">
            <a:off x="5237419" y="1417638"/>
            <a:ext cx="846915" cy="1"/>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00" name="Straight Arrow Connector 99"/>
          <p:cNvCxnSpPr/>
          <p:nvPr/>
        </p:nvCxnSpPr>
        <p:spPr>
          <a:xfrm flipH="1">
            <a:off x="5259518" y="1915181"/>
            <a:ext cx="854583"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02" name="TextBox 101"/>
          <p:cNvSpPr txBox="1"/>
          <p:nvPr/>
        </p:nvSpPr>
        <p:spPr>
          <a:xfrm>
            <a:off x="6178164" y="1202301"/>
            <a:ext cx="1720086" cy="369332"/>
          </a:xfrm>
          <a:prstGeom prst="rect">
            <a:avLst/>
          </a:prstGeom>
          <a:noFill/>
        </p:spPr>
        <p:txBody>
          <a:bodyPr wrap="none" rtlCol="0">
            <a:spAutoFit/>
          </a:bodyPr>
          <a:lstStyle/>
          <a:p>
            <a:r>
              <a:rPr lang="en-US" dirty="0" smtClean="0"/>
              <a:t>Generated From</a:t>
            </a:r>
            <a:endParaRPr lang="en-US" dirty="0"/>
          </a:p>
        </p:txBody>
      </p:sp>
      <p:sp>
        <p:nvSpPr>
          <p:cNvPr id="103" name="TextBox 102"/>
          <p:cNvSpPr txBox="1"/>
          <p:nvPr/>
        </p:nvSpPr>
        <p:spPr>
          <a:xfrm>
            <a:off x="6178164" y="1592016"/>
            <a:ext cx="1482970" cy="646331"/>
          </a:xfrm>
          <a:prstGeom prst="rect">
            <a:avLst/>
          </a:prstGeom>
          <a:noFill/>
        </p:spPr>
        <p:txBody>
          <a:bodyPr wrap="none" rtlCol="0">
            <a:spAutoFit/>
          </a:bodyPr>
          <a:lstStyle/>
          <a:p>
            <a:r>
              <a:rPr lang="en-US" dirty="0" smtClean="0"/>
              <a:t>Contains </a:t>
            </a:r>
          </a:p>
          <a:p>
            <a:r>
              <a:rPr lang="en-US" dirty="0" smtClean="0"/>
              <a:t>References To</a:t>
            </a:r>
          </a:p>
        </p:txBody>
      </p:sp>
      <p:cxnSp>
        <p:nvCxnSpPr>
          <p:cNvPr id="109" name="Straight Arrow Connector 108"/>
          <p:cNvCxnSpPr>
            <a:endCxn id="20" idx="3"/>
          </p:cNvCxnSpPr>
          <p:nvPr/>
        </p:nvCxnSpPr>
        <p:spPr>
          <a:xfrm flipH="1">
            <a:off x="2898433" y="5119498"/>
            <a:ext cx="5092888" cy="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28166041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18803</TotalTime>
  <Words>5848</Words>
  <Application>Microsoft Office PowerPoint</Application>
  <PresentationFormat>On-screen Show (4:3)</PresentationFormat>
  <Paragraphs>684</Paragraphs>
  <Slides>34</Slides>
  <Notes>20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Calibri</vt:lpstr>
      <vt:lpstr>Wingdings</vt:lpstr>
      <vt:lpstr>Office Theme</vt:lpstr>
      <vt:lpstr>Slide Deck Overview</vt:lpstr>
      <vt:lpstr>Why Planned Movements?</vt:lpstr>
      <vt:lpstr>Planned Movement Purpose &amp; Design Objectives</vt:lpstr>
      <vt:lpstr>Movement Type Overview </vt:lpstr>
      <vt:lpstr>Terminology - 1</vt:lpstr>
      <vt:lpstr>Terminology - 2</vt:lpstr>
      <vt:lpstr>Master Data Type/Usage in  Planned Movements</vt:lpstr>
      <vt:lpstr>How Are the Documents Related?</vt:lpstr>
      <vt:lpstr>Overview of Document Relationships and Document Originator</vt:lpstr>
      <vt:lpstr>Guidelines for Filling out Planned Movements</vt:lpstr>
      <vt:lpstr>Account/LoadID Document</vt:lpstr>
      <vt:lpstr>LoadID Document Validation</vt:lpstr>
      <vt:lpstr>Contracts</vt:lpstr>
      <vt:lpstr>Contract/Order Validation</vt:lpstr>
      <vt:lpstr>Orders</vt:lpstr>
      <vt:lpstr>Shipment Document</vt:lpstr>
      <vt:lpstr>Shipment Validation</vt:lpstr>
      <vt:lpstr>Planned Movement Document Exchange TAS Only</vt:lpstr>
      <vt:lpstr> Pick-Up from LoadID/Account - Document Exchange Sequence for TAS Only</vt:lpstr>
      <vt:lpstr> Pick-Up Against Contract/Order Document Exchange Sequence</vt:lpstr>
      <vt:lpstr>Shipment Document Exchange  TAS Only</vt:lpstr>
      <vt:lpstr>Right to Lift</vt:lpstr>
      <vt:lpstr>Planned Movement Exchange and Right to Lift</vt:lpstr>
      <vt:lpstr>Shipment/Order Document Exchange for Local Terminal Order</vt:lpstr>
      <vt:lpstr>RTL Request/Response Data Exchange Guideline for Local Terminal Order</vt:lpstr>
      <vt:lpstr>PowerPoint Presentation</vt:lpstr>
      <vt:lpstr>RTL Request/Response Data Exchange  Guideline for Real-Time Remote Order Dowload (RTROD)</vt:lpstr>
      <vt:lpstr>Shipment/Order Document Exchange for RackPickup Request</vt:lpstr>
      <vt:lpstr>RTL Request/Response Data Exchange  Guideline for Rack Pickup</vt:lpstr>
      <vt:lpstr>Implementation Options</vt:lpstr>
      <vt:lpstr>Planned Movements in V5.02 to DCH Mixed Version on TAS</vt:lpstr>
      <vt:lpstr>Mixed Mode of Operations V1 protocol between DCH/TAS and 5.02 between Supplier/DCH</vt:lpstr>
      <vt:lpstr>Mixed Mode of Operations  RTL 4.01/5.01 DCH/TAS with PM 5.02 between Supplier/DCH</vt:lpstr>
      <vt:lpstr>Documentation Clarification</vt:lpstr>
    </vt:vector>
  </TitlesOfParts>
  <Company>Hermes Asset Protection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PIDX TDXS Subgroup Planned Movements</dc:title>
  <dc:creator>Hanno Schwarz</dc:creator>
  <cp:lastModifiedBy>Bryan McPadden</cp:lastModifiedBy>
  <cp:revision>681</cp:revision>
  <dcterms:created xsi:type="dcterms:W3CDTF">2011-09-12T13:02:48Z</dcterms:created>
  <dcterms:modified xsi:type="dcterms:W3CDTF">2016-06-07T18:31:17Z</dcterms:modified>
</cp:coreProperties>
</file>