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0" r:id="rId1"/>
  </p:sldMasterIdLst>
  <p:notesMasterIdLst>
    <p:notesMasterId r:id="rId12"/>
  </p:notesMasterIdLst>
  <p:sldIdLst>
    <p:sldId id="354" r:id="rId2"/>
    <p:sldId id="362" r:id="rId3"/>
    <p:sldId id="363" r:id="rId4"/>
    <p:sldId id="366" r:id="rId5"/>
    <p:sldId id="368" r:id="rId6"/>
    <p:sldId id="369" r:id="rId7"/>
    <p:sldId id="370" r:id="rId8"/>
    <p:sldId id="371" r:id="rId9"/>
    <p:sldId id="373" r:id="rId10"/>
    <p:sldId id="37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lanned Movement Overview" id="{CDF64684-A248-45F7-9E6E-BD4B6619A1E9}">
          <p14:sldIdLst>
            <p14:sldId id="354"/>
          </p14:sldIdLst>
        </p14:section>
        <p14:section name="Overview and Objectives" id="{77945FDE-6B13-4BE5-A2BA-D5BACB87F5ED}">
          <p14:sldIdLst>
            <p14:sldId id="362"/>
          </p14:sldIdLst>
        </p14:section>
        <p14:section name="Building a BOL from a Planned Movement Lifting" id="{C96383D3-E6F4-4F65-AE33-4D7E629A648F}">
          <p14:sldIdLst>
            <p14:sldId id="363"/>
            <p14:sldId id="366"/>
            <p14:sldId id="368"/>
            <p14:sldId id="369"/>
          </p14:sldIdLst>
        </p14:section>
        <p14:section name="PM to BOL Mapping" id="{EAFC88D1-5854-46BA-823A-E47592F2879B}">
          <p14:sldIdLst>
            <p14:sldId id="370"/>
            <p14:sldId id="371"/>
            <p14:sldId id="373"/>
            <p14:sldId id="37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8" autoAdjust="0"/>
    <p:restoredTop sz="88000" autoAdjust="0"/>
  </p:normalViewPr>
  <p:slideViewPr>
    <p:cSldViewPr snapToGrid="0" snapToObjects="1">
      <p:cViewPr varScale="1">
        <p:scale>
          <a:sx n="102" d="100"/>
          <a:sy n="102" d="100"/>
        </p:scale>
        <p:origin x="188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1662"/>
    </p:cViewPr>
  </p:sorterViewPr>
  <p:notesViewPr>
    <p:cSldViewPr snapToGrid="0" snapToObjects="1">
      <p:cViewPr varScale="1">
        <p:scale>
          <a:sx n="64" d="100"/>
          <a:sy n="64" d="100"/>
        </p:scale>
        <p:origin x="-2898"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740E4C-E433-8A47-8014-DBCE145FD3AE}" type="datetimeFigureOut">
              <a:rPr lang="en-US" smtClean="0"/>
              <a:pPr/>
              <a:t>5/3/2016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282EA8-EA16-1543-80CC-37868B884480}" type="slidenum">
              <a:rPr lang="en-US" smtClean="0"/>
              <a:pPr/>
              <a:t>‹#›</a:t>
            </a:fld>
            <a:endParaRPr lang="en-US"/>
          </a:p>
        </p:txBody>
      </p:sp>
    </p:spTree>
    <p:extLst>
      <p:ext uri="{BB962C8B-B14F-4D97-AF65-F5344CB8AC3E}">
        <p14:creationId xmlns:p14="http://schemas.microsoft.com/office/powerpoint/2010/main" val="29423983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Change</a:t>
            </a:r>
            <a:r>
              <a:rPr lang="en-US" baseline="0" dirty="0" smtClean="0"/>
              <a:t> Slide Deck Overview</a:t>
            </a:r>
          </a:p>
          <a:p>
            <a:endParaRPr lang="en-US" dirty="0"/>
          </a:p>
        </p:txBody>
      </p:sp>
      <p:sp>
        <p:nvSpPr>
          <p:cNvPr id="4" name="Slide Number Placeholder 3"/>
          <p:cNvSpPr>
            <a:spLocks noGrp="1"/>
          </p:cNvSpPr>
          <p:nvPr>
            <p:ph type="sldNum" sz="quarter" idx="10"/>
          </p:nvPr>
        </p:nvSpPr>
        <p:spPr/>
        <p:txBody>
          <a:bodyPr/>
          <a:lstStyle/>
          <a:p>
            <a:fld id="{84282EA8-EA16-1543-80CC-37868B884480}" type="slidenum">
              <a:rPr lang="en-US" smtClean="0"/>
              <a:pPr/>
              <a:t>1</a:t>
            </a:fld>
            <a:endParaRPr lang="en-US"/>
          </a:p>
        </p:txBody>
      </p:sp>
    </p:spTree>
    <p:extLst>
      <p:ext uri="{BB962C8B-B14F-4D97-AF65-F5344CB8AC3E}">
        <p14:creationId xmlns:p14="http://schemas.microsoft.com/office/powerpoint/2010/main" val="1855758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F7BB7-E32E-4327-A72A-3608A8DF0C90}" type="slidenum">
              <a:rPr lang="en-US" smtClean="0"/>
              <a:t>2</a:t>
            </a:fld>
            <a:endParaRPr lang="en-US"/>
          </a:p>
        </p:txBody>
      </p:sp>
    </p:spTree>
    <p:extLst>
      <p:ext uri="{BB962C8B-B14F-4D97-AF65-F5344CB8AC3E}">
        <p14:creationId xmlns:p14="http://schemas.microsoft.com/office/powerpoint/2010/main" val="1020856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DD2156C4-E17E-974D-A911-066EC612C7FA}" type="datetimeFigureOut">
              <a:rPr lang="en-US" smtClean="0"/>
              <a:pPr/>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D2156C4-E17E-974D-A911-066EC612C7FA}" type="datetimeFigureOut">
              <a:rPr lang="en-US" smtClean="0"/>
              <a:pPr/>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D2156C4-E17E-974D-A911-066EC612C7FA}" type="datetimeFigureOut">
              <a:rPr lang="en-US" smtClean="0"/>
              <a:pPr/>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D2156C4-E17E-974D-A911-066EC612C7FA}" type="datetimeFigureOut">
              <a:rPr lang="en-US" smtClean="0"/>
              <a:pPr/>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D2156C4-E17E-974D-A911-066EC612C7FA}" type="datetimeFigureOut">
              <a:rPr lang="en-US" smtClean="0"/>
              <a:pPr/>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DD2156C4-E17E-974D-A911-066EC612C7FA}" type="datetimeFigureOut">
              <a:rPr lang="en-US" smtClean="0"/>
              <a:pPr/>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DD2156C4-E17E-974D-A911-066EC612C7FA}" type="datetimeFigureOut">
              <a:rPr lang="en-US" smtClean="0"/>
              <a:pPr/>
              <a:t>5/3/2016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DD2156C4-E17E-974D-A911-066EC612C7FA}" type="datetimeFigureOut">
              <a:rPr lang="en-US" smtClean="0"/>
              <a:pPr/>
              <a:t>5/3/2016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156C4-E17E-974D-A911-066EC612C7FA}" type="datetimeFigureOut">
              <a:rPr lang="en-US" smtClean="0"/>
              <a:pPr/>
              <a:t>5/3/2016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D2156C4-E17E-974D-A911-066EC612C7FA}" type="datetimeFigureOut">
              <a:rPr lang="en-US" smtClean="0"/>
              <a:pPr/>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D2156C4-E17E-974D-A911-066EC612C7FA}" type="datetimeFigureOut">
              <a:rPr lang="en-US" smtClean="0"/>
              <a:pPr/>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57DCAD-3CB0-A444-B387-FDEA156B87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156C4-E17E-974D-A911-066EC612C7FA}" type="datetimeFigureOut">
              <a:rPr lang="en-US" smtClean="0"/>
              <a:pPr/>
              <a:t>5/3/2016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57DCAD-3CB0-A444-B387-FDEA156B87CF}" type="slidenum">
              <a:rPr lang="en-US" smtClean="0"/>
              <a:pPr/>
              <a:t>‹#›</a:t>
            </a:fld>
            <a:endParaRPr lang="en-US"/>
          </a:p>
        </p:txBody>
      </p:sp>
      <p:pic>
        <p:nvPicPr>
          <p:cNvPr id="7" name="Picture 6"/>
          <p:cNvPicPr>
            <a:picLocks noChangeAspect="1"/>
          </p:cNvPicPr>
          <p:nvPr userDrawn="1"/>
        </p:nvPicPr>
        <p:blipFill>
          <a:blip r:embed="rId13"/>
          <a:stretch>
            <a:fillRect/>
          </a:stretch>
        </p:blipFill>
        <p:spPr>
          <a:xfrm>
            <a:off x="0" y="-6922"/>
            <a:ext cx="1245121" cy="563120"/>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slide" Target="slide7.xml"/><Relationship Id="rId4" Type="http://schemas.openxmlformats.org/officeDocument/2006/relationships/slide" Target="slide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Slide Deck Overview</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000" dirty="0" smtClean="0"/>
              <a:t>Each Bullet point references a Section in the Slide Deck.</a:t>
            </a:r>
          </a:p>
          <a:p>
            <a:r>
              <a:rPr lang="en-US" sz="2000" b="1" dirty="0" smtClean="0">
                <a:hlinkClick r:id="rId3" action="ppaction://hlinksldjump"/>
              </a:rPr>
              <a:t>Overview</a:t>
            </a:r>
            <a:endParaRPr lang="en-US" sz="2000" b="1" dirty="0" smtClean="0"/>
          </a:p>
          <a:p>
            <a:r>
              <a:rPr lang="en-US" sz="2000" b="1" u="sng" dirty="0" smtClean="0">
                <a:hlinkClick r:id="rId4" action="ppaction://hlinksldjump"/>
              </a:rPr>
              <a:t>Building a BOL from a Planned Movement Lifting</a:t>
            </a:r>
            <a:r>
              <a:rPr lang="en-US" sz="2000" dirty="0">
                <a:hlinkClick r:id="rId4" action="ppaction://hlinksldjump"/>
              </a:rPr>
              <a:t> </a:t>
            </a:r>
            <a:r>
              <a:rPr lang="en-US" sz="2000" dirty="0" smtClean="0"/>
              <a:t>– Graphical representation of data movement between the Planned Movement and BOL.</a:t>
            </a:r>
            <a:endParaRPr lang="en-US" sz="2000" dirty="0"/>
          </a:p>
          <a:p>
            <a:r>
              <a:rPr lang="en-US" sz="2000" b="1" u="sng" dirty="0" smtClean="0">
                <a:hlinkClick r:id="rId5" action="ppaction://hlinksldjump"/>
              </a:rPr>
              <a:t>Planned Movement to BOL Mapping </a:t>
            </a:r>
            <a:r>
              <a:rPr lang="en-US" sz="2000" dirty="0" smtClean="0"/>
              <a:t>– Shows which data should be copied from the Planned movement to the BOL, as well as some other additional processing requirements.</a:t>
            </a:r>
          </a:p>
          <a:p>
            <a:r>
              <a:rPr lang="en-US" sz="2000" b="1" u="sng" dirty="0" smtClean="0"/>
              <a:t>Use Cases</a:t>
            </a:r>
            <a:r>
              <a:rPr lang="en-US" sz="2000" dirty="0" smtClean="0"/>
              <a:t> – BOLs have been generated for the Use Cases presented in the “PM Documentation” Directory.  </a:t>
            </a:r>
            <a:r>
              <a:rPr lang="en-US" sz="2000" dirty="0"/>
              <a:t> </a:t>
            </a:r>
            <a:r>
              <a:rPr lang="en-US" sz="2000" dirty="0" smtClean="0"/>
              <a:t> The rules outlined in this document have been applied in the BOL generation process.   All Planned Movements, Responses, and BOLs  were generated through the use of the Planned Movement XML Generator spreadsheet.   Feel free to use the spreadsheet to generate your own sample input files.</a:t>
            </a:r>
            <a:endParaRPr lang="en-US" sz="1600" dirty="0">
              <a:solidFill>
                <a:srgbClr val="FF0000"/>
              </a:solidFill>
            </a:endParaRPr>
          </a:p>
          <a:p>
            <a:pPr lvl="1"/>
            <a:endParaRPr lang="en-US" sz="1600" dirty="0" smtClean="0"/>
          </a:p>
          <a:p>
            <a:pPr lvl="1"/>
            <a:endParaRPr lang="en-US" sz="1600" b="1" u="sng" dirty="0" smtClean="0"/>
          </a:p>
          <a:p>
            <a:pPr lvl="1"/>
            <a:endParaRPr lang="en-US" sz="1600" dirty="0"/>
          </a:p>
          <a:p>
            <a:pPr lvl="1"/>
            <a:endParaRPr lang="en-US" sz="1600" dirty="0" smtClean="0"/>
          </a:p>
          <a:p>
            <a:endParaRPr lang="en-US" sz="2000" dirty="0" smtClean="0"/>
          </a:p>
          <a:p>
            <a:endParaRPr lang="en-US" sz="2000" dirty="0" smtClean="0"/>
          </a:p>
        </p:txBody>
      </p:sp>
    </p:spTree>
    <p:extLst>
      <p:ext uri="{BB962C8B-B14F-4D97-AF65-F5344CB8AC3E}">
        <p14:creationId xmlns:p14="http://schemas.microsoft.com/office/powerpoint/2010/main" val="29786676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the Rules Comments</a:t>
            </a:r>
            <a:endParaRPr lang="en-US" dirty="0"/>
          </a:p>
        </p:txBody>
      </p:sp>
      <p:sp>
        <p:nvSpPr>
          <p:cNvPr id="3" name="Content Placeholder 2"/>
          <p:cNvSpPr>
            <a:spLocks noGrp="1"/>
          </p:cNvSpPr>
          <p:nvPr>
            <p:ph idx="1"/>
          </p:nvPr>
        </p:nvSpPr>
        <p:spPr>
          <a:xfrm>
            <a:off x="457200" y="1593273"/>
            <a:ext cx="8229600" cy="4525963"/>
          </a:xfrm>
        </p:spPr>
        <p:txBody>
          <a:bodyPr>
            <a:normAutofit fontScale="70000" lnSpcReduction="20000"/>
          </a:bodyPr>
          <a:lstStyle/>
          <a:p>
            <a:pPr marL="0" indent="0">
              <a:buNone/>
            </a:pPr>
            <a:r>
              <a:rPr lang="en-US" dirty="0" smtClean="0"/>
              <a:t>To see how this functionality has been implemented, go to the PM Documentation directory.  Review the Use Cases for the Planned Movements and look at the BOL Worksheet in the XML Generation Tool for each of the use cases.  Look at the XML Documents generated (either in the Spreadsheet or in the directory).  Change the Reference Data in the PM or Shipments and see how it gets copied over to the BOL tab. Note how the Document Line Items on the BOL Details lines links all the data to Either the Shipment or Planned Movement Sheets.  Note how the Header Reference get copied into the BOL if present.  Note the translations performed from Contract to </a:t>
            </a:r>
            <a:r>
              <a:rPr lang="en-US" dirty="0" err="1" smtClean="0"/>
              <a:t>SalesContract</a:t>
            </a:r>
            <a:r>
              <a:rPr lang="en-US" dirty="0" smtClean="0"/>
              <a:t> when the BOL is generated.  Play around with the Spreadsheet and familiarize yourself with out the contents works between the PM/Shipment sheets</a:t>
            </a:r>
            <a:r>
              <a:rPr lang="en-US" dirty="0"/>
              <a:t> </a:t>
            </a:r>
            <a:r>
              <a:rPr lang="en-US" dirty="0" smtClean="0"/>
              <a:t>and the BOL.  This is basically the logic you will have to build into the loading process when the Driver is lifting from a Planned Movement.</a:t>
            </a:r>
            <a:endParaRPr lang="en-US" dirty="0"/>
          </a:p>
        </p:txBody>
      </p:sp>
    </p:spTree>
    <p:extLst>
      <p:ext uri="{BB962C8B-B14F-4D97-AF65-F5344CB8AC3E}">
        <p14:creationId xmlns:p14="http://schemas.microsoft.com/office/powerpoint/2010/main" val="3735432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Overview</a:t>
            </a:r>
            <a:endParaRPr lang="en-US" sz="3200" dirty="0"/>
          </a:p>
        </p:txBody>
      </p:sp>
      <p:sp>
        <p:nvSpPr>
          <p:cNvPr id="3" name="Content Placeholder 2"/>
          <p:cNvSpPr>
            <a:spLocks noGrp="1"/>
          </p:cNvSpPr>
          <p:nvPr>
            <p:ph idx="1"/>
          </p:nvPr>
        </p:nvSpPr>
        <p:spPr/>
        <p:txBody>
          <a:bodyPr>
            <a:normAutofit/>
          </a:bodyPr>
          <a:lstStyle/>
          <a:p>
            <a:pPr marL="57150" indent="0">
              <a:buNone/>
            </a:pPr>
            <a:r>
              <a:rPr lang="en-US" dirty="0" smtClean="0"/>
              <a:t>This Document contains the BOL Processing Requirements for Lifting against a Planned Movement Document.  The Planned Movement Document contains Reference data vital to electronically processing BOL data.  The following slides show what data should be moved from the Planned Movement into the BOL to help Back Office systems process BOL data. </a:t>
            </a:r>
          </a:p>
          <a:p>
            <a:pPr marL="0" indent="0">
              <a:buNone/>
            </a:pPr>
            <a:endParaRPr lang="en-US" sz="1400" dirty="0" smtClean="0"/>
          </a:p>
          <a:p>
            <a:pPr marL="0" indent="0">
              <a:buNone/>
            </a:pPr>
            <a:endParaRPr lang="en-US" dirty="0"/>
          </a:p>
          <a:p>
            <a:pPr marL="457200" lvl="1" indent="0">
              <a:buNone/>
            </a:pPr>
            <a:endParaRPr lang="en-US" sz="2400" dirty="0"/>
          </a:p>
        </p:txBody>
      </p:sp>
    </p:spTree>
    <p:extLst>
      <p:ext uri="{BB962C8B-B14F-4D97-AF65-F5344CB8AC3E}">
        <p14:creationId xmlns:p14="http://schemas.microsoft.com/office/powerpoint/2010/main" val="1737480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3762"/>
          </a:xfrm>
        </p:spPr>
        <p:txBody>
          <a:bodyPr/>
          <a:lstStyle/>
          <a:p>
            <a:r>
              <a:rPr lang="en-US" dirty="0" smtClean="0"/>
              <a:t>BOL Building</a:t>
            </a:r>
            <a:endParaRPr lang="en-US" dirty="0"/>
          </a:p>
        </p:txBody>
      </p:sp>
      <p:sp>
        <p:nvSpPr>
          <p:cNvPr id="3" name="Content Placeholder 2"/>
          <p:cNvSpPr>
            <a:spLocks noGrp="1"/>
          </p:cNvSpPr>
          <p:nvPr>
            <p:ph idx="1"/>
          </p:nvPr>
        </p:nvSpPr>
        <p:spPr>
          <a:xfrm>
            <a:off x="457200" y="1168400"/>
            <a:ext cx="8229600" cy="4957763"/>
          </a:xfrm>
        </p:spPr>
        <p:txBody>
          <a:bodyPr>
            <a:normAutofit/>
          </a:bodyPr>
          <a:lstStyle/>
          <a:p>
            <a:pPr marL="0" indent="0">
              <a:buNone/>
            </a:pPr>
            <a:r>
              <a:rPr lang="en-US" dirty="0" smtClean="0"/>
              <a:t>This section discusses what should be copied from the Planned Movement to the BOL. The first couple Slides show the structure of the planned Movement and BOL, the following slide shows the sections to be copied.  Subsequent slides have the </a:t>
            </a:r>
            <a:r>
              <a:rPr lang="en-US" dirty="0" err="1" smtClean="0"/>
              <a:t>Xpath</a:t>
            </a:r>
            <a:r>
              <a:rPr lang="en-US" dirty="0" smtClean="0"/>
              <a:t> Mappings showing which sections/data should be copied from the Planned Movement to the BOL.   </a:t>
            </a:r>
          </a:p>
          <a:p>
            <a:pPr marL="0" indent="0">
              <a:buNone/>
            </a:pPr>
            <a:endParaRPr lang="en-US" dirty="0"/>
          </a:p>
        </p:txBody>
      </p:sp>
    </p:spTree>
    <p:extLst>
      <p:ext uri="{BB962C8B-B14F-4D97-AF65-F5344CB8AC3E}">
        <p14:creationId xmlns:p14="http://schemas.microsoft.com/office/powerpoint/2010/main" val="4087541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98" y="162036"/>
            <a:ext cx="8229600" cy="681326"/>
          </a:xfrm>
        </p:spPr>
        <p:txBody>
          <a:bodyPr>
            <a:normAutofit fontScale="90000"/>
          </a:bodyPr>
          <a:lstStyle/>
          <a:p>
            <a:r>
              <a:rPr lang="en-US" dirty="0" smtClean="0"/>
              <a:t>Planned Movement Structure</a:t>
            </a:r>
            <a:endParaRPr lang="en-US" dirty="0"/>
          </a:p>
        </p:txBody>
      </p:sp>
      <p:sp>
        <p:nvSpPr>
          <p:cNvPr id="4" name="Rounded Rectangle 3"/>
          <p:cNvSpPr/>
          <p:nvPr/>
        </p:nvSpPr>
        <p:spPr bwMode="auto">
          <a:xfrm>
            <a:off x="134834" y="2614124"/>
            <a:ext cx="8610600" cy="1021384"/>
          </a:xfrm>
          <a:prstGeom prst="roundRect">
            <a:avLst/>
          </a:prstGeom>
          <a:ln>
            <a:headEnd type="none" w="sm" len="sm"/>
            <a:tailEnd type="none" w="sm" len="sm"/>
          </a:ln>
          <a:ex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bg2"/>
              </a:solidFill>
              <a:effectLst/>
              <a:latin typeface="Arial" charset="0"/>
            </a:endParaRPr>
          </a:p>
        </p:txBody>
      </p:sp>
      <p:sp>
        <p:nvSpPr>
          <p:cNvPr id="5" name="Rounded Rectangle 4"/>
          <p:cNvSpPr/>
          <p:nvPr/>
        </p:nvSpPr>
        <p:spPr bwMode="auto">
          <a:xfrm>
            <a:off x="5877098" y="1399986"/>
            <a:ext cx="2658917" cy="610312"/>
          </a:xfrm>
          <a:prstGeom prst="roundRect">
            <a:avLst/>
          </a:prstGeom>
          <a:ln>
            <a:headEnd type="none" w="sm" len="sm"/>
            <a:tailEnd type="none" w="sm" len="sm"/>
          </a:ln>
          <a:ex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Arial" charset="0"/>
              </a:rPr>
              <a:t>Delivery Line Item Level for Shipments</a:t>
            </a:r>
            <a:endParaRPr kumimoji="0" lang="en-US" sz="1800" b="0" i="0" u="none" strike="noStrike" cap="none" normalizeH="0" baseline="0" dirty="0" smtClean="0">
              <a:ln>
                <a:noFill/>
              </a:ln>
              <a:solidFill>
                <a:schemeClr val="bg2"/>
              </a:solidFill>
              <a:effectLst/>
              <a:latin typeface="Arial" charset="0"/>
            </a:endParaRPr>
          </a:p>
        </p:txBody>
      </p:sp>
      <p:sp>
        <p:nvSpPr>
          <p:cNvPr id="7" name="Rounded Rectangle 6"/>
          <p:cNvSpPr/>
          <p:nvPr/>
        </p:nvSpPr>
        <p:spPr bwMode="auto">
          <a:xfrm>
            <a:off x="2068541" y="3858698"/>
            <a:ext cx="6704157" cy="2341888"/>
          </a:xfrm>
          <a:prstGeom prst="roundRect">
            <a:avLst/>
          </a:prstGeom>
          <a:gradFill rotWithShape="1">
            <a:gsLst>
              <a:gs pos="0">
                <a:srgbClr val="FFFFFF">
                  <a:shade val="51000"/>
                  <a:satMod val="130000"/>
                </a:srgbClr>
              </a:gs>
              <a:gs pos="80000">
                <a:srgbClr val="FFFFFF">
                  <a:shade val="93000"/>
                  <a:satMod val="130000"/>
                </a:srgbClr>
              </a:gs>
              <a:gs pos="100000">
                <a:srgbClr val="FFFFFF">
                  <a:shade val="94000"/>
                  <a:satMod val="135000"/>
                </a:srgbClr>
              </a:gs>
            </a:gsLst>
            <a:lin ang="16200000" scaled="0"/>
          </a:gradFill>
          <a:ln>
            <a:noFill/>
            <a:headEnd type="none" w="sm" len="sm"/>
            <a:tailEnd type="none" w="sm" len="sm"/>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smtClean="0">
              <a:ln>
                <a:noFill/>
              </a:ln>
              <a:solidFill>
                <a:srgbClr val="626469"/>
              </a:solidFill>
              <a:effectLst/>
              <a:uLnTx/>
              <a:uFillTx/>
              <a:latin typeface="Arial" charset="0"/>
              <a:ea typeface="+mn-ea"/>
              <a:cs typeface="+mn-cs"/>
            </a:endParaRPr>
          </a:p>
        </p:txBody>
      </p:sp>
      <p:sp>
        <p:nvSpPr>
          <p:cNvPr id="8" name="Rounded Rectangle 7"/>
          <p:cNvSpPr/>
          <p:nvPr/>
        </p:nvSpPr>
        <p:spPr bwMode="auto">
          <a:xfrm>
            <a:off x="4353099" y="5573198"/>
            <a:ext cx="1752600" cy="398788"/>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srgbClr val="626469"/>
              </a:solidFill>
              <a:effectLst/>
              <a:uLnTx/>
              <a:uFillTx/>
              <a:latin typeface="Arial" charset="0"/>
              <a:ea typeface="+mn-ea"/>
              <a:cs typeface="+mn-cs"/>
            </a:endParaRPr>
          </a:p>
        </p:txBody>
      </p:sp>
      <p:sp>
        <p:nvSpPr>
          <p:cNvPr id="9" name="Rounded Rectangle 8"/>
          <p:cNvSpPr/>
          <p:nvPr/>
        </p:nvSpPr>
        <p:spPr bwMode="auto">
          <a:xfrm>
            <a:off x="306265" y="1274664"/>
            <a:ext cx="1447800" cy="533044"/>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626469"/>
                </a:solidFill>
                <a:effectLst/>
                <a:uLnTx/>
                <a:uFillTx/>
                <a:latin typeface="Arial" charset="0"/>
                <a:ea typeface="+mn-ea"/>
                <a:cs typeface="+mn-cs"/>
              </a:rPr>
              <a:t>Header</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0" cap="none" spc="0" normalizeH="0" baseline="0" noProof="0" dirty="0" smtClean="0">
                <a:ln>
                  <a:noFill/>
                </a:ln>
                <a:solidFill>
                  <a:srgbClr val="626469"/>
                </a:solidFill>
                <a:effectLst/>
                <a:uLnTx/>
                <a:uFillTx/>
                <a:latin typeface="Arial" charset="0"/>
                <a:ea typeface="+mn-ea"/>
                <a:cs typeface="+mn-cs"/>
              </a:rPr>
              <a:t>(Basic Envelop)</a:t>
            </a:r>
          </a:p>
        </p:txBody>
      </p:sp>
      <p:sp>
        <p:nvSpPr>
          <p:cNvPr id="10" name="Rounded Rectangle 9"/>
          <p:cNvSpPr/>
          <p:nvPr/>
        </p:nvSpPr>
        <p:spPr bwMode="auto">
          <a:xfrm>
            <a:off x="2494282" y="2816646"/>
            <a:ext cx="1600201" cy="68580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626469"/>
                </a:solidFill>
                <a:effectLst/>
                <a:uLnTx/>
                <a:uFillTx/>
                <a:latin typeface="Arial" charset="0"/>
                <a:ea typeface="+mn-ea"/>
                <a:cs typeface="+mn-cs"/>
              </a:rPr>
              <a:t>Shipment</a:t>
            </a:r>
          </a:p>
        </p:txBody>
      </p:sp>
      <p:sp>
        <p:nvSpPr>
          <p:cNvPr id="11" name="Rounded Rectangle 10"/>
          <p:cNvSpPr/>
          <p:nvPr/>
        </p:nvSpPr>
        <p:spPr bwMode="auto">
          <a:xfrm>
            <a:off x="2418081" y="2740446"/>
            <a:ext cx="1600201" cy="68580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626469"/>
                </a:solidFill>
                <a:effectLst/>
                <a:uLnTx/>
                <a:uFillTx/>
                <a:latin typeface="Arial" charset="0"/>
                <a:ea typeface="+mn-ea"/>
                <a:cs typeface="+mn-cs"/>
              </a:rPr>
              <a:t>Document LI</a:t>
            </a:r>
          </a:p>
        </p:txBody>
      </p:sp>
      <p:sp>
        <p:nvSpPr>
          <p:cNvPr id="12" name="Rounded Rectangle 11"/>
          <p:cNvSpPr/>
          <p:nvPr/>
        </p:nvSpPr>
        <p:spPr bwMode="auto">
          <a:xfrm>
            <a:off x="344365" y="2726790"/>
            <a:ext cx="1371600" cy="87630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626469"/>
                </a:solidFill>
                <a:effectLst/>
                <a:uLnTx/>
                <a:uFillTx/>
                <a:latin typeface="Arial" charset="0"/>
                <a:ea typeface="+mn-ea"/>
                <a:cs typeface="+mn-cs"/>
              </a:rPr>
              <a:t>Document</a:t>
            </a:r>
            <a:endParaRPr kumimoji="0" lang="en-US" sz="900" b="0" i="0" u="none" strike="noStrike" kern="0" cap="none" spc="0" normalizeH="0" baseline="0" noProof="0" dirty="0" smtClean="0">
              <a:ln>
                <a:noFill/>
              </a:ln>
              <a:solidFill>
                <a:srgbClr val="626469"/>
              </a:solidFill>
              <a:effectLst/>
              <a:uLnTx/>
              <a:uFillTx/>
              <a:latin typeface="Arial" charset="0"/>
              <a:ea typeface="+mn-ea"/>
              <a:cs typeface="+mn-cs"/>
            </a:endParaRPr>
          </a:p>
        </p:txBody>
      </p:sp>
      <p:sp>
        <p:nvSpPr>
          <p:cNvPr id="13" name="Rounded Rectangle 12"/>
          <p:cNvSpPr/>
          <p:nvPr/>
        </p:nvSpPr>
        <p:spPr bwMode="auto">
          <a:xfrm>
            <a:off x="6722369" y="2800918"/>
            <a:ext cx="1447800" cy="68580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srgbClr val="626469"/>
              </a:solidFill>
              <a:effectLst/>
              <a:uLnTx/>
              <a:uFillTx/>
              <a:latin typeface="Arial" charset="0"/>
              <a:ea typeface="+mn-ea"/>
              <a:cs typeface="+mn-cs"/>
            </a:endParaRPr>
          </a:p>
        </p:txBody>
      </p:sp>
      <p:sp>
        <p:nvSpPr>
          <p:cNvPr id="14" name="Rounded Rectangle 13"/>
          <p:cNvSpPr/>
          <p:nvPr/>
        </p:nvSpPr>
        <p:spPr bwMode="auto">
          <a:xfrm>
            <a:off x="6655075" y="2749971"/>
            <a:ext cx="1447800" cy="68580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b="0" i="0" u="none" strike="noStrike" kern="0" cap="none" spc="0" normalizeH="0" baseline="0" noProof="0" dirty="0" smtClean="0">
                <a:ln>
                  <a:noFill/>
                </a:ln>
                <a:solidFill>
                  <a:srgbClr val="626469"/>
                </a:solidFill>
                <a:effectLst/>
                <a:uLnTx/>
                <a:uFillTx/>
                <a:latin typeface="Arial" charset="0"/>
                <a:ea typeface="+mn-ea"/>
                <a:cs typeface="+mn-cs"/>
              </a:rPr>
              <a:t>Delivery</a:t>
            </a:r>
            <a:r>
              <a:rPr kumimoji="0" lang="en-US" b="0" i="0" u="none" strike="noStrike" kern="0" cap="none" spc="0" normalizeH="0" noProof="0" dirty="0" smtClean="0">
                <a:ln>
                  <a:noFill/>
                </a:ln>
                <a:solidFill>
                  <a:srgbClr val="626469"/>
                </a:solidFill>
                <a:effectLst/>
                <a:uLnTx/>
                <a:uFillTx/>
                <a:latin typeface="Arial" charset="0"/>
                <a:ea typeface="+mn-ea"/>
                <a:cs typeface="+mn-cs"/>
              </a:rPr>
              <a:t> Plan</a:t>
            </a:r>
            <a:endParaRPr kumimoji="0" lang="en-US" b="0" i="0" u="none" strike="noStrike" kern="0" cap="none" spc="0" normalizeH="0" baseline="0" noProof="0" dirty="0" smtClean="0">
              <a:ln>
                <a:noFill/>
              </a:ln>
              <a:solidFill>
                <a:srgbClr val="626469"/>
              </a:solidFill>
              <a:effectLst/>
              <a:uLnTx/>
              <a:uFillTx/>
              <a:latin typeface="Arial" charset="0"/>
              <a:ea typeface="+mn-ea"/>
              <a:cs typeface="+mn-cs"/>
            </a:endParaRPr>
          </a:p>
        </p:txBody>
      </p:sp>
      <p:sp>
        <p:nvSpPr>
          <p:cNvPr id="15" name="Rounded Rectangle 14"/>
          <p:cNvSpPr/>
          <p:nvPr/>
        </p:nvSpPr>
        <p:spPr bwMode="auto">
          <a:xfrm>
            <a:off x="4274971" y="5494474"/>
            <a:ext cx="1777949" cy="421624"/>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err="1" smtClean="0">
                <a:ln>
                  <a:noFill/>
                </a:ln>
                <a:solidFill>
                  <a:srgbClr val="626469"/>
                </a:solidFill>
                <a:effectLst/>
                <a:uLnTx/>
                <a:uFillTx/>
                <a:latin typeface="Arial" charset="0"/>
                <a:ea typeface="+mn-ea"/>
                <a:cs typeface="+mn-cs"/>
              </a:rPr>
              <a:t>LoadingParts</a:t>
            </a:r>
            <a:r>
              <a:rPr kumimoji="0" lang="en-US" sz="1400" b="0" i="0" u="none" strike="noStrike" kern="0" cap="none" spc="0" normalizeH="0" baseline="0" noProof="0" dirty="0" smtClean="0">
                <a:ln>
                  <a:noFill/>
                </a:ln>
                <a:solidFill>
                  <a:srgbClr val="626469"/>
                </a:solidFill>
                <a:effectLst/>
                <a:uLnTx/>
                <a:uFillTx/>
                <a:latin typeface="Arial" charset="0"/>
                <a:ea typeface="+mn-ea"/>
                <a:cs typeface="+mn-cs"/>
              </a:rPr>
              <a: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626469"/>
                </a:solidFill>
                <a:effectLst/>
                <a:uLnTx/>
                <a:uFillTx/>
                <a:latin typeface="Arial" charset="0"/>
                <a:ea typeface="+mn-ea"/>
                <a:cs typeface="+mn-cs"/>
              </a:rPr>
              <a:t>Compartment</a:t>
            </a:r>
          </a:p>
        </p:txBody>
      </p:sp>
      <p:sp>
        <p:nvSpPr>
          <p:cNvPr id="16" name="Rounded Rectangle 15"/>
          <p:cNvSpPr/>
          <p:nvPr/>
        </p:nvSpPr>
        <p:spPr bwMode="auto">
          <a:xfrm>
            <a:off x="2469458" y="3858698"/>
            <a:ext cx="1497446" cy="68580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err="1" smtClean="0">
                <a:ln>
                  <a:noFill/>
                </a:ln>
                <a:solidFill>
                  <a:srgbClr val="626469"/>
                </a:solidFill>
                <a:effectLst/>
                <a:uLnTx/>
                <a:uFillTx/>
                <a:latin typeface="Arial" charset="0"/>
                <a:ea typeface="+mn-ea"/>
                <a:cs typeface="+mn-cs"/>
              </a:rPr>
              <a:t>LoadPlan</a:t>
            </a:r>
            <a:endParaRPr kumimoji="0" lang="en-US" sz="1800" b="0" i="0" u="none" strike="noStrike" kern="0" cap="none" spc="0" normalizeH="0" baseline="0" noProof="0" dirty="0" smtClean="0">
              <a:ln>
                <a:noFill/>
              </a:ln>
              <a:solidFill>
                <a:srgbClr val="626469"/>
              </a:solidFill>
              <a:effectLst/>
              <a:uLnTx/>
              <a:uFillTx/>
              <a:latin typeface="Arial" charset="0"/>
              <a:ea typeface="+mn-ea"/>
              <a:cs typeface="+mn-cs"/>
            </a:endParaRPr>
          </a:p>
        </p:txBody>
      </p:sp>
      <p:sp>
        <p:nvSpPr>
          <p:cNvPr id="17" name="Rounded Rectangle 16"/>
          <p:cNvSpPr/>
          <p:nvPr/>
        </p:nvSpPr>
        <p:spPr bwMode="auto">
          <a:xfrm>
            <a:off x="6655075" y="4828986"/>
            <a:ext cx="1787093" cy="76200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626469"/>
                </a:solidFill>
                <a:effectLst/>
                <a:uLnTx/>
                <a:uFillTx/>
                <a:latin typeface="Arial" charset="0"/>
                <a:ea typeface="+mn-ea"/>
                <a:cs typeface="+mn-cs"/>
              </a:rPr>
              <a:t>Plant/Product/</a:t>
            </a:r>
            <a:r>
              <a:rPr kumimoji="0" lang="en-US" sz="1400" b="0" i="0" u="none" strike="noStrike" kern="0" cap="none" spc="0" normalizeH="0" baseline="0" noProof="0" dirty="0" err="1" smtClean="0">
                <a:ln>
                  <a:noFill/>
                </a:ln>
                <a:solidFill>
                  <a:srgbClr val="626469"/>
                </a:solidFill>
                <a:effectLst/>
                <a:uLnTx/>
                <a:uFillTx/>
                <a:latin typeface="Arial" charset="0"/>
                <a:ea typeface="+mn-ea"/>
                <a:cs typeface="+mn-cs"/>
              </a:rPr>
              <a:t>Qty</a:t>
            </a:r>
            <a:endParaRPr kumimoji="0" lang="en-US" sz="1400" b="0" i="0" u="none" strike="noStrike" kern="0" cap="none" spc="0" normalizeH="0" baseline="0" noProof="0" dirty="0" smtClean="0">
              <a:ln>
                <a:noFill/>
              </a:ln>
              <a:solidFill>
                <a:srgbClr val="626469"/>
              </a:solidFill>
              <a:effectLst/>
              <a:uLnTx/>
              <a:uFillTx/>
              <a:latin typeface="Arial"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626469"/>
                </a:solidFill>
                <a:effectLst/>
                <a:uLnTx/>
                <a:uFillTx/>
                <a:latin typeface="Arial" charset="0"/>
                <a:ea typeface="+mn-ea"/>
                <a:cs typeface="+mn-cs"/>
              </a:rPr>
              <a:t>References</a:t>
            </a:r>
          </a:p>
        </p:txBody>
      </p:sp>
      <p:cxnSp>
        <p:nvCxnSpPr>
          <p:cNvPr id="18" name="Straight Arrow Connector 17"/>
          <p:cNvCxnSpPr>
            <a:stCxn id="15" idx="3"/>
            <a:endCxn id="17" idx="1"/>
          </p:cNvCxnSpPr>
          <p:nvPr/>
        </p:nvCxnSpPr>
        <p:spPr bwMode="auto">
          <a:xfrm flipV="1">
            <a:off x="6052920" y="5209986"/>
            <a:ext cx="602155" cy="495300"/>
          </a:xfrm>
          <a:prstGeom prst="straightConnector1">
            <a:avLst/>
          </a:prstGeom>
          <a:solidFill>
            <a:srgbClr val="009530"/>
          </a:solidFill>
          <a:ln w="12700" cap="flat" cmpd="sng" algn="ctr">
            <a:solidFill>
              <a:srgbClr val="00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a:stCxn id="21" idx="0"/>
            <a:endCxn id="20" idx="2"/>
          </p:cNvCxnSpPr>
          <p:nvPr/>
        </p:nvCxnSpPr>
        <p:spPr bwMode="auto">
          <a:xfrm flipV="1">
            <a:off x="1030165" y="2414931"/>
            <a:ext cx="0" cy="257343"/>
          </a:xfrm>
          <a:prstGeom prst="straightConnector1">
            <a:avLst/>
          </a:prstGeom>
          <a:solidFill>
            <a:srgbClr val="009530"/>
          </a:solidFill>
          <a:ln w="12700" cap="flat" cmpd="sng" algn="ctr">
            <a:solidFill>
              <a:srgbClr val="000000"/>
            </a:solidFill>
            <a:prstDash val="solid"/>
            <a:round/>
            <a:headEnd type="arrow"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ounded Rectangle 19"/>
          <p:cNvSpPr/>
          <p:nvPr/>
        </p:nvSpPr>
        <p:spPr bwMode="auto">
          <a:xfrm>
            <a:off x="306265" y="1959752"/>
            <a:ext cx="1447800" cy="455179"/>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626469"/>
                </a:solidFill>
                <a:effectLst/>
                <a:uLnTx/>
                <a:uFillTx/>
                <a:latin typeface="Arial" charset="0"/>
                <a:ea typeface="+mn-ea"/>
                <a:cs typeface="+mn-cs"/>
              </a:rPr>
              <a:t>Documents</a:t>
            </a:r>
          </a:p>
        </p:txBody>
      </p:sp>
      <p:sp>
        <p:nvSpPr>
          <p:cNvPr id="21" name="Rounded Rectangle 20"/>
          <p:cNvSpPr/>
          <p:nvPr/>
        </p:nvSpPr>
        <p:spPr bwMode="auto">
          <a:xfrm>
            <a:off x="344365" y="2672274"/>
            <a:ext cx="1371600" cy="87630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626469"/>
                </a:solidFill>
                <a:effectLst/>
                <a:uLnTx/>
                <a:uFillTx/>
                <a:latin typeface="Arial" charset="0"/>
                <a:ea typeface="+mn-ea"/>
                <a:cs typeface="+mn-cs"/>
              </a:rPr>
              <a:t>Document</a:t>
            </a:r>
            <a:endParaRPr kumimoji="0" lang="en-US" sz="900" b="0" i="0" u="none" strike="noStrike" kern="0" cap="none" spc="0" normalizeH="0" baseline="0" noProof="0" dirty="0" smtClean="0">
              <a:ln>
                <a:noFill/>
              </a:ln>
              <a:solidFill>
                <a:srgbClr val="626469"/>
              </a:solidFill>
              <a:effectLst/>
              <a:uLnTx/>
              <a:uFillTx/>
              <a:latin typeface="Arial" charset="0"/>
              <a:ea typeface="+mn-ea"/>
              <a:cs typeface="+mn-cs"/>
            </a:endParaRPr>
          </a:p>
        </p:txBody>
      </p:sp>
      <p:cxnSp>
        <p:nvCxnSpPr>
          <p:cNvPr id="22" name="Straight Arrow Connector 21"/>
          <p:cNvCxnSpPr>
            <a:stCxn id="9" idx="2"/>
            <a:endCxn id="20" idx="0"/>
          </p:cNvCxnSpPr>
          <p:nvPr/>
        </p:nvCxnSpPr>
        <p:spPr bwMode="auto">
          <a:xfrm>
            <a:off x="1030165" y="1807708"/>
            <a:ext cx="0" cy="152044"/>
          </a:xfrm>
          <a:prstGeom prst="straightConnector1">
            <a:avLst/>
          </a:prstGeom>
          <a:solidFill>
            <a:srgbClr val="009530"/>
          </a:solidFill>
          <a:ln w="12700" cap="flat" cmpd="sng" algn="ctr">
            <a:solidFill>
              <a:srgbClr val="00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p:cNvCxnSpPr>
            <a:stCxn id="21" idx="3"/>
            <a:endCxn id="11" idx="1"/>
          </p:cNvCxnSpPr>
          <p:nvPr/>
        </p:nvCxnSpPr>
        <p:spPr bwMode="auto">
          <a:xfrm flipV="1">
            <a:off x="1715965" y="3083346"/>
            <a:ext cx="702116" cy="27078"/>
          </a:xfrm>
          <a:prstGeom prst="straightConnector1">
            <a:avLst/>
          </a:prstGeom>
          <a:solidFill>
            <a:srgbClr val="009530"/>
          </a:solidFill>
          <a:ln w="12700" cap="flat" cmpd="sng" algn="ctr">
            <a:solidFill>
              <a:srgbClr val="00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Rounded Rectangle 23"/>
          <p:cNvSpPr/>
          <p:nvPr/>
        </p:nvSpPr>
        <p:spPr bwMode="auto">
          <a:xfrm>
            <a:off x="2431013" y="723207"/>
            <a:ext cx="2872507" cy="1890917"/>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0" cap="none" spc="0" normalizeH="0" baseline="0" noProof="0" dirty="0" smtClean="0">
                <a:ln>
                  <a:noFill/>
                </a:ln>
                <a:solidFill>
                  <a:srgbClr val="626469"/>
                </a:solidFill>
                <a:effectLst/>
                <a:uLnTx/>
                <a:uFillTx/>
                <a:latin typeface="Arial" charset="0"/>
                <a:ea typeface="+mn-ea"/>
                <a:cs typeface="+mn-cs"/>
              </a:rPr>
              <a:t>Main Document Header Elements</a:t>
            </a:r>
          </a:p>
        </p:txBody>
      </p:sp>
      <p:cxnSp>
        <p:nvCxnSpPr>
          <p:cNvPr id="25" name="Straight Arrow Connector 24"/>
          <p:cNvCxnSpPr>
            <a:stCxn id="21" idx="3"/>
            <a:endCxn id="24" idx="1"/>
          </p:cNvCxnSpPr>
          <p:nvPr/>
        </p:nvCxnSpPr>
        <p:spPr bwMode="auto">
          <a:xfrm flipV="1">
            <a:off x="1715965" y="1668666"/>
            <a:ext cx="715048" cy="1441758"/>
          </a:xfrm>
          <a:prstGeom prst="straightConnector1">
            <a:avLst/>
          </a:prstGeom>
          <a:solidFill>
            <a:srgbClr val="009530"/>
          </a:solidFill>
          <a:ln w="12700" cap="flat" cmpd="sng" algn="ctr">
            <a:solidFill>
              <a:srgbClr val="00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Arrow Connector 25"/>
          <p:cNvCxnSpPr>
            <a:stCxn id="11" idx="3"/>
            <a:endCxn id="35" idx="1"/>
          </p:cNvCxnSpPr>
          <p:nvPr/>
        </p:nvCxnSpPr>
        <p:spPr bwMode="auto">
          <a:xfrm flipV="1">
            <a:off x="4018282" y="2891349"/>
            <a:ext cx="303774" cy="191997"/>
          </a:xfrm>
          <a:prstGeom prst="straightConnector1">
            <a:avLst/>
          </a:prstGeom>
          <a:solidFill>
            <a:srgbClr val="009530"/>
          </a:solidFill>
          <a:ln w="12700" cap="flat" cmpd="sng" algn="ctr">
            <a:solidFill>
              <a:srgbClr val="00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ounded Rectangle 26"/>
          <p:cNvSpPr/>
          <p:nvPr/>
        </p:nvSpPr>
        <p:spPr bwMode="auto">
          <a:xfrm>
            <a:off x="4274971" y="4999174"/>
            <a:ext cx="1780474" cy="421624"/>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626469"/>
                </a:solidFill>
                <a:effectLst/>
                <a:uLnTx/>
                <a:uFillTx/>
                <a:latin typeface="Arial" charset="0"/>
                <a:ea typeface="+mn-ea"/>
                <a:cs typeface="+mn-cs"/>
              </a:rPr>
              <a:t>Agent</a:t>
            </a:r>
          </a:p>
        </p:txBody>
      </p:sp>
      <p:sp>
        <p:nvSpPr>
          <p:cNvPr id="28" name="Rounded Rectangle 27"/>
          <p:cNvSpPr/>
          <p:nvPr/>
        </p:nvSpPr>
        <p:spPr bwMode="auto">
          <a:xfrm>
            <a:off x="4274385" y="4493137"/>
            <a:ext cx="1764432" cy="421624"/>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626469"/>
                </a:solidFill>
                <a:effectLst/>
                <a:uLnTx/>
                <a:uFillTx/>
                <a:latin typeface="Arial" charset="0"/>
                <a:ea typeface="+mn-ea"/>
                <a:cs typeface="+mn-cs"/>
              </a:rPr>
              <a:t>Configured Vehicle/Engine</a:t>
            </a:r>
          </a:p>
        </p:txBody>
      </p:sp>
      <p:sp>
        <p:nvSpPr>
          <p:cNvPr id="29" name="Rounded Rectangle 28"/>
          <p:cNvSpPr/>
          <p:nvPr/>
        </p:nvSpPr>
        <p:spPr bwMode="auto">
          <a:xfrm>
            <a:off x="4291013" y="3990786"/>
            <a:ext cx="1764432" cy="421624"/>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626469"/>
                </a:solidFill>
                <a:effectLst/>
                <a:uLnTx/>
                <a:uFillTx/>
                <a:latin typeface="Arial" charset="0"/>
                <a:ea typeface="+mn-ea"/>
                <a:cs typeface="+mn-cs"/>
              </a:rPr>
              <a:t>Transport Company</a:t>
            </a:r>
          </a:p>
        </p:txBody>
      </p:sp>
      <p:cxnSp>
        <p:nvCxnSpPr>
          <p:cNvPr id="30" name="Straight Arrow Connector 29"/>
          <p:cNvCxnSpPr>
            <a:stCxn id="16" idx="3"/>
            <a:endCxn id="29" idx="1"/>
          </p:cNvCxnSpPr>
          <p:nvPr/>
        </p:nvCxnSpPr>
        <p:spPr bwMode="auto">
          <a:xfrm>
            <a:off x="3966904" y="4201598"/>
            <a:ext cx="324109" cy="0"/>
          </a:xfrm>
          <a:prstGeom prst="straightConnector1">
            <a:avLst/>
          </a:prstGeom>
          <a:solidFill>
            <a:srgbClr val="009530"/>
          </a:solidFill>
          <a:ln w="12700" cap="flat" cmpd="sng" algn="ctr">
            <a:solidFill>
              <a:srgbClr val="00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Arrow Connector 30"/>
          <p:cNvCxnSpPr>
            <a:stCxn id="16" idx="3"/>
            <a:endCxn id="28" idx="1"/>
          </p:cNvCxnSpPr>
          <p:nvPr/>
        </p:nvCxnSpPr>
        <p:spPr bwMode="auto">
          <a:xfrm>
            <a:off x="3966904" y="4201598"/>
            <a:ext cx="307481" cy="502351"/>
          </a:xfrm>
          <a:prstGeom prst="straightConnector1">
            <a:avLst/>
          </a:prstGeom>
          <a:solidFill>
            <a:srgbClr val="009530"/>
          </a:solidFill>
          <a:ln w="12700" cap="flat" cmpd="sng" algn="ctr">
            <a:solidFill>
              <a:srgbClr val="00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Arrow Connector 31"/>
          <p:cNvCxnSpPr>
            <a:stCxn id="16" idx="3"/>
            <a:endCxn id="27" idx="1"/>
          </p:cNvCxnSpPr>
          <p:nvPr/>
        </p:nvCxnSpPr>
        <p:spPr bwMode="auto">
          <a:xfrm>
            <a:off x="3966904" y="4201598"/>
            <a:ext cx="308067" cy="1008388"/>
          </a:xfrm>
          <a:prstGeom prst="straightConnector1">
            <a:avLst/>
          </a:prstGeom>
          <a:solidFill>
            <a:srgbClr val="009530"/>
          </a:solidFill>
          <a:ln w="12700" cap="flat" cmpd="sng" algn="ctr">
            <a:solidFill>
              <a:srgbClr val="00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Arrow Connector 32"/>
          <p:cNvCxnSpPr>
            <a:stCxn id="16" idx="3"/>
            <a:endCxn id="15" idx="1"/>
          </p:cNvCxnSpPr>
          <p:nvPr/>
        </p:nvCxnSpPr>
        <p:spPr bwMode="auto">
          <a:xfrm>
            <a:off x="3966904" y="4201598"/>
            <a:ext cx="308067" cy="1503688"/>
          </a:xfrm>
          <a:prstGeom prst="straightConnector1">
            <a:avLst/>
          </a:prstGeom>
          <a:solidFill>
            <a:srgbClr val="009530"/>
          </a:solidFill>
          <a:ln w="12700" cap="flat" cmpd="sng" algn="ctr">
            <a:solidFill>
              <a:srgbClr val="00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Arrow Connector 33"/>
          <p:cNvCxnSpPr>
            <a:stCxn id="21" idx="3"/>
            <a:endCxn id="16" idx="1"/>
          </p:cNvCxnSpPr>
          <p:nvPr/>
        </p:nvCxnSpPr>
        <p:spPr bwMode="auto">
          <a:xfrm>
            <a:off x="1715965" y="3110424"/>
            <a:ext cx="753493" cy="1091174"/>
          </a:xfrm>
          <a:prstGeom prst="straightConnector1">
            <a:avLst/>
          </a:prstGeom>
          <a:solidFill>
            <a:srgbClr val="009530"/>
          </a:solidFill>
          <a:ln w="12700" cap="flat" cmpd="sng" algn="ctr">
            <a:solidFill>
              <a:srgbClr val="00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ounded Rectangle 34"/>
          <p:cNvSpPr/>
          <p:nvPr/>
        </p:nvSpPr>
        <p:spPr bwMode="auto">
          <a:xfrm>
            <a:off x="4322056" y="2672274"/>
            <a:ext cx="1814686" cy="43815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626469"/>
                </a:solidFill>
                <a:effectLst/>
                <a:uLnTx/>
                <a:uFillTx/>
                <a:latin typeface="Arial" charset="0"/>
                <a:ea typeface="+mn-ea"/>
                <a:cs typeface="+mn-cs"/>
              </a:rPr>
              <a:t>Plant/Product/</a:t>
            </a:r>
            <a:r>
              <a:rPr kumimoji="0" lang="en-US" sz="1400" b="0" i="0" u="none" strike="noStrike" kern="0" cap="none" spc="0" normalizeH="0" baseline="0" noProof="0" dirty="0" err="1" smtClean="0">
                <a:ln>
                  <a:noFill/>
                </a:ln>
                <a:solidFill>
                  <a:srgbClr val="626469"/>
                </a:solidFill>
                <a:effectLst/>
                <a:uLnTx/>
                <a:uFillTx/>
                <a:latin typeface="Arial" charset="0"/>
                <a:ea typeface="+mn-ea"/>
                <a:cs typeface="+mn-cs"/>
              </a:rPr>
              <a:t>Qty</a:t>
            </a:r>
            <a:endParaRPr kumimoji="0" lang="en-US" sz="1400" b="0" i="0" u="none" strike="noStrike" kern="0" cap="none" spc="0" normalizeH="0" baseline="0" noProof="0" dirty="0" smtClean="0">
              <a:ln>
                <a:noFill/>
              </a:ln>
              <a:solidFill>
                <a:srgbClr val="626469"/>
              </a:solidFill>
              <a:effectLst/>
              <a:uLnTx/>
              <a:uFillTx/>
              <a:latin typeface="Arial"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626469"/>
                </a:solidFill>
                <a:effectLst/>
                <a:uLnTx/>
                <a:uFillTx/>
                <a:latin typeface="Arial" charset="0"/>
                <a:ea typeface="+mn-ea"/>
                <a:cs typeface="+mn-cs"/>
              </a:rPr>
              <a:t>Parties</a:t>
            </a:r>
          </a:p>
        </p:txBody>
      </p:sp>
      <p:cxnSp>
        <p:nvCxnSpPr>
          <p:cNvPr id="36" name="Straight Arrow Connector 35"/>
          <p:cNvCxnSpPr>
            <a:stCxn id="35" idx="3"/>
            <a:endCxn id="14" idx="1"/>
          </p:cNvCxnSpPr>
          <p:nvPr/>
        </p:nvCxnSpPr>
        <p:spPr bwMode="auto">
          <a:xfrm>
            <a:off x="6136742" y="2891349"/>
            <a:ext cx="518333" cy="201522"/>
          </a:xfrm>
          <a:prstGeom prst="straightConnector1">
            <a:avLst/>
          </a:prstGeom>
          <a:solidFill>
            <a:srgbClr val="009530"/>
          </a:solidFill>
          <a:ln w="12700" cap="flat" cmpd="sng" algn="ctr">
            <a:solidFill>
              <a:srgbClr val="00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Rounded Rectangle 36"/>
          <p:cNvSpPr/>
          <p:nvPr/>
        </p:nvSpPr>
        <p:spPr bwMode="auto">
          <a:xfrm>
            <a:off x="5877098" y="843362"/>
            <a:ext cx="2658917" cy="495122"/>
          </a:xfrm>
          <a:prstGeom prst="roundRect">
            <a:avLst/>
          </a:prstGeom>
          <a:gradFill rotWithShape="1">
            <a:gsLst>
              <a:gs pos="0">
                <a:srgbClr val="FFFFFF">
                  <a:shade val="51000"/>
                  <a:satMod val="130000"/>
                </a:srgbClr>
              </a:gs>
              <a:gs pos="80000">
                <a:srgbClr val="FFFFFF">
                  <a:shade val="93000"/>
                  <a:satMod val="130000"/>
                </a:srgbClr>
              </a:gs>
              <a:gs pos="100000">
                <a:srgbClr val="FFFFFF">
                  <a:shade val="94000"/>
                  <a:satMod val="135000"/>
                </a:srgbClr>
              </a:gs>
            </a:gsLst>
            <a:lin ang="16200000" scaled="0"/>
          </a:gradFill>
          <a:ln>
            <a:noFill/>
            <a:headEnd type="none" w="sm" len="sm"/>
            <a:tailEnd type="none" w="sm" len="sm"/>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626469"/>
                </a:solidFill>
                <a:effectLst/>
                <a:uLnTx/>
                <a:uFillTx/>
                <a:latin typeface="Arial" charset="0"/>
                <a:ea typeface="+mn-ea"/>
                <a:cs typeface="+mn-cs"/>
              </a:rPr>
              <a:t>Shipments Only</a:t>
            </a:r>
          </a:p>
        </p:txBody>
      </p:sp>
      <p:sp>
        <p:nvSpPr>
          <p:cNvPr id="45" name="Rounded Rectangle 44"/>
          <p:cNvSpPr/>
          <p:nvPr/>
        </p:nvSpPr>
        <p:spPr bwMode="auto">
          <a:xfrm>
            <a:off x="2527711" y="1172396"/>
            <a:ext cx="2637497" cy="455179"/>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100" kern="0" noProof="0" dirty="0" smtClean="0">
                <a:solidFill>
                  <a:srgbClr val="626469"/>
                </a:solidFill>
                <a:latin typeface="Arial" charset="0"/>
              </a:rPr>
              <a:t>Movement Type, </a:t>
            </a:r>
            <a:r>
              <a:rPr lang="en-US" sz="1100" kern="0" noProof="0" dirty="0" err="1" smtClean="0">
                <a:solidFill>
                  <a:srgbClr val="626469"/>
                </a:solidFill>
                <a:latin typeface="Arial" charset="0"/>
              </a:rPr>
              <a:t>DocumentID</a:t>
            </a:r>
            <a:r>
              <a:rPr lang="en-US" sz="1100" kern="0" noProof="0" dirty="0" smtClean="0">
                <a:solidFill>
                  <a:srgbClr val="626469"/>
                </a:solidFill>
                <a:latin typeface="Arial" charset="0"/>
              </a:rPr>
              <a:t>, Document Originator</a:t>
            </a:r>
            <a:endParaRPr kumimoji="0" lang="en-US" sz="1100" b="0" i="0" u="none" strike="noStrike" kern="0" cap="none" spc="0" normalizeH="0" baseline="0" noProof="0" dirty="0" smtClean="0">
              <a:ln>
                <a:noFill/>
              </a:ln>
              <a:solidFill>
                <a:srgbClr val="626469"/>
              </a:solidFill>
              <a:effectLst/>
              <a:uLnTx/>
              <a:uFillTx/>
              <a:latin typeface="Arial" charset="0"/>
            </a:endParaRPr>
          </a:p>
        </p:txBody>
      </p:sp>
      <p:sp>
        <p:nvSpPr>
          <p:cNvPr id="47" name="Rounded Rectangle 46"/>
          <p:cNvSpPr/>
          <p:nvPr/>
        </p:nvSpPr>
        <p:spPr bwMode="auto">
          <a:xfrm>
            <a:off x="2537489" y="1738964"/>
            <a:ext cx="2637497" cy="455179"/>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100" kern="0" noProof="0" dirty="0" smtClean="0">
                <a:solidFill>
                  <a:srgbClr val="626469"/>
                </a:solidFill>
                <a:latin typeface="Arial" charset="0"/>
              </a:rPr>
              <a:t>Header References</a:t>
            </a:r>
            <a:endParaRPr kumimoji="0" lang="en-US" sz="1100" b="0" i="0" u="none" strike="noStrike" kern="0" cap="none" spc="0" normalizeH="0" baseline="0" noProof="0" dirty="0" smtClean="0">
              <a:ln>
                <a:noFill/>
              </a:ln>
              <a:solidFill>
                <a:srgbClr val="626469"/>
              </a:solidFill>
              <a:effectLst/>
              <a:uLnTx/>
              <a:uFillTx/>
              <a:latin typeface="Arial" charset="0"/>
            </a:endParaRPr>
          </a:p>
        </p:txBody>
      </p:sp>
      <p:sp>
        <p:nvSpPr>
          <p:cNvPr id="50" name="Rounded Rectangle 49"/>
          <p:cNvSpPr/>
          <p:nvPr/>
        </p:nvSpPr>
        <p:spPr bwMode="auto">
          <a:xfrm>
            <a:off x="6671914" y="5705286"/>
            <a:ext cx="1787093" cy="37201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626469"/>
                </a:solidFill>
                <a:effectLst/>
                <a:uLnTx/>
                <a:uFillTx/>
                <a:latin typeface="Arial" charset="0"/>
                <a:ea typeface="+mn-ea"/>
                <a:cs typeface="+mn-cs"/>
              </a:rPr>
              <a:t>Detail References</a:t>
            </a:r>
          </a:p>
        </p:txBody>
      </p:sp>
      <p:cxnSp>
        <p:nvCxnSpPr>
          <p:cNvPr id="53" name="Straight Arrow Connector 52"/>
          <p:cNvCxnSpPr>
            <a:stCxn id="15" idx="3"/>
            <a:endCxn id="50" idx="1"/>
          </p:cNvCxnSpPr>
          <p:nvPr/>
        </p:nvCxnSpPr>
        <p:spPr bwMode="auto">
          <a:xfrm>
            <a:off x="6052920" y="5705286"/>
            <a:ext cx="618994" cy="186005"/>
          </a:xfrm>
          <a:prstGeom prst="straightConnector1">
            <a:avLst/>
          </a:prstGeom>
          <a:solidFill>
            <a:srgbClr val="009530"/>
          </a:solidFill>
          <a:ln w="12700" cap="flat" cmpd="sng" algn="ctr">
            <a:solidFill>
              <a:srgbClr val="00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ounded Rectangle 57"/>
          <p:cNvSpPr/>
          <p:nvPr/>
        </p:nvSpPr>
        <p:spPr bwMode="auto">
          <a:xfrm>
            <a:off x="4353099" y="3143818"/>
            <a:ext cx="1814686" cy="43815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626469"/>
                </a:solidFill>
                <a:effectLst/>
                <a:uLnTx/>
                <a:uFillTx/>
                <a:latin typeface="Arial" charset="0"/>
                <a:ea typeface="+mn-ea"/>
                <a:cs typeface="+mn-cs"/>
              </a:rPr>
              <a:t>Detail References</a:t>
            </a:r>
          </a:p>
        </p:txBody>
      </p:sp>
      <p:cxnSp>
        <p:nvCxnSpPr>
          <p:cNvPr id="60" name="Straight Arrow Connector 59"/>
          <p:cNvCxnSpPr>
            <a:stCxn id="11" idx="3"/>
            <a:endCxn id="58" idx="1"/>
          </p:cNvCxnSpPr>
          <p:nvPr/>
        </p:nvCxnSpPr>
        <p:spPr bwMode="auto">
          <a:xfrm>
            <a:off x="4018282" y="3083346"/>
            <a:ext cx="334817" cy="279547"/>
          </a:xfrm>
          <a:prstGeom prst="straightConnector1">
            <a:avLst/>
          </a:prstGeom>
          <a:solidFill>
            <a:srgbClr val="009530"/>
          </a:solidFill>
          <a:ln w="12700" cap="flat" cmpd="sng" algn="ctr">
            <a:solidFill>
              <a:srgbClr val="00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49532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BOL Structure Overview</a:t>
            </a:r>
          </a:p>
        </p:txBody>
      </p:sp>
      <p:sp>
        <p:nvSpPr>
          <p:cNvPr id="4" name="Rounded Rectangle 3"/>
          <p:cNvSpPr/>
          <p:nvPr/>
        </p:nvSpPr>
        <p:spPr bwMode="auto">
          <a:xfrm>
            <a:off x="316922" y="1066800"/>
            <a:ext cx="1447800" cy="533044"/>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0" cap="none" spc="0" normalizeH="0" baseline="0" noProof="0" dirty="0" smtClean="0">
                <a:ln>
                  <a:noFill/>
                </a:ln>
                <a:solidFill>
                  <a:srgbClr val="626469"/>
                </a:solidFill>
                <a:effectLst/>
                <a:uLnTx/>
                <a:uFillTx/>
                <a:latin typeface="Arial" charset="0"/>
                <a:ea typeface="+mn-ea"/>
                <a:cs typeface="+mn-cs"/>
              </a:rPr>
              <a:t>Header</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0" cap="none" spc="0" normalizeH="0" baseline="0" noProof="0" dirty="0" smtClean="0">
                <a:ln>
                  <a:noFill/>
                </a:ln>
                <a:solidFill>
                  <a:srgbClr val="626469"/>
                </a:solidFill>
                <a:effectLst/>
                <a:uLnTx/>
                <a:uFillTx/>
                <a:latin typeface="Arial" charset="0"/>
                <a:ea typeface="+mn-ea"/>
                <a:cs typeface="+mn-cs"/>
              </a:rPr>
              <a:t>(Basic Envelop)</a:t>
            </a:r>
          </a:p>
        </p:txBody>
      </p:sp>
      <p:sp>
        <p:nvSpPr>
          <p:cNvPr id="5" name="Rounded Rectangle 4"/>
          <p:cNvSpPr/>
          <p:nvPr/>
        </p:nvSpPr>
        <p:spPr bwMode="auto">
          <a:xfrm>
            <a:off x="5831608" y="4494156"/>
            <a:ext cx="1600201" cy="68580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626469"/>
                </a:solidFill>
                <a:effectLst/>
                <a:uLnTx/>
                <a:uFillTx/>
                <a:latin typeface="Arial" charset="0"/>
                <a:ea typeface="+mn-ea"/>
                <a:cs typeface="+mn-cs"/>
              </a:rPr>
              <a:t>Shipment</a:t>
            </a:r>
          </a:p>
        </p:txBody>
      </p:sp>
      <p:sp>
        <p:nvSpPr>
          <p:cNvPr id="6" name="Rounded Rectangle 5"/>
          <p:cNvSpPr/>
          <p:nvPr/>
        </p:nvSpPr>
        <p:spPr bwMode="auto">
          <a:xfrm>
            <a:off x="5755407" y="4417956"/>
            <a:ext cx="1600201" cy="68580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626469"/>
                </a:solidFill>
                <a:effectLst/>
                <a:uLnTx/>
                <a:uFillTx/>
                <a:latin typeface="Arial" charset="0"/>
                <a:ea typeface="+mn-ea"/>
                <a:cs typeface="+mn-cs"/>
              </a:rPr>
              <a:t>Compartment</a:t>
            </a:r>
          </a:p>
        </p:txBody>
      </p:sp>
      <p:sp>
        <p:nvSpPr>
          <p:cNvPr id="7" name="Rounded Rectangle 6"/>
          <p:cNvSpPr/>
          <p:nvPr/>
        </p:nvSpPr>
        <p:spPr bwMode="auto">
          <a:xfrm>
            <a:off x="381000" y="2009901"/>
            <a:ext cx="1447800" cy="455179"/>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626469"/>
                </a:solidFill>
                <a:effectLst/>
                <a:uLnTx/>
                <a:uFillTx/>
                <a:latin typeface="Arial" charset="0"/>
                <a:ea typeface="+mn-ea"/>
                <a:cs typeface="+mn-cs"/>
              </a:rPr>
              <a:t>Posting</a:t>
            </a:r>
          </a:p>
        </p:txBody>
      </p:sp>
      <p:sp>
        <p:nvSpPr>
          <p:cNvPr id="8" name="Rounded Rectangle 7"/>
          <p:cNvSpPr/>
          <p:nvPr/>
        </p:nvSpPr>
        <p:spPr bwMode="auto">
          <a:xfrm>
            <a:off x="5835765" y="3498269"/>
            <a:ext cx="1371600" cy="632796"/>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626469"/>
                </a:solidFill>
                <a:effectLst/>
                <a:uLnTx/>
                <a:uFillTx/>
                <a:latin typeface="Arial" charset="0"/>
                <a:ea typeface="+mn-ea"/>
                <a:cs typeface="+mn-cs"/>
              </a:rPr>
              <a:t>Loading</a:t>
            </a:r>
            <a:r>
              <a:rPr kumimoji="0" lang="en-US" sz="1600" b="0" i="0" u="none" strike="noStrike" kern="0" cap="none" spc="0" normalizeH="0" noProof="0" dirty="0" smtClean="0">
                <a:ln>
                  <a:noFill/>
                </a:ln>
                <a:solidFill>
                  <a:srgbClr val="626469"/>
                </a:solidFill>
                <a:effectLst/>
                <a:uLnTx/>
                <a:uFillTx/>
                <a:latin typeface="Arial" charset="0"/>
                <a:ea typeface="+mn-ea"/>
                <a:cs typeface="+mn-cs"/>
              </a:rPr>
              <a:t> Part ID</a:t>
            </a:r>
            <a:endParaRPr kumimoji="0" lang="en-US" sz="1600" b="0" i="0" u="none" strike="noStrike" kern="0" cap="none" spc="0" normalizeH="0" baseline="0" noProof="0" dirty="0" smtClean="0">
              <a:ln>
                <a:noFill/>
              </a:ln>
              <a:solidFill>
                <a:srgbClr val="626469"/>
              </a:solidFill>
              <a:effectLst/>
              <a:uLnTx/>
              <a:uFillTx/>
              <a:latin typeface="Arial" charset="0"/>
              <a:ea typeface="+mn-ea"/>
              <a:cs typeface="+mn-cs"/>
            </a:endParaRPr>
          </a:p>
        </p:txBody>
      </p:sp>
      <p:sp>
        <p:nvSpPr>
          <p:cNvPr id="9" name="Rounded Rectangle 8"/>
          <p:cNvSpPr/>
          <p:nvPr/>
        </p:nvSpPr>
        <p:spPr bwMode="auto">
          <a:xfrm>
            <a:off x="2209800" y="2667000"/>
            <a:ext cx="1447800" cy="522501"/>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626469"/>
                </a:solidFill>
                <a:effectLst/>
                <a:uLnTx/>
                <a:uFillTx/>
                <a:latin typeface="Arial" charset="0"/>
                <a:ea typeface="+mn-ea"/>
                <a:cs typeface="+mn-cs"/>
              </a:rPr>
              <a:t>Document References</a:t>
            </a:r>
          </a:p>
        </p:txBody>
      </p:sp>
      <p:sp>
        <p:nvSpPr>
          <p:cNvPr id="10" name="Rounded Rectangle 9"/>
          <p:cNvSpPr/>
          <p:nvPr/>
        </p:nvSpPr>
        <p:spPr bwMode="auto">
          <a:xfrm>
            <a:off x="2209800" y="4567392"/>
            <a:ext cx="1447800" cy="40482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600" kern="0" dirty="0" smtClean="0">
                <a:solidFill>
                  <a:srgbClr val="626469"/>
                </a:solidFill>
                <a:ea typeface="+mn-ea"/>
              </a:rPr>
              <a:t>Plant</a:t>
            </a:r>
            <a:endParaRPr kumimoji="0" lang="en-US" sz="1600" b="0" i="0" u="none" strike="noStrike" kern="0" cap="none" spc="0" normalizeH="0" baseline="0" noProof="0" dirty="0" smtClean="0">
              <a:ln>
                <a:noFill/>
              </a:ln>
              <a:solidFill>
                <a:srgbClr val="626469"/>
              </a:solidFill>
              <a:effectLst/>
              <a:uLnTx/>
              <a:uFillTx/>
              <a:ea typeface="+mn-ea"/>
            </a:endParaRPr>
          </a:p>
        </p:txBody>
      </p:sp>
      <p:sp>
        <p:nvSpPr>
          <p:cNvPr id="11" name="Rounded Rectangle 10"/>
          <p:cNvSpPr/>
          <p:nvPr/>
        </p:nvSpPr>
        <p:spPr bwMode="auto">
          <a:xfrm>
            <a:off x="2133600" y="5104199"/>
            <a:ext cx="1600200" cy="752302"/>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626469"/>
                </a:solidFill>
                <a:effectLst/>
                <a:uLnTx/>
                <a:uFillTx/>
                <a:ea typeface="+mn-ea"/>
              </a:rPr>
              <a:t>Transport</a:t>
            </a:r>
          </a:p>
        </p:txBody>
      </p:sp>
      <p:sp>
        <p:nvSpPr>
          <p:cNvPr id="12" name="Rounded Rectangle 11"/>
          <p:cNvSpPr/>
          <p:nvPr/>
        </p:nvSpPr>
        <p:spPr bwMode="auto">
          <a:xfrm>
            <a:off x="316922" y="1942846"/>
            <a:ext cx="1447800" cy="455179"/>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626469"/>
                </a:solidFill>
                <a:effectLst/>
                <a:uLnTx/>
                <a:uFillTx/>
                <a:latin typeface="Arial" charset="0"/>
                <a:ea typeface="+mn-ea"/>
                <a:cs typeface="+mn-cs"/>
              </a:rPr>
              <a:t>Posting</a:t>
            </a:r>
          </a:p>
        </p:txBody>
      </p:sp>
      <p:sp>
        <p:nvSpPr>
          <p:cNvPr id="13" name="Rounded Rectangle 12"/>
          <p:cNvSpPr/>
          <p:nvPr/>
        </p:nvSpPr>
        <p:spPr bwMode="auto">
          <a:xfrm>
            <a:off x="2209800" y="1875791"/>
            <a:ext cx="1447800" cy="589289"/>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err="1" smtClean="0">
                <a:ln>
                  <a:noFill/>
                </a:ln>
                <a:solidFill>
                  <a:srgbClr val="626469"/>
                </a:solidFill>
                <a:effectLst/>
                <a:uLnTx/>
                <a:uFillTx/>
                <a:latin typeface="Arial" charset="0"/>
                <a:ea typeface="+mn-ea"/>
                <a:cs typeface="+mn-cs"/>
              </a:rPr>
              <a:t>PostingRef</a:t>
            </a:r>
            <a:endParaRPr kumimoji="0" lang="en-US" sz="1600" b="0" i="0" u="none" strike="noStrike" kern="0" cap="none" spc="0" normalizeH="0" baseline="0" noProof="0" dirty="0" smtClean="0">
              <a:ln>
                <a:noFill/>
              </a:ln>
              <a:solidFill>
                <a:srgbClr val="626469"/>
              </a:solidFill>
              <a:effectLst/>
              <a:uLnTx/>
              <a:uFillTx/>
              <a:latin typeface="Arial" charset="0"/>
              <a:ea typeface="+mn-ea"/>
              <a:cs typeface="+mn-cs"/>
            </a:endParaRPr>
          </a:p>
        </p:txBody>
      </p:sp>
      <p:sp>
        <p:nvSpPr>
          <p:cNvPr id="14" name="Rounded Rectangle 13"/>
          <p:cNvSpPr/>
          <p:nvPr/>
        </p:nvSpPr>
        <p:spPr bwMode="auto">
          <a:xfrm>
            <a:off x="2209800" y="3359488"/>
            <a:ext cx="1447800" cy="455179"/>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626469"/>
                </a:solidFill>
                <a:effectLst/>
                <a:uLnTx/>
                <a:uFillTx/>
                <a:latin typeface="Arial" charset="0"/>
                <a:ea typeface="+mn-ea"/>
                <a:cs typeface="+mn-cs"/>
              </a:rPr>
              <a:t>Header</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626469"/>
                </a:solidFill>
                <a:effectLst/>
                <a:uLnTx/>
                <a:uFillTx/>
                <a:latin typeface="Arial" charset="0"/>
                <a:ea typeface="+mn-ea"/>
                <a:cs typeface="+mn-cs"/>
              </a:rPr>
              <a:t>References</a:t>
            </a:r>
          </a:p>
        </p:txBody>
      </p:sp>
      <p:sp>
        <p:nvSpPr>
          <p:cNvPr id="15" name="Rounded Rectangle 14"/>
          <p:cNvSpPr/>
          <p:nvPr/>
        </p:nvSpPr>
        <p:spPr bwMode="auto">
          <a:xfrm>
            <a:off x="2209800" y="3953522"/>
            <a:ext cx="1447800" cy="455179"/>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626469"/>
                </a:solidFill>
                <a:effectLst/>
                <a:uLnTx/>
                <a:uFillTx/>
                <a:latin typeface="Arial" charset="0"/>
                <a:ea typeface="+mn-ea"/>
                <a:cs typeface="+mn-cs"/>
              </a:rPr>
              <a:t>Parties</a:t>
            </a:r>
          </a:p>
        </p:txBody>
      </p:sp>
      <p:cxnSp>
        <p:nvCxnSpPr>
          <p:cNvPr id="16" name="Straight Arrow Connector 15"/>
          <p:cNvCxnSpPr>
            <a:stCxn id="4" idx="2"/>
            <a:endCxn id="12" idx="0"/>
          </p:cNvCxnSpPr>
          <p:nvPr/>
        </p:nvCxnSpPr>
        <p:spPr bwMode="auto">
          <a:xfrm>
            <a:off x="1040822" y="1599844"/>
            <a:ext cx="0" cy="343002"/>
          </a:xfrm>
          <a:prstGeom prst="straightConnector1">
            <a:avLst/>
          </a:prstGeom>
          <a:solidFill>
            <a:srgbClr val="009530"/>
          </a:solidFill>
          <a:ln w="12700" cap="flat" cmpd="sng" algn="ctr">
            <a:solidFill>
              <a:srgbClr val="00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p:cNvCxnSpPr>
            <a:stCxn id="13" idx="2"/>
            <a:endCxn id="9" idx="0"/>
          </p:cNvCxnSpPr>
          <p:nvPr/>
        </p:nvCxnSpPr>
        <p:spPr>
          <a:xfrm>
            <a:off x="2933700" y="2465080"/>
            <a:ext cx="0" cy="2019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14" idx="0"/>
          </p:cNvCxnSpPr>
          <p:nvPr/>
        </p:nvCxnSpPr>
        <p:spPr>
          <a:xfrm>
            <a:off x="2933700" y="3193748"/>
            <a:ext cx="0" cy="1657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2" idx="3"/>
            <a:endCxn id="13" idx="1"/>
          </p:cNvCxnSpPr>
          <p:nvPr/>
        </p:nvCxnSpPr>
        <p:spPr>
          <a:xfrm>
            <a:off x="1764722" y="2170436"/>
            <a:ext cx="44507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4" idx="2"/>
            <a:endCxn id="15" idx="0"/>
          </p:cNvCxnSpPr>
          <p:nvPr/>
        </p:nvCxnSpPr>
        <p:spPr>
          <a:xfrm>
            <a:off x="2933700" y="3814667"/>
            <a:ext cx="0" cy="1388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933700" y="4435404"/>
            <a:ext cx="0" cy="1319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933700" y="4972212"/>
            <a:ext cx="0" cy="1319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1" idx="3"/>
            <a:endCxn id="25" idx="1"/>
          </p:cNvCxnSpPr>
          <p:nvPr/>
        </p:nvCxnSpPr>
        <p:spPr>
          <a:xfrm flipV="1">
            <a:off x="3733800" y="3821504"/>
            <a:ext cx="336202" cy="16588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ounded Rectangle 23"/>
          <p:cNvSpPr/>
          <p:nvPr/>
        </p:nvSpPr>
        <p:spPr bwMode="auto">
          <a:xfrm>
            <a:off x="4111565" y="3561957"/>
            <a:ext cx="1371600" cy="632796"/>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626469"/>
                </a:solidFill>
                <a:effectLst/>
                <a:uLnTx/>
                <a:uFillTx/>
                <a:latin typeface="Arial" charset="0"/>
                <a:ea typeface="+mn-ea"/>
                <a:cs typeface="+mn-cs"/>
              </a:rPr>
              <a:t>Loading</a:t>
            </a:r>
            <a:r>
              <a:rPr kumimoji="0" lang="en-US" sz="1600" b="0" i="0" u="none" strike="noStrike" kern="0" cap="none" spc="0" normalizeH="0" noProof="0" dirty="0" smtClean="0">
                <a:ln>
                  <a:noFill/>
                </a:ln>
                <a:solidFill>
                  <a:srgbClr val="626469"/>
                </a:solidFill>
                <a:effectLst/>
                <a:uLnTx/>
                <a:uFillTx/>
                <a:latin typeface="Arial" charset="0"/>
                <a:ea typeface="+mn-ea"/>
                <a:cs typeface="+mn-cs"/>
              </a:rPr>
              <a:t> Parts</a:t>
            </a:r>
            <a:endParaRPr kumimoji="0" lang="en-US" sz="1600" b="0" i="0" u="none" strike="noStrike" kern="0" cap="none" spc="0" normalizeH="0" baseline="0" noProof="0" dirty="0" smtClean="0">
              <a:ln>
                <a:noFill/>
              </a:ln>
              <a:solidFill>
                <a:srgbClr val="626469"/>
              </a:solidFill>
              <a:effectLst/>
              <a:uLnTx/>
              <a:uFillTx/>
              <a:latin typeface="Arial" charset="0"/>
              <a:ea typeface="+mn-ea"/>
              <a:cs typeface="+mn-cs"/>
            </a:endParaRPr>
          </a:p>
        </p:txBody>
      </p:sp>
      <p:sp>
        <p:nvSpPr>
          <p:cNvPr id="25" name="Rounded Rectangle 24"/>
          <p:cNvSpPr/>
          <p:nvPr/>
        </p:nvSpPr>
        <p:spPr bwMode="auto">
          <a:xfrm>
            <a:off x="4070002" y="3505106"/>
            <a:ext cx="1371600" cy="632796"/>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626469"/>
                </a:solidFill>
                <a:effectLst/>
                <a:uLnTx/>
                <a:uFillTx/>
                <a:latin typeface="Arial" charset="0"/>
                <a:ea typeface="+mn-ea"/>
                <a:cs typeface="+mn-cs"/>
              </a:rPr>
              <a:t>Loading</a:t>
            </a:r>
            <a:r>
              <a:rPr kumimoji="0" lang="en-US" sz="1600" b="0" i="0" u="none" strike="noStrike" kern="0" cap="none" spc="0" normalizeH="0" noProof="0" dirty="0" smtClean="0">
                <a:ln>
                  <a:noFill/>
                </a:ln>
                <a:solidFill>
                  <a:srgbClr val="626469"/>
                </a:solidFill>
                <a:effectLst/>
                <a:uLnTx/>
                <a:uFillTx/>
                <a:latin typeface="Arial" charset="0"/>
                <a:ea typeface="+mn-ea"/>
                <a:cs typeface="+mn-cs"/>
              </a:rPr>
              <a:t> Parts</a:t>
            </a:r>
            <a:endParaRPr kumimoji="0" lang="en-US" sz="1600" b="0" i="0" u="none" strike="noStrike" kern="0" cap="none" spc="0" normalizeH="0" baseline="0" noProof="0" dirty="0" smtClean="0">
              <a:ln>
                <a:noFill/>
              </a:ln>
              <a:solidFill>
                <a:srgbClr val="626469"/>
              </a:solidFill>
              <a:effectLst/>
              <a:uLnTx/>
              <a:uFillTx/>
              <a:latin typeface="Arial" charset="0"/>
              <a:ea typeface="+mn-ea"/>
              <a:cs typeface="+mn-cs"/>
            </a:endParaRPr>
          </a:p>
        </p:txBody>
      </p:sp>
      <p:cxnSp>
        <p:nvCxnSpPr>
          <p:cNvPr id="26" name="Straight Arrow Connector 25"/>
          <p:cNvCxnSpPr>
            <a:stCxn id="25" idx="3"/>
            <a:endCxn id="8" idx="1"/>
          </p:cNvCxnSpPr>
          <p:nvPr/>
        </p:nvCxnSpPr>
        <p:spPr>
          <a:xfrm flipV="1">
            <a:off x="5441602" y="3814667"/>
            <a:ext cx="394163" cy="68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25" idx="3"/>
            <a:endCxn id="6" idx="1"/>
          </p:cNvCxnSpPr>
          <p:nvPr/>
        </p:nvCxnSpPr>
        <p:spPr>
          <a:xfrm>
            <a:off x="5441602" y="3821504"/>
            <a:ext cx="313805" cy="9393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Rounded Rectangle 27"/>
          <p:cNvSpPr/>
          <p:nvPr/>
        </p:nvSpPr>
        <p:spPr bwMode="auto">
          <a:xfrm>
            <a:off x="7604297" y="5120433"/>
            <a:ext cx="1447800" cy="522501"/>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rgbClr val="626469"/>
                </a:solidFill>
                <a:effectLst/>
                <a:uLnTx/>
                <a:uFillTx/>
                <a:latin typeface="Arial" charset="0"/>
                <a:ea typeface="+mn-ea"/>
                <a:cs typeface="+mn-cs"/>
              </a:rPr>
              <a:t>Measurements</a:t>
            </a:r>
            <a:r>
              <a:rPr kumimoji="0" lang="en-US" sz="1400" b="0" i="0" u="none" strike="noStrike" kern="0" cap="none" spc="0" normalizeH="0" noProof="0" dirty="0" smtClean="0">
                <a:ln>
                  <a:noFill/>
                </a:ln>
                <a:solidFill>
                  <a:srgbClr val="626469"/>
                </a:solidFill>
                <a:effectLst/>
                <a:uLnTx/>
                <a:uFillTx/>
                <a:latin typeface="Arial" charset="0"/>
                <a:ea typeface="+mn-ea"/>
                <a:cs typeface="+mn-cs"/>
              </a:rPr>
              <a:t> &amp; </a:t>
            </a:r>
            <a:r>
              <a:rPr kumimoji="0" lang="en-US" sz="1400" b="0" i="0" u="none" strike="noStrike" kern="0" cap="none" spc="0" normalizeH="0" baseline="0" noProof="0" dirty="0" smtClean="0">
                <a:ln>
                  <a:noFill/>
                </a:ln>
                <a:solidFill>
                  <a:srgbClr val="626469"/>
                </a:solidFill>
                <a:effectLst/>
                <a:uLnTx/>
                <a:uFillTx/>
                <a:latin typeface="Arial" charset="0"/>
                <a:ea typeface="+mn-ea"/>
                <a:cs typeface="+mn-cs"/>
              </a:rPr>
              <a:t>Recipe</a:t>
            </a:r>
          </a:p>
        </p:txBody>
      </p:sp>
      <p:sp>
        <p:nvSpPr>
          <p:cNvPr id="29" name="Rounded Rectangle 28"/>
          <p:cNvSpPr/>
          <p:nvPr/>
        </p:nvSpPr>
        <p:spPr bwMode="auto">
          <a:xfrm>
            <a:off x="7604297" y="5774922"/>
            <a:ext cx="1447800" cy="404820"/>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400" kern="0" dirty="0" smtClean="0">
                <a:solidFill>
                  <a:srgbClr val="626469"/>
                </a:solidFill>
                <a:ea typeface="+mn-ea"/>
              </a:rPr>
              <a:t>Detail</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1400" kern="0" dirty="0" smtClean="0">
                <a:solidFill>
                  <a:srgbClr val="626469"/>
                </a:solidFill>
                <a:ea typeface="+mn-ea"/>
              </a:rPr>
              <a:t>References</a:t>
            </a:r>
            <a:endParaRPr kumimoji="0" lang="en-US" sz="1400" b="0" i="0" u="none" strike="noStrike" kern="0" cap="none" spc="0" normalizeH="0" baseline="0" noProof="0" dirty="0" smtClean="0">
              <a:ln>
                <a:noFill/>
              </a:ln>
              <a:solidFill>
                <a:srgbClr val="626469"/>
              </a:solidFill>
              <a:effectLst/>
              <a:uLnTx/>
              <a:uFillTx/>
              <a:ea typeface="+mn-ea"/>
            </a:endParaRPr>
          </a:p>
        </p:txBody>
      </p:sp>
      <p:sp>
        <p:nvSpPr>
          <p:cNvPr id="30" name="Rounded Rectangle 29"/>
          <p:cNvSpPr/>
          <p:nvPr/>
        </p:nvSpPr>
        <p:spPr bwMode="auto">
          <a:xfrm>
            <a:off x="7604297" y="4533266"/>
            <a:ext cx="1447800" cy="455179"/>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626469"/>
                </a:solidFill>
                <a:effectLst/>
                <a:uLnTx/>
                <a:uFillTx/>
                <a:latin typeface="Arial" charset="0"/>
                <a:ea typeface="+mn-ea"/>
                <a:cs typeface="+mn-cs"/>
              </a:rPr>
              <a:t>Product</a:t>
            </a:r>
          </a:p>
        </p:txBody>
      </p:sp>
      <p:cxnSp>
        <p:nvCxnSpPr>
          <p:cNvPr id="31" name="Straight Arrow Connector 30"/>
          <p:cNvCxnSpPr/>
          <p:nvPr/>
        </p:nvCxnSpPr>
        <p:spPr>
          <a:xfrm>
            <a:off x="8328197" y="4988445"/>
            <a:ext cx="0" cy="1319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8328197" y="5642934"/>
            <a:ext cx="0" cy="1319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6" idx="3"/>
            <a:endCxn id="30" idx="1"/>
          </p:cNvCxnSpPr>
          <p:nvPr/>
        </p:nvCxnSpPr>
        <p:spPr>
          <a:xfrm>
            <a:off x="7355608" y="4760856"/>
            <a:ext cx="24868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Rounded Rectangle 33"/>
          <p:cNvSpPr/>
          <p:nvPr/>
        </p:nvSpPr>
        <p:spPr bwMode="auto">
          <a:xfrm>
            <a:off x="3894974" y="1138549"/>
            <a:ext cx="1371600" cy="632796"/>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600" kern="0" dirty="0" smtClean="0">
                <a:solidFill>
                  <a:srgbClr val="626469"/>
                </a:solidFill>
                <a:ea typeface="+mn-ea"/>
              </a:rPr>
              <a:t>Transport</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1600" kern="0" dirty="0" smtClean="0">
                <a:solidFill>
                  <a:srgbClr val="626469"/>
                </a:solidFill>
                <a:ea typeface="+mn-ea"/>
              </a:rPr>
              <a:t>Company</a:t>
            </a:r>
            <a:endParaRPr kumimoji="0" lang="en-US" sz="1600" b="0" i="0" u="none" strike="noStrike" kern="0" cap="none" spc="0" normalizeH="0" baseline="0" noProof="0" dirty="0" smtClean="0">
              <a:ln>
                <a:noFill/>
              </a:ln>
              <a:solidFill>
                <a:srgbClr val="626469"/>
              </a:solidFill>
              <a:effectLst/>
              <a:uLnTx/>
              <a:uFillTx/>
              <a:latin typeface="Arial" charset="0"/>
              <a:ea typeface="+mn-ea"/>
              <a:cs typeface="+mn-cs"/>
            </a:endParaRPr>
          </a:p>
        </p:txBody>
      </p:sp>
      <p:sp>
        <p:nvSpPr>
          <p:cNvPr id="35" name="Rounded Rectangle 34"/>
          <p:cNvSpPr/>
          <p:nvPr/>
        </p:nvSpPr>
        <p:spPr bwMode="auto">
          <a:xfrm>
            <a:off x="4003672" y="1875791"/>
            <a:ext cx="1371600" cy="632796"/>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600" kern="0" dirty="0" smtClean="0">
                <a:solidFill>
                  <a:srgbClr val="626469"/>
                </a:solidFill>
                <a:ea typeface="+mn-ea"/>
              </a:rPr>
              <a:t>Driver</a:t>
            </a:r>
            <a:endParaRPr kumimoji="0" lang="en-US" sz="1600" b="0" i="0" u="none" strike="noStrike" kern="0" cap="none" spc="0" normalizeH="0" baseline="0" noProof="0" dirty="0" smtClean="0">
              <a:ln>
                <a:noFill/>
              </a:ln>
              <a:solidFill>
                <a:srgbClr val="626469"/>
              </a:solidFill>
              <a:effectLst/>
              <a:uLnTx/>
              <a:uFillTx/>
              <a:latin typeface="Arial" charset="0"/>
              <a:ea typeface="+mn-ea"/>
              <a:cs typeface="+mn-cs"/>
            </a:endParaRPr>
          </a:p>
        </p:txBody>
      </p:sp>
      <p:sp>
        <p:nvSpPr>
          <p:cNvPr id="36" name="Rounded Rectangle 35"/>
          <p:cNvSpPr/>
          <p:nvPr/>
        </p:nvSpPr>
        <p:spPr bwMode="auto">
          <a:xfrm>
            <a:off x="4003672" y="2674749"/>
            <a:ext cx="1371600" cy="632796"/>
          </a:xfrm>
          <a:prstGeom prst="roundRect">
            <a:avLst>
              <a:gd name="adj" fmla="val 27143"/>
            </a:avLst>
          </a:prstGeom>
          <a:gradFill rotWithShape="1">
            <a:gsLst>
              <a:gs pos="0">
                <a:srgbClr val="009530">
                  <a:tint val="50000"/>
                  <a:satMod val="300000"/>
                </a:srgbClr>
              </a:gs>
              <a:gs pos="35000">
                <a:srgbClr val="009530">
                  <a:tint val="37000"/>
                  <a:satMod val="300000"/>
                </a:srgbClr>
              </a:gs>
              <a:gs pos="100000">
                <a:srgbClr val="009530">
                  <a:tint val="15000"/>
                  <a:satMod val="350000"/>
                </a:srgbClr>
              </a:gs>
            </a:gsLst>
            <a:lin ang="16200000" scaled="1"/>
          </a:gradFill>
          <a:ln w="9525" cap="flat" cmpd="sng" algn="ctr">
            <a:solidFill>
              <a:srgbClr val="009530">
                <a:shade val="95000"/>
                <a:satMod val="105000"/>
              </a:srgbClr>
            </a:solidFill>
            <a:prstDash val="solid"/>
            <a:headEnd type="none" w="sm" len="sm"/>
            <a:tailEnd type="none" w="sm" len="sm"/>
          </a:ln>
          <a:effectLst>
            <a:outerShdw blurRad="40000" dist="20000" dir="5400000" rotWithShape="0">
              <a:srgbClr val="000000">
                <a:alpha val="38000"/>
              </a:srgbClr>
            </a:outerShdw>
          </a:effectLst>
          <a:ex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1600" kern="0" dirty="0" smtClean="0">
                <a:solidFill>
                  <a:srgbClr val="626469"/>
                </a:solidFill>
                <a:ea typeface="+mn-ea"/>
              </a:rPr>
              <a:t>MOT</a:t>
            </a:r>
            <a:endParaRPr kumimoji="0" lang="en-US" sz="1600" b="0" i="0" u="none" strike="noStrike" kern="0" cap="none" spc="0" normalizeH="0" baseline="0" noProof="0" dirty="0" smtClean="0">
              <a:ln>
                <a:noFill/>
              </a:ln>
              <a:solidFill>
                <a:srgbClr val="626469"/>
              </a:solidFill>
              <a:effectLst/>
              <a:uLnTx/>
              <a:uFillTx/>
              <a:latin typeface="Arial" charset="0"/>
              <a:ea typeface="+mn-ea"/>
              <a:cs typeface="+mn-cs"/>
            </a:endParaRPr>
          </a:p>
        </p:txBody>
      </p:sp>
      <p:cxnSp>
        <p:nvCxnSpPr>
          <p:cNvPr id="37" name="Straight Arrow Connector 36"/>
          <p:cNvCxnSpPr>
            <a:stCxn id="11" idx="3"/>
            <a:endCxn id="34" idx="1"/>
          </p:cNvCxnSpPr>
          <p:nvPr/>
        </p:nvCxnSpPr>
        <p:spPr>
          <a:xfrm flipV="1">
            <a:off x="3733800" y="1454947"/>
            <a:ext cx="161174" cy="40254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11" idx="3"/>
            <a:endCxn id="35" idx="1"/>
          </p:cNvCxnSpPr>
          <p:nvPr/>
        </p:nvCxnSpPr>
        <p:spPr>
          <a:xfrm flipV="1">
            <a:off x="3733800" y="2192189"/>
            <a:ext cx="269872" cy="32881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1" idx="3"/>
            <a:endCxn id="36" idx="1"/>
          </p:cNvCxnSpPr>
          <p:nvPr/>
        </p:nvCxnSpPr>
        <p:spPr>
          <a:xfrm flipV="1">
            <a:off x="3733800" y="2991147"/>
            <a:ext cx="269872" cy="24892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903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871661763"/>
              </p:ext>
            </p:extLst>
          </p:nvPr>
        </p:nvGraphicFramePr>
        <p:xfrm>
          <a:off x="0" y="853445"/>
          <a:ext cx="9144000" cy="3728170"/>
        </p:xfrm>
        <a:graphic>
          <a:graphicData uri="http://schemas.openxmlformats.org/drawingml/2006/table">
            <a:tbl>
              <a:tblPr firstRow="1" bandRow="1">
                <a:tableStyleId>{5C22544A-7EE6-4342-B048-85BDC9FD1C3A}</a:tableStyleId>
              </a:tblPr>
              <a:tblGrid>
                <a:gridCol w="4572000"/>
                <a:gridCol w="4572000"/>
              </a:tblGrid>
              <a:tr h="347511">
                <a:tc>
                  <a:txBody>
                    <a:bodyPr/>
                    <a:lstStyle/>
                    <a:p>
                      <a:pPr algn="ctr"/>
                      <a:r>
                        <a:rPr lang="en-US" dirty="0" smtClean="0"/>
                        <a:t>Planned</a:t>
                      </a:r>
                      <a:r>
                        <a:rPr lang="en-US" baseline="0" dirty="0" smtClean="0"/>
                        <a:t> Movement</a:t>
                      </a:r>
                      <a:endParaRPr lang="en-US" dirty="0"/>
                    </a:p>
                  </a:txBody>
                  <a:tcPr/>
                </a:tc>
                <a:tc>
                  <a:txBody>
                    <a:bodyPr/>
                    <a:lstStyle/>
                    <a:p>
                      <a:pPr algn="ctr"/>
                      <a:r>
                        <a:rPr lang="en-US" dirty="0" smtClean="0"/>
                        <a:t>BOL</a:t>
                      </a:r>
                      <a:endParaRPr lang="en-US" dirty="0"/>
                    </a:p>
                  </a:txBody>
                  <a:tcPr/>
                </a:tc>
              </a:tr>
              <a:tr h="3362410">
                <a:tc>
                  <a:txBody>
                    <a:bodyPr/>
                    <a:lstStyle/>
                    <a:p>
                      <a:endParaRPr lang="en-US" dirty="0"/>
                    </a:p>
                  </a:txBody>
                  <a:tcPr/>
                </a:tc>
                <a:tc>
                  <a:txBody>
                    <a:bodyPr/>
                    <a:lstStyle/>
                    <a:p>
                      <a:endParaRPr lang="en-US" dirty="0"/>
                    </a:p>
                  </a:txBody>
                  <a:tcPr/>
                </a:tc>
              </a:tr>
            </a:tbl>
          </a:graphicData>
        </a:graphic>
      </p:graphicFrame>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2422"/>
            <a:ext cx="4530435" cy="2892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99147"/>
            <a:ext cx="8229600" cy="842962"/>
          </a:xfrm>
        </p:spPr>
        <p:txBody>
          <a:bodyPr/>
          <a:lstStyle/>
          <a:p>
            <a:r>
              <a:rPr lang="en-US" dirty="0" smtClean="0"/>
              <a:t>Mapping The PM to the BOL</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0065" y="1712423"/>
            <a:ext cx="4281055" cy="3052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a:off x="2576945" y="2441863"/>
            <a:ext cx="3050771" cy="67541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7" name="Straight Arrow Connector 6"/>
          <p:cNvCxnSpPr/>
          <p:nvPr/>
        </p:nvCxnSpPr>
        <p:spPr>
          <a:xfrm>
            <a:off x="4364182" y="4438996"/>
            <a:ext cx="3915294" cy="9975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9" name="Straight Arrow Connector 8"/>
          <p:cNvCxnSpPr/>
          <p:nvPr/>
        </p:nvCxnSpPr>
        <p:spPr>
          <a:xfrm>
            <a:off x="3100647" y="3158836"/>
            <a:ext cx="5178829" cy="1379913"/>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4" name="Straight Arrow Connector 13"/>
          <p:cNvCxnSpPr/>
          <p:nvPr/>
        </p:nvCxnSpPr>
        <p:spPr>
          <a:xfrm>
            <a:off x="2576945" y="2094807"/>
            <a:ext cx="3050771" cy="694113"/>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9" name="Straight Arrow Connector 28"/>
          <p:cNvCxnSpPr/>
          <p:nvPr/>
        </p:nvCxnSpPr>
        <p:spPr>
          <a:xfrm>
            <a:off x="177338" y="4765400"/>
            <a:ext cx="579120"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1" name="Straight Arrow Connector 30"/>
          <p:cNvCxnSpPr/>
          <p:nvPr/>
        </p:nvCxnSpPr>
        <p:spPr>
          <a:xfrm>
            <a:off x="209665" y="5292898"/>
            <a:ext cx="579120" cy="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28" name="TextBox 27"/>
          <p:cNvSpPr txBox="1"/>
          <p:nvPr/>
        </p:nvSpPr>
        <p:spPr>
          <a:xfrm>
            <a:off x="893155" y="4570972"/>
            <a:ext cx="7796173" cy="2308324"/>
          </a:xfrm>
          <a:prstGeom prst="rect">
            <a:avLst/>
          </a:prstGeom>
          <a:noFill/>
        </p:spPr>
        <p:txBody>
          <a:bodyPr wrap="none" rtlCol="0">
            <a:spAutoFit/>
          </a:bodyPr>
          <a:lstStyle/>
          <a:p>
            <a:r>
              <a:rPr lang="en-US" dirty="0" smtClean="0"/>
              <a:t>Red Arrow = Required mapping (see next Page)</a:t>
            </a:r>
          </a:p>
          <a:p>
            <a:endParaRPr lang="en-US" dirty="0" smtClean="0"/>
          </a:p>
          <a:p>
            <a:r>
              <a:rPr lang="en-US" dirty="0" smtClean="0"/>
              <a:t>Green Arrow = Map Document LI Refs or </a:t>
            </a:r>
            <a:r>
              <a:rPr lang="en-US" dirty="0" err="1" smtClean="0"/>
              <a:t>LoadPlan</a:t>
            </a:r>
            <a:r>
              <a:rPr lang="en-US" dirty="0" smtClean="0"/>
              <a:t> Refs </a:t>
            </a:r>
          </a:p>
          <a:p>
            <a:r>
              <a:rPr lang="en-US" dirty="0" smtClean="0"/>
              <a:t>(</a:t>
            </a:r>
            <a:r>
              <a:rPr lang="en-US" dirty="0" err="1" smtClean="0"/>
              <a:t>LoadPlan</a:t>
            </a:r>
            <a:r>
              <a:rPr lang="en-US" dirty="0" smtClean="0"/>
              <a:t> only valid for Shipments)</a:t>
            </a:r>
          </a:p>
          <a:p>
            <a:r>
              <a:rPr lang="en-US" dirty="0"/>
              <a:t> </a:t>
            </a:r>
            <a:endParaRPr lang="en-US" dirty="0" smtClean="0"/>
          </a:p>
          <a:p>
            <a:r>
              <a:rPr lang="en-US" dirty="0" smtClean="0"/>
              <a:t>TAS should place the </a:t>
            </a:r>
            <a:r>
              <a:rPr lang="en-US" dirty="0" err="1" smtClean="0"/>
              <a:t>MovementType</a:t>
            </a:r>
            <a:r>
              <a:rPr lang="en-US" dirty="0" smtClean="0"/>
              <a:t> (see translation Table)/</a:t>
            </a:r>
            <a:r>
              <a:rPr lang="en-US" dirty="0" err="1" smtClean="0"/>
              <a:t>DocumentId</a:t>
            </a:r>
            <a:r>
              <a:rPr lang="en-US" dirty="0" smtClean="0"/>
              <a:t>/</a:t>
            </a:r>
          </a:p>
          <a:p>
            <a:r>
              <a:rPr lang="en-US" dirty="0" err="1" smtClean="0"/>
              <a:t>DocumentOrginator</a:t>
            </a:r>
            <a:r>
              <a:rPr lang="en-US" dirty="0" smtClean="0"/>
              <a:t> and LI details on the BOL in the Reference section then copy </a:t>
            </a:r>
          </a:p>
          <a:p>
            <a:r>
              <a:rPr lang="en-US" dirty="0" smtClean="0"/>
              <a:t>all references associated with that LI to that Compartment.</a:t>
            </a:r>
            <a:endParaRPr lang="en-US" dirty="0"/>
          </a:p>
        </p:txBody>
      </p:sp>
      <p:cxnSp>
        <p:nvCxnSpPr>
          <p:cNvPr id="6" name="Straight Arrow Connector 5"/>
          <p:cNvCxnSpPr/>
          <p:nvPr/>
        </p:nvCxnSpPr>
        <p:spPr>
          <a:xfrm>
            <a:off x="1819564" y="3020291"/>
            <a:ext cx="6459912" cy="158496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a:off x="1616364" y="2094807"/>
            <a:ext cx="6663112" cy="251044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209665" y="6095999"/>
            <a:ext cx="579120" cy="923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2602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PM to BOL Mapping</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53042775"/>
              </p:ext>
            </p:extLst>
          </p:nvPr>
        </p:nvGraphicFramePr>
        <p:xfrm>
          <a:off x="60961" y="1133200"/>
          <a:ext cx="8625839" cy="4272280"/>
        </p:xfrm>
        <a:graphic>
          <a:graphicData uri="http://schemas.openxmlformats.org/drawingml/2006/table">
            <a:tbl>
              <a:tblPr firstRow="1" bandRow="1">
                <a:tableStyleId>{5C22544A-7EE6-4342-B048-85BDC9FD1C3A}</a:tableStyleId>
              </a:tblPr>
              <a:tblGrid>
                <a:gridCol w="1227513"/>
                <a:gridCol w="3689651"/>
                <a:gridCol w="2413016"/>
                <a:gridCol w="1295659"/>
              </a:tblGrid>
              <a:tr h="370840">
                <a:tc>
                  <a:txBody>
                    <a:bodyPr/>
                    <a:lstStyle/>
                    <a:p>
                      <a:r>
                        <a:rPr lang="en-US" sz="1100" dirty="0" smtClean="0"/>
                        <a:t>Field Name</a:t>
                      </a:r>
                      <a:endParaRPr lang="en-US" sz="1100" dirty="0"/>
                    </a:p>
                  </a:txBody>
                  <a:tcPr/>
                </a:tc>
                <a:tc>
                  <a:txBody>
                    <a:bodyPr/>
                    <a:lstStyle/>
                    <a:p>
                      <a:r>
                        <a:rPr lang="en-US" sz="1100" dirty="0" smtClean="0"/>
                        <a:t>Planned Movement  </a:t>
                      </a:r>
                      <a:r>
                        <a:rPr lang="en-US" sz="1100" dirty="0" err="1" smtClean="0"/>
                        <a:t>Xpath</a:t>
                      </a:r>
                      <a:endParaRPr lang="en-US" sz="1100" dirty="0"/>
                    </a:p>
                  </a:txBody>
                  <a:tcPr/>
                </a:tc>
                <a:tc>
                  <a:txBody>
                    <a:bodyPr/>
                    <a:lstStyle/>
                    <a:p>
                      <a:r>
                        <a:rPr lang="en-US" sz="1100" dirty="0" smtClean="0"/>
                        <a:t>BOL </a:t>
                      </a:r>
                      <a:r>
                        <a:rPr lang="en-US" sz="1100" dirty="0" err="1" smtClean="0"/>
                        <a:t>XPath</a:t>
                      </a:r>
                      <a:endParaRPr lang="en-US" sz="1100" dirty="0"/>
                    </a:p>
                  </a:txBody>
                  <a:tcPr/>
                </a:tc>
                <a:tc>
                  <a:txBody>
                    <a:bodyPr/>
                    <a:lstStyle/>
                    <a:p>
                      <a:r>
                        <a:rPr lang="en-US" sz="1100" dirty="0" smtClean="0"/>
                        <a:t>Action</a:t>
                      </a:r>
                      <a:endParaRPr lang="en-US" sz="1100" dirty="0"/>
                    </a:p>
                  </a:txBody>
                  <a:tcPr/>
                </a:tc>
              </a:tr>
              <a:tr h="370840">
                <a:tc>
                  <a:txBody>
                    <a:bodyPr/>
                    <a:lstStyle/>
                    <a:p>
                      <a:r>
                        <a:rPr lang="en-US" sz="1000" dirty="0" smtClean="0"/>
                        <a:t>Header References</a:t>
                      </a:r>
                      <a:endParaRPr lang="en-US" sz="1000" dirty="0"/>
                    </a:p>
                  </a:txBody>
                  <a:tcPr/>
                </a:tc>
                <a:tc>
                  <a:txBody>
                    <a:bodyPr/>
                    <a:lstStyle/>
                    <a:p>
                      <a:r>
                        <a:rPr lang="en-US" sz="1000" dirty="0" err="1" smtClean="0"/>
                        <a:t>pidx:PIDXPlannedMovement</a:t>
                      </a:r>
                      <a:r>
                        <a:rPr lang="en-US" sz="1000" dirty="0" smtClean="0"/>
                        <a:t>/</a:t>
                      </a:r>
                      <a:r>
                        <a:rPr lang="en-US" sz="1000" dirty="0" err="1" smtClean="0"/>
                        <a:t>pidx:Documents</a:t>
                      </a:r>
                      <a:r>
                        <a:rPr lang="en-US" sz="1000" dirty="0" smtClean="0"/>
                        <a:t>/</a:t>
                      </a:r>
                      <a:r>
                        <a:rPr lang="en-US" sz="1000" dirty="0" err="1" smtClean="0"/>
                        <a:t>pidx:Document</a:t>
                      </a:r>
                      <a:r>
                        <a:rPr lang="en-US" sz="1000" dirty="0" smtClean="0"/>
                        <a:t>/</a:t>
                      </a:r>
                      <a:r>
                        <a:rPr lang="en-US" sz="1000" dirty="0" err="1" smtClean="0"/>
                        <a:t>pidx:DocumentHeader</a:t>
                      </a:r>
                      <a:r>
                        <a:rPr lang="en-US" sz="1000" dirty="0" smtClean="0"/>
                        <a:t>/</a:t>
                      </a:r>
                      <a:r>
                        <a:rPr lang="en-US" sz="1000" dirty="0" err="1" smtClean="0"/>
                        <a:t>pidx:References</a:t>
                      </a:r>
                      <a:endParaRPr lang="en-US" sz="1000" dirty="0"/>
                    </a:p>
                  </a:txBody>
                  <a:tcPr/>
                </a:tc>
                <a:tc>
                  <a:txBody>
                    <a:bodyPr/>
                    <a:lstStyle/>
                    <a:p>
                      <a:r>
                        <a:rPr lang="en-US" sz="1000" dirty="0" err="1" smtClean="0"/>
                        <a:t>pidx:LoadingDeliveryReceipt</a:t>
                      </a:r>
                      <a:r>
                        <a:rPr lang="en-US" sz="1000" dirty="0" smtClean="0"/>
                        <a:t>/</a:t>
                      </a:r>
                      <a:r>
                        <a:rPr lang="en-US" sz="1000" dirty="0" err="1" smtClean="0"/>
                        <a:t>pidx:Body</a:t>
                      </a:r>
                      <a:r>
                        <a:rPr lang="en-US" sz="1000" dirty="0" smtClean="0"/>
                        <a:t>/</a:t>
                      </a:r>
                      <a:r>
                        <a:rPr lang="en-US" sz="1000" dirty="0" err="1" smtClean="0"/>
                        <a:t>pidx:Posting</a:t>
                      </a:r>
                      <a:r>
                        <a:rPr lang="en-US" sz="1000" dirty="0" smtClean="0"/>
                        <a:t>/</a:t>
                      </a:r>
                      <a:r>
                        <a:rPr lang="en-US" sz="1000" dirty="0" err="1" smtClean="0"/>
                        <a:t>pidx:References</a:t>
                      </a:r>
                      <a:endParaRPr lang="en-US" sz="1000" dirty="0"/>
                    </a:p>
                  </a:txBody>
                  <a:tcPr/>
                </a:tc>
                <a:tc>
                  <a:txBody>
                    <a:bodyPr/>
                    <a:lstStyle/>
                    <a:p>
                      <a:r>
                        <a:rPr lang="en-US" sz="1000" dirty="0" smtClean="0"/>
                        <a:t>Copy All Data Regardless</a:t>
                      </a:r>
                      <a:r>
                        <a:rPr lang="en-US" sz="1000" baseline="0" dirty="0" smtClean="0"/>
                        <a:t> of </a:t>
                      </a:r>
                      <a:r>
                        <a:rPr lang="en-US" sz="1000" baseline="0" dirty="0" err="1" smtClean="0"/>
                        <a:t>MovementType</a:t>
                      </a:r>
                      <a:r>
                        <a:rPr lang="en-US" sz="1000" baseline="0" dirty="0" smtClean="0"/>
                        <a:t> (Red Arrow)</a:t>
                      </a:r>
                      <a:endParaRPr lang="en-US" sz="1000" dirty="0"/>
                    </a:p>
                  </a:txBody>
                  <a:tcPr/>
                </a:tc>
              </a:tr>
              <a:tr h="370840">
                <a:tc>
                  <a:txBody>
                    <a:bodyPr/>
                    <a:lstStyle/>
                    <a:p>
                      <a:r>
                        <a:rPr lang="en-US" sz="1000" dirty="0" smtClean="0"/>
                        <a:t>Movement Type</a:t>
                      </a:r>
                      <a:r>
                        <a:rPr lang="en-US" sz="1000" baseline="0" dirty="0" smtClean="0"/>
                        <a:t> To</a:t>
                      </a:r>
                      <a:endParaRPr lang="en-US" sz="1000" dirty="0" smtClean="0"/>
                    </a:p>
                    <a:p>
                      <a:r>
                        <a:rPr lang="en-US" sz="1000" dirty="0" smtClean="0"/>
                        <a:t>Document Reference Type</a:t>
                      </a:r>
                      <a:endParaRPr lang="en-US" sz="1000" dirty="0"/>
                    </a:p>
                  </a:txBody>
                  <a:tcPr/>
                </a:tc>
                <a:tc>
                  <a:txBody>
                    <a:bodyPr/>
                    <a:lstStyle/>
                    <a:p>
                      <a:r>
                        <a:rPr lang="en-US" sz="1000" dirty="0" err="1" smtClean="0"/>
                        <a:t>pidx:PIDXPlannedMovement</a:t>
                      </a:r>
                      <a:r>
                        <a:rPr lang="en-US" sz="1000" dirty="0" smtClean="0"/>
                        <a:t>/</a:t>
                      </a:r>
                      <a:r>
                        <a:rPr lang="en-US" sz="1000" dirty="0" err="1" smtClean="0"/>
                        <a:t>pidx:Documents</a:t>
                      </a:r>
                      <a:r>
                        <a:rPr lang="en-US" sz="1000" dirty="0" smtClean="0"/>
                        <a:t>/</a:t>
                      </a:r>
                      <a:r>
                        <a:rPr lang="en-US" sz="1000" dirty="0" err="1" smtClean="0"/>
                        <a:t>pidx:Document</a:t>
                      </a:r>
                      <a:r>
                        <a:rPr lang="en-US" sz="1000" dirty="0" smtClean="0"/>
                        <a:t>/</a:t>
                      </a:r>
                      <a:r>
                        <a:rPr lang="en-US" sz="1000" dirty="0" err="1" smtClean="0"/>
                        <a:t>pidx:DocumentHeader</a:t>
                      </a:r>
                      <a:r>
                        <a:rPr lang="en-US" sz="1000" dirty="0" smtClean="0"/>
                        <a:t>/</a:t>
                      </a:r>
                      <a:r>
                        <a:rPr lang="en-US" sz="1000" dirty="0" err="1" smtClean="0"/>
                        <a:t>pidx:MovementType</a:t>
                      </a:r>
                      <a:endParaRPr lang="en-US" sz="1000" dirty="0" smtClean="0"/>
                    </a:p>
                    <a:p>
                      <a:endParaRPr lang="en-US" sz="1000" dirty="0"/>
                    </a:p>
                  </a:txBody>
                  <a:tcPr/>
                </a:tc>
                <a:tc>
                  <a:txBody>
                    <a:bodyPr/>
                    <a:lstStyle/>
                    <a:p>
                      <a:r>
                        <a:rPr lang="en-US" sz="1000" dirty="0" err="1" smtClean="0"/>
                        <a:t>pidx:LoadingDeliveryReceipt</a:t>
                      </a:r>
                      <a:r>
                        <a:rPr lang="en-US" sz="1000" dirty="0" smtClean="0"/>
                        <a:t>/</a:t>
                      </a:r>
                      <a:r>
                        <a:rPr lang="en-US" sz="1000" dirty="0" err="1" smtClean="0"/>
                        <a:t>pidx:Body</a:t>
                      </a:r>
                      <a:r>
                        <a:rPr lang="en-US" sz="1000" dirty="0" smtClean="0"/>
                        <a:t>/</a:t>
                      </a:r>
                      <a:r>
                        <a:rPr lang="en-US" sz="1000" dirty="0" err="1" smtClean="0"/>
                        <a:t>pidx:Posting</a:t>
                      </a:r>
                      <a:r>
                        <a:rPr lang="en-US" sz="1000" dirty="0" smtClean="0"/>
                        <a:t>/</a:t>
                      </a:r>
                      <a:r>
                        <a:rPr lang="en-US" sz="1000" dirty="0" err="1" smtClean="0"/>
                        <a:t>pidx:DocumentReference</a:t>
                      </a:r>
                      <a:r>
                        <a:rPr lang="en-US" sz="1000" dirty="0" smtClean="0"/>
                        <a:t>/</a:t>
                      </a:r>
                      <a:r>
                        <a:rPr lang="en-US" sz="1000" dirty="0" err="1" smtClean="0"/>
                        <a:t>pidx:DocumentReferenceType</a:t>
                      </a:r>
                      <a:endParaRPr lang="en-US" sz="1000" dirty="0"/>
                    </a:p>
                  </a:txBody>
                  <a:tcPr/>
                </a:tc>
                <a:tc>
                  <a:txBody>
                    <a:bodyPr/>
                    <a:lstStyle/>
                    <a:p>
                      <a:r>
                        <a:rPr lang="en-US" sz="1000" dirty="0" smtClean="0"/>
                        <a:t>Translation</a:t>
                      </a:r>
                      <a:r>
                        <a:rPr lang="en-US" sz="1000" baseline="0" dirty="0" smtClean="0"/>
                        <a:t> Required</a:t>
                      </a:r>
                    </a:p>
                    <a:p>
                      <a:endParaRPr lang="en-US" sz="1000" dirty="0"/>
                    </a:p>
                  </a:txBody>
                  <a:tcPr/>
                </a:tc>
              </a:tr>
              <a:tr h="370840">
                <a:tc>
                  <a:txBody>
                    <a:bodyPr/>
                    <a:lstStyle/>
                    <a:p>
                      <a:r>
                        <a:rPr lang="en-US" sz="1000" dirty="0" smtClean="0"/>
                        <a:t>Document Originator</a:t>
                      </a:r>
                      <a:endParaRPr lang="en-US" sz="1000" dirty="0"/>
                    </a:p>
                  </a:txBody>
                  <a:tcPr/>
                </a:tc>
                <a:tc>
                  <a:txBody>
                    <a:bodyPr/>
                    <a:lstStyle/>
                    <a:p>
                      <a:r>
                        <a:rPr lang="en-US" sz="1000" dirty="0" err="1" smtClean="0"/>
                        <a:t>pidx:PIDXPlannedMovement</a:t>
                      </a:r>
                      <a:r>
                        <a:rPr lang="en-US" sz="1000" dirty="0" smtClean="0"/>
                        <a:t>/</a:t>
                      </a:r>
                      <a:r>
                        <a:rPr lang="en-US" sz="1000" dirty="0" err="1" smtClean="0"/>
                        <a:t>pidx:Documents</a:t>
                      </a:r>
                      <a:r>
                        <a:rPr lang="en-US" sz="1000" dirty="0" smtClean="0"/>
                        <a:t>/</a:t>
                      </a:r>
                      <a:r>
                        <a:rPr lang="en-US" sz="1000" dirty="0" err="1" smtClean="0"/>
                        <a:t>pidx:Document</a:t>
                      </a:r>
                      <a:r>
                        <a:rPr lang="en-US" sz="1000" dirty="0" smtClean="0"/>
                        <a:t>/</a:t>
                      </a:r>
                      <a:r>
                        <a:rPr lang="en-US" sz="1000" dirty="0" err="1" smtClean="0"/>
                        <a:t>pidx:DocumentHeader</a:t>
                      </a:r>
                      <a:r>
                        <a:rPr lang="en-US" sz="1000" dirty="0" smtClean="0"/>
                        <a:t>/</a:t>
                      </a:r>
                      <a:r>
                        <a:rPr lang="en-US" sz="1000" dirty="0" err="1" smtClean="0"/>
                        <a:t>pidx:DocumentOriginator</a:t>
                      </a:r>
                      <a:endParaRPr lang="en-US" sz="1000" dirty="0"/>
                    </a:p>
                  </a:txBody>
                  <a:tcPr/>
                </a:tc>
                <a:tc>
                  <a:txBody>
                    <a:bodyPr/>
                    <a:lstStyle/>
                    <a:p>
                      <a:r>
                        <a:rPr lang="en-US" sz="1000" dirty="0" err="1" smtClean="0"/>
                        <a:t>pidx:LoadingDeliveryReceipt</a:t>
                      </a:r>
                      <a:r>
                        <a:rPr lang="en-US" sz="1000" dirty="0" smtClean="0"/>
                        <a:t>/</a:t>
                      </a:r>
                      <a:r>
                        <a:rPr lang="en-US" sz="1000" dirty="0" err="1" smtClean="0"/>
                        <a:t>pidx:Body</a:t>
                      </a:r>
                      <a:r>
                        <a:rPr lang="en-US" sz="1000" dirty="0" smtClean="0"/>
                        <a:t>/</a:t>
                      </a:r>
                      <a:r>
                        <a:rPr lang="en-US" sz="1000" dirty="0" err="1" smtClean="0"/>
                        <a:t>pidx:Posting</a:t>
                      </a:r>
                      <a:r>
                        <a:rPr lang="en-US" sz="1000" dirty="0" smtClean="0"/>
                        <a:t>/</a:t>
                      </a:r>
                      <a:r>
                        <a:rPr lang="en-US" sz="1000" dirty="0" err="1" smtClean="0"/>
                        <a:t>pidx:DocumentReference</a:t>
                      </a:r>
                      <a:r>
                        <a:rPr lang="en-US" sz="1000" dirty="0" smtClean="0"/>
                        <a:t>/</a:t>
                      </a:r>
                      <a:r>
                        <a:rPr lang="en-US" sz="1000" dirty="0" err="1" smtClean="0"/>
                        <a:t>pidx:DocumentOriginator</a:t>
                      </a:r>
                      <a:endParaRPr lang="en-US" sz="1000" dirty="0"/>
                    </a:p>
                  </a:txBody>
                  <a:tcPr/>
                </a:tc>
                <a:tc>
                  <a:txBody>
                    <a:bodyPr/>
                    <a:lstStyle/>
                    <a:p>
                      <a:r>
                        <a:rPr lang="en-US" sz="1000" dirty="0" smtClean="0"/>
                        <a:t>Copy Element</a:t>
                      </a:r>
                      <a:endParaRPr lang="en-US" sz="1000" dirty="0"/>
                    </a:p>
                  </a:txBody>
                  <a:tcPr/>
                </a:tc>
              </a:tr>
              <a:tr h="370840">
                <a:tc>
                  <a:txBody>
                    <a:bodyPr/>
                    <a:lstStyle/>
                    <a:p>
                      <a:r>
                        <a:rPr lang="en-US" sz="1000" dirty="0" smtClean="0"/>
                        <a:t>Document</a:t>
                      </a:r>
                      <a:r>
                        <a:rPr lang="en-US" sz="1000" baseline="0" dirty="0" smtClean="0"/>
                        <a:t> ID</a:t>
                      </a:r>
                      <a:endParaRPr lang="en-US" sz="1000" dirty="0"/>
                    </a:p>
                  </a:txBody>
                  <a:tcPr/>
                </a:tc>
                <a:tc>
                  <a:txBody>
                    <a:bodyPr/>
                    <a:lstStyle/>
                    <a:p>
                      <a:r>
                        <a:rPr lang="en-US" sz="1000" dirty="0" err="1" smtClean="0"/>
                        <a:t>pidx:PIDXPlannedMovement</a:t>
                      </a:r>
                      <a:r>
                        <a:rPr lang="en-US" sz="1000" dirty="0" smtClean="0"/>
                        <a:t>/</a:t>
                      </a:r>
                      <a:r>
                        <a:rPr lang="en-US" sz="1000" dirty="0" err="1" smtClean="0"/>
                        <a:t>pidx:Documents</a:t>
                      </a:r>
                      <a:r>
                        <a:rPr lang="en-US" sz="1000" dirty="0" smtClean="0"/>
                        <a:t>/</a:t>
                      </a:r>
                      <a:r>
                        <a:rPr lang="en-US" sz="1000" dirty="0" err="1" smtClean="0"/>
                        <a:t>pidx:Document</a:t>
                      </a:r>
                      <a:r>
                        <a:rPr lang="en-US" sz="1000" dirty="0" smtClean="0"/>
                        <a:t>/</a:t>
                      </a:r>
                      <a:r>
                        <a:rPr lang="en-US" sz="1000" dirty="0" err="1" smtClean="0"/>
                        <a:t>pidx:DocumentHeader</a:t>
                      </a:r>
                      <a:r>
                        <a:rPr lang="en-US" sz="1000" dirty="0" smtClean="0"/>
                        <a:t>/</a:t>
                      </a:r>
                      <a:r>
                        <a:rPr lang="en-US" sz="1000" dirty="0" err="1" smtClean="0"/>
                        <a:t>pidx:DocumentIdentifer</a:t>
                      </a:r>
                      <a:endParaRPr lang="en-US" sz="1000" dirty="0" smtClean="0"/>
                    </a:p>
                  </a:txBody>
                  <a:tcPr/>
                </a:tc>
                <a:tc>
                  <a:txBody>
                    <a:bodyPr/>
                    <a:lstStyle/>
                    <a:p>
                      <a:r>
                        <a:rPr lang="en-US" sz="1000" dirty="0" err="1" smtClean="0"/>
                        <a:t>pidx:LoadingDeliveryReceipt</a:t>
                      </a:r>
                      <a:r>
                        <a:rPr lang="en-US" sz="1000" dirty="0" smtClean="0"/>
                        <a:t>/</a:t>
                      </a:r>
                      <a:r>
                        <a:rPr lang="en-US" sz="1000" dirty="0" err="1" smtClean="0"/>
                        <a:t>pidx:Body</a:t>
                      </a:r>
                      <a:r>
                        <a:rPr lang="en-US" sz="1000" dirty="0" smtClean="0"/>
                        <a:t>/</a:t>
                      </a:r>
                      <a:r>
                        <a:rPr lang="en-US" sz="1000" dirty="0" err="1" smtClean="0"/>
                        <a:t>pidx:Posting</a:t>
                      </a:r>
                      <a:r>
                        <a:rPr lang="en-US" sz="1000" dirty="0" smtClean="0"/>
                        <a:t>/</a:t>
                      </a:r>
                      <a:r>
                        <a:rPr lang="en-US" sz="1000" dirty="0" err="1" smtClean="0"/>
                        <a:t>pidx:DocumentReference</a:t>
                      </a:r>
                      <a:r>
                        <a:rPr lang="en-US" sz="1000" dirty="0" smtClean="0"/>
                        <a:t>/</a:t>
                      </a:r>
                      <a:r>
                        <a:rPr lang="en-US" sz="1000" dirty="0" err="1" smtClean="0"/>
                        <a:t>pidx:DocumentIdentifier</a:t>
                      </a:r>
                      <a:endParaRPr lang="en-US" sz="1000" dirty="0"/>
                    </a:p>
                  </a:txBody>
                  <a:tcPr/>
                </a:tc>
                <a:tc>
                  <a:txBody>
                    <a:bodyPr/>
                    <a:lstStyle/>
                    <a:p>
                      <a:r>
                        <a:rPr lang="en-US" sz="1000" dirty="0" smtClean="0"/>
                        <a:t>Copy</a:t>
                      </a:r>
                      <a:r>
                        <a:rPr lang="en-US" sz="1000" baseline="0" dirty="0" smtClean="0"/>
                        <a:t> Element</a:t>
                      </a:r>
                      <a:endParaRPr lang="en-US" sz="1000" dirty="0"/>
                    </a:p>
                  </a:txBody>
                  <a:tcPr/>
                </a:tc>
              </a:tr>
              <a:tr h="370840">
                <a:tc>
                  <a:txBody>
                    <a:bodyPr/>
                    <a:lstStyle/>
                    <a:p>
                      <a:r>
                        <a:rPr lang="en-US" sz="1000" dirty="0" smtClean="0"/>
                        <a:t>*Detail</a:t>
                      </a:r>
                      <a:r>
                        <a:rPr lang="en-US" sz="1000" baseline="0" dirty="0" smtClean="0"/>
                        <a:t> References</a:t>
                      </a:r>
                    </a:p>
                    <a:p>
                      <a:endParaRPr lang="en-US" sz="1000" baseline="0" dirty="0" smtClean="0"/>
                    </a:p>
                  </a:txBody>
                  <a:tcPr/>
                </a:tc>
                <a:tc>
                  <a:txBody>
                    <a:bodyPr/>
                    <a:lstStyle/>
                    <a:p>
                      <a:r>
                        <a:rPr lang="en-US" sz="1000" dirty="0" err="1" smtClean="0"/>
                        <a:t>pidx:PIDXPlannedMovement</a:t>
                      </a:r>
                      <a:r>
                        <a:rPr lang="en-US" sz="1000" dirty="0" smtClean="0"/>
                        <a:t>/</a:t>
                      </a:r>
                      <a:r>
                        <a:rPr lang="en-US" sz="1000" dirty="0" err="1" smtClean="0"/>
                        <a:t>pidx:Documents</a:t>
                      </a:r>
                      <a:r>
                        <a:rPr lang="en-US" sz="1000" dirty="0" smtClean="0"/>
                        <a:t>/</a:t>
                      </a:r>
                      <a:r>
                        <a:rPr lang="en-US" sz="1000" dirty="0" err="1" smtClean="0"/>
                        <a:t>pidx:Document</a:t>
                      </a:r>
                      <a:r>
                        <a:rPr lang="en-US" sz="1000" dirty="0" smtClean="0"/>
                        <a:t>/</a:t>
                      </a:r>
                      <a:r>
                        <a:rPr lang="en-US" sz="1000" dirty="0" err="1" smtClean="0"/>
                        <a:t>pidx:DocumentLineItems</a:t>
                      </a:r>
                      <a:r>
                        <a:rPr lang="en-US" sz="1000" dirty="0" smtClean="0"/>
                        <a:t>/</a:t>
                      </a:r>
                      <a:r>
                        <a:rPr lang="en-US" sz="1000" dirty="0" err="1" smtClean="0"/>
                        <a:t>pidx:DocumentLineItem</a:t>
                      </a:r>
                      <a:r>
                        <a:rPr lang="en-US" sz="1000" dirty="0" smtClean="0"/>
                        <a:t>/</a:t>
                      </a:r>
                      <a:r>
                        <a:rPr lang="en-US" sz="1000" dirty="0" err="1" smtClean="0"/>
                        <a:t>pidx:DetailReferences</a:t>
                      </a:r>
                      <a:r>
                        <a:rPr lang="en-US" sz="1000" dirty="0" smtClean="0"/>
                        <a:t>/</a:t>
                      </a:r>
                      <a:r>
                        <a:rPr lang="en-US" sz="1000" dirty="0" err="1" smtClean="0"/>
                        <a:t>pidx:Reference</a:t>
                      </a:r>
                      <a:endParaRPr lang="en-US" sz="1000" dirty="0"/>
                    </a:p>
                  </a:txBody>
                  <a:tcPr/>
                </a:tc>
                <a:tc>
                  <a:txBody>
                    <a:bodyPr/>
                    <a:lstStyle/>
                    <a:p>
                      <a:r>
                        <a:rPr lang="en-US" sz="1000" dirty="0" err="1" smtClean="0"/>
                        <a:t>pidx:LoadingDeliveryReceipt</a:t>
                      </a:r>
                      <a:r>
                        <a:rPr lang="en-US" sz="1000" dirty="0" smtClean="0"/>
                        <a:t>/</a:t>
                      </a:r>
                      <a:r>
                        <a:rPr lang="en-US" sz="1000" dirty="0" err="1" smtClean="0"/>
                        <a:t>pidx:Body</a:t>
                      </a:r>
                      <a:r>
                        <a:rPr lang="en-US" sz="1000" dirty="0" smtClean="0"/>
                        <a:t>/</a:t>
                      </a:r>
                      <a:r>
                        <a:rPr lang="en-US" sz="1000" dirty="0" err="1" smtClean="0"/>
                        <a:t>pidx:Posting</a:t>
                      </a:r>
                      <a:r>
                        <a:rPr lang="en-US" sz="1000" dirty="0" smtClean="0"/>
                        <a:t>/</a:t>
                      </a:r>
                      <a:r>
                        <a:rPr lang="en-US" sz="1000" dirty="0" err="1" smtClean="0"/>
                        <a:t>pidx:Transport</a:t>
                      </a:r>
                      <a:r>
                        <a:rPr lang="en-US" sz="1000" dirty="0" smtClean="0"/>
                        <a:t>/</a:t>
                      </a:r>
                      <a:r>
                        <a:rPr lang="en-US" sz="1000" dirty="0" err="1" smtClean="0"/>
                        <a:t>pidx:LoadingParts</a:t>
                      </a:r>
                      <a:r>
                        <a:rPr lang="en-US" sz="1000" dirty="0" smtClean="0"/>
                        <a:t>/</a:t>
                      </a:r>
                      <a:r>
                        <a:rPr lang="en-US" sz="1000" dirty="0" err="1" smtClean="0"/>
                        <a:t>pidx:LoadingPart</a:t>
                      </a:r>
                      <a:r>
                        <a:rPr lang="en-US" sz="1000" dirty="0" smtClean="0"/>
                        <a:t>/</a:t>
                      </a:r>
                      <a:r>
                        <a:rPr lang="en-US" sz="1000" dirty="0" err="1" smtClean="0"/>
                        <a:t>pidx:Compartments</a:t>
                      </a:r>
                      <a:r>
                        <a:rPr lang="en-US" sz="1000" dirty="0" smtClean="0"/>
                        <a:t>/</a:t>
                      </a:r>
                      <a:r>
                        <a:rPr lang="en-US" sz="1000" dirty="0" err="1" smtClean="0"/>
                        <a:t>pidx:Compartment</a:t>
                      </a:r>
                      <a:r>
                        <a:rPr lang="en-US" sz="1000" dirty="0" smtClean="0"/>
                        <a:t>/</a:t>
                      </a:r>
                      <a:r>
                        <a:rPr lang="en-US" sz="1000" dirty="0" err="1" smtClean="0"/>
                        <a:t>pidx:Reference</a:t>
                      </a:r>
                      <a:endParaRPr lang="en-US" sz="1000" dirty="0"/>
                    </a:p>
                  </a:txBody>
                  <a:tcPr/>
                </a:tc>
                <a:tc>
                  <a:txBody>
                    <a:bodyPr/>
                    <a:lstStyle/>
                    <a:p>
                      <a:r>
                        <a:rPr lang="en-US" sz="1000" dirty="0" smtClean="0"/>
                        <a:t>Copy PM LI</a:t>
                      </a:r>
                      <a:r>
                        <a:rPr lang="en-US" sz="1000" baseline="0" dirty="0" smtClean="0"/>
                        <a:t> References Lifted against to BOL</a:t>
                      </a:r>
                      <a:endParaRPr lang="en-US" sz="1000" dirty="0"/>
                    </a:p>
                  </a:txBody>
                  <a:tcPr/>
                </a:tc>
              </a:tr>
              <a:tr h="370840">
                <a:tc>
                  <a:txBody>
                    <a:bodyPr/>
                    <a:lstStyle/>
                    <a:p>
                      <a:r>
                        <a:rPr lang="en-US" sz="1000" baseline="0" dirty="0" smtClean="0"/>
                        <a:t>*</a:t>
                      </a:r>
                      <a:r>
                        <a:rPr lang="en-US" sz="1000" baseline="0" dirty="0" err="1" smtClean="0"/>
                        <a:t>LoadPlan</a:t>
                      </a:r>
                      <a:r>
                        <a:rPr lang="en-US" sz="1000" baseline="0" dirty="0" smtClean="0"/>
                        <a:t> References for Shipments</a:t>
                      </a:r>
                    </a:p>
                  </a:txBody>
                  <a:tcPr/>
                </a:tc>
                <a:tc>
                  <a:txBody>
                    <a:bodyPr/>
                    <a:lstStyle/>
                    <a:p>
                      <a:r>
                        <a:rPr lang="en-US" sz="1000" dirty="0" err="1" smtClean="0"/>
                        <a:t>pidx:PIDXPlannedMovement</a:t>
                      </a:r>
                      <a:r>
                        <a:rPr lang="en-US" sz="1000" dirty="0" smtClean="0"/>
                        <a:t>/</a:t>
                      </a:r>
                      <a:r>
                        <a:rPr lang="en-US" sz="1000" dirty="0" err="1" smtClean="0"/>
                        <a:t>pidx:Documents</a:t>
                      </a:r>
                      <a:r>
                        <a:rPr lang="en-US" sz="1000" dirty="0" smtClean="0"/>
                        <a:t>/</a:t>
                      </a:r>
                      <a:r>
                        <a:rPr lang="en-US" sz="1000" dirty="0" err="1" smtClean="0"/>
                        <a:t>pidx:Document</a:t>
                      </a:r>
                      <a:r>
                        <a:rPr lang="en-US" sz="1000" dirty="0" smtClean="0"/>
                        <a:t>/</a:t>
                      </a:r>
                      <a:r>
                        <a:rPr lang="en-US" sz="1000" dirty="0" err="1" smtClean="0"/>
                        <a:t>pidx:LoadPlan</a:t>
                      </a:r>
                      <a:r>
                        <a:rPr lang="en-US" sz="1000" dirty="0" smtClean="0"/>
                        <a:t>/</a:t>
                      </a:r>
                      <a:r>
                        <a:rPr lang="en-US" sz="1000" dirty="0" err="1" smtClean="0"/>
                        <a:t>pidx:LoadingPlanParts</a:t>
                      </a:r>
                      <a:r>
                        <a:rPr lang="en-US" sz="1000" dirty="0" smtClean="0"/>
                        <a:t>/</a:t>
                      </a:r>
                      <a:r>
                        <a:rPr lang="en-US" sz="1000" dirty="0" err="1" smtClean="0"/>
                        <a:t>pidx:LoadingPlanPart</a:t>
                      </a:r>
                      <a:r>
                        <a:rPr lang="en-US" sz="1000" dirty="0" smtClean="0"/>
                        <a:t>/</a:t>
                      </a:r>
                      <a:r>
                        <a:rPr lang="en-US" sz="1000" dirty="0" err="1" smtClean="0"/>
                        <a:t>pidx:LoadCompartments</a:t>
                      </a:r>
                      <a:r>
                        <a:rPr lang="en-US" sz="1000" dirty="0" smtClean="0"/>
                        <a:t>/</a:t>
                      </a:r>
                      <a:r>
                        <a:rPr lang="en-US" sz="1000" dirty="0" err="1" smtClean="0"/>
                        <a:t>pidx:LoadCompartment</a:t>
                      </a:r>
                      <a:r>
                        <a:rPr lang="en-US" sz="1000" dirty="0" smtClean="0"/>
                        <a:t>/</a:t>
                      </a:r>
                      <a:r>
                        <a:rPr lang="en-US" sz="1000" dirty="0" err="1" smtClean="0"/>
                        <a:t>pidx:DetailReferences</a:t>
                      </a:r>
                      <a:r>
                        <a:rPr lang="en-US" sz="1000" dirty="0" smtClean="0"/>
                        <a:t>/</a:t>
                      </a:r>
                      <a:r>
                        <a:rPr lang="en-US" sz="1000" dirty="0" err="1" smtClean="0"/>
                        <a:t>pidx:Reference</a:t>
                      </a:r>
                      <a:endParaRPr lang="en-US" sz="1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000" dirty="0" err="1" smtClean="0"/>
                        <a:t>pidx:LoadingDeliveryReceipt</a:t>
                      </a:r>
                      <a:r>
                        <a:rPr lang="en-US" sz="1000" dirty="0" smtClean="0"/>
                        <a:t>/</a:t>
                      </a:r>
                      <a:r>
                        <a:rPr lang="en-US" sz="1000" dirty="0" err="1" smtClean="0"/>
                        <a:t>pidx:Body</a:t>
                      </a:r>
                      <a:r>
                        <a:rPr lang="en-US" sz="1000" dirty="0" smtClean="0"/>
                        <a:t>/</a:t>
                      </a:r>
                      <a:r>
                        <a:rPr lang="en-US" sz="1000" dirty="0" err="1" smtClean="0"/>
                        <a:t>pidx:Posting</a:t>
                      </a:r>
                      <a:r>
                        <a:rPr lang="en-US" sz="1000" dirty="0" smtClean="0"/>
                        <a:t>/</a:t>
                      </a:r>
                      <a:r>
                        <a:rPr lang="en-US" sz="1000" dirty="0" err="1" smtClean="0"/>
                        <a:t>pidx:Transport</a:t>
                      </a:r>
                      <a:r>
                        <a:rPr lang="en-US" sz="1000" dirty="0" smtClean="0"/>
                        <a:t>/</a:t>
                      </a:r>
                      <a:r>
                        <a:rPr lang="en-US" sz="1000" dirty="0" err="1" smtClean="0"/>
                        <a:t>pidx:LoadingParts</a:t>
                      </a:r>
                      <a:r>
                        <a:rPr lang="en-US" sz="1000" dirty="0" smtClean="0"/>
                        <a:t>/</a:t>
                      </a:r>
                      <a:r>
                        <a:rPr lang="en-US" sz="1000" dirty="0" err="1" smtClean="0"/>
                        <a:t>pidx:LoadingPart</a:t>
                      </a:r>
                      <a:r>
                        <a:rPr lang="en-US" sz="1000" dirty="0" smtClean="0"/>
                        <a:t>/</a:t>
                      </a:r>
                      <a:r>
                        <a:rPr lang="en-US" sz="1000" dirty="0" err="1" smtClean="0"/>
                        <a:t>pidx:Compartments</a:t>
                      </a:r>
                      <a:r>
                        <a:rPr lang="en-US" sz="1000" dirty="0" smtClean="0"/>
                        <a:t>/</a:t>
                      </a:r>
                      <a:r>
                        <a:rPr lang="en-US" sz="1000" dirty="0" err="1" smtClean="0"/>
                        <a:t>pidx:Compartment</a:t>
                      </a:r>
                      <a:r>
                        <a:rPr lang="en-US" sz="1000" dirty="0" smtClean="0"/>
                        <a:t>/</a:t>
                      </a:r>
                      <a:r>
                        <a:rPr lang="en-US" sz="1000" dirty="0" err="1" smtClean="0"/>
                        <a:t>pidx:Reference</a:t>
                      </a:r>
                      <a:endParaRPr lang="en-US" sz="1000" dirty="0" smtClean="0"/>
                    </a:p>
                    <a:p>
                      <a:endParaRPr lang="en-US" sz="1000" dirty="0"/>
                    </a:p>
                  </a:txBody>
                  <a:tcPr/>
                </a:tc>
                <a:tc>
                  <a:txBody>
                    <a:bodyPr/>
                    <a:lstStyle/>
                    <a:p>
                      <a:r>
                        <a:rPr lang="en-US" sz="1000" dirty="0" smtClean="0"/>
                        <a:t>Copy</a:t>
                      </a:r>
                      <a:r>
                        <a:rPr lang="en-US" sz="1000" baseline="0" dirty="0" smtClean="0"/>
                        <a:t> Reference at compartment Level, if lifting as planned</a:t>
                      </a:r>
                      <a:endParaRPr lang="en-US" sz="1000" dirty="0"/>
                    </a:p>
                  </a:txBody>
                  <a:tcPr/>
                </a:tc>
              </a:tr>
            </a:tbl>
          </a:graphicData>
        </a:graphic>
      </p:graphicFrame>
      <p:sp>
        <p:nvSpPr>
          <p:cNvPr id="5" name="TextBox 4"/>
          <p:cNvSpPr txBox="1"/>
          <p:nvPr/>
        </p:nvSpPr>
        <p:spPr>
          <a:xfrm>
            <a:off x="224444" y="5620434"/>
            <a:ext cx="8913850" cy="1200329"/>
          </a:xfrm>
          <a:prstGeom prst="rect">
            <a:avLst/>
          </a:prstGeom>
          <a:noFill/>
        </p:spPr>
        <p:txBody>
          <a:bodyPr wrap="none" rtlCol="0">
            <a:spAutoFit/>
          </a:bodyPr>
          <a:lstStyle/>
          <a:p>
            <a:r>
              <a:rPr lang="en-US" dirty="0" smtClean="0"/>
              <a:t>*For Shipments if References are listed in </a:t>
            </a:r>
            <a:r>
              <a:rPr lang="en-US" dirty="0" err="1" smtClean="0"/>
              <a:t>LoadPlan</a:t>
            </a:r>
            <a:r>
              <a:rPr lang="en-US" dirty="0" smtClean="0"/>
              <a:t>, then copy the references </a:t>
            </a:r>
          </a:p>
          <a:p>
            <a:r>
              <a:rPr lang="en-US" dirty="0" smtClean="0"/>
              <a:t>from the </a:t>
            </a:r>
            <a:r>
              <a:rPr lang="en-US" dirty="0" err="1" smtClean="0"/>
              <a:t>LoadPlan</a:t>
            </a:r>
            <a:r>
              <a:rPr lang="en-US" dirty="0" smtClean="0"/>
              <a:t>, otherwise copy the references from the Document LI section.   For</a:t>
            </a:r>
          </a:p>
          <a:p>
            <a:r>
              <a:rPr lang="en-US" dirty="0"/>
              <a:t>s</a:t>
            </a:r>
            <a:r>
              <a:rPr lang="en-US" dirty="0" smtClean="0"/>
              <a:t>hipments the </a:t>
            </a:r>
            <a:r>
              <a:rPr lang="en-US" dirty="0" err="1" smtClean="0"/>
              <a:t>LoadPlan</a:t>
            </a:r>
            <a:r>
              <a:rPr lang="en-US" dirty="0" smtClean="0"/>
              <a:t> References should be filled in so you know which product/quantities</a:t>
            </a:r>
          </a:p>
          <a:p>
            <a:r>
              <a:rPr lang="en-US" dirty="0" smtClean="0"/>
              <a:t>where loaded for each Delivery, so you can bill correctly.</a:t>
            </a:r>
            <a:endParaRPr lang="en-US" dirty="0"/>
          </a:p>
        </p:txBody>
      </p:sp>
    </p:spTree>
    <p:extLst>
      <p:ext uri="{BB962C8B-B14F-4D97-AF65-F5344CB8AC3E}">
        <p14:creationId xmlns:p14="http://schemas.microsoft.com/office/powerpoint/2010/main" val="1369321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PM To BOL Mapping Continued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998141743"/>
              </p:ext>
            </p:extLst>
          </p:nvPr>
        </p:nvGraphicFramePr>
        <p:xfrm>
          <a:off x="60960" y="1740029"/>
          <a:ext cx="8625839" cy="3815080"/>
        </p:xfrm>
        <a:graphic>
          <a:graphicData uri="http://schemas.openxmlformats.org/drawingml/2006/table">
            <a:tbl>
              <a:tblPr firstRow="1" bandRow="1">
                <a:tableStyleId>{5C22544A-7EE6-4342-B048-85BDC9FD1C3A}</a:tableStyleId>
              </a:tblPr>
              <a:tblGrid>
                <a:gridCol w="1227513"/>
                <a:gridCol w="3689651"/>
                <a:gridCol w="2413016"/>
                <a:gridCol w="1295659"/>
              </a:tblGrid>
              <a:tr h="370840">
                <a:tc>
                  <a:txBody>
                    <a:bodyPr/>
                    <a:lstStyle/>
                    <a:p>
                      <a:r>
                        <a:rPr lang="en-US" sz="1100" dirty="0" smtClean="0"/>
                        <a:t>Field Name</a:t>
                      </a:r>
                      <a:endParaRPr lang="en-US" sz="1100" dirty="0"/>
                    </a:p>
                  </a:txBody>
                  <a:tcPr/>
                </a:tc>
                <a:tc>
                  <a:txBody>
                    <a:bodyPr/>
                    <a:lstStyle/>
                    <a:p>
                      <a:r>
                        <a:rPr lang="en-US" sz="1100" dirty="0" smtClean="0"/>
                        <a:t>Planned Movement  </a:t>
                      </a:r>
                      <a:r>
                        <a:rPr lang="en-US" sz="1100" dirty="0" err="1" smtClean="0"/>
                        <a:t>Xpath</a:t>
                      </a:r>
                      <a:endParaRPr lang="en-US" sz="1100" dirty="0"/>
                    </a:p>
                  </a:txBody>
                  <a:tcPr/>
                </a:tc>
                <a:tc>
                  <a:txBody>
                    <a:bodyPr/>
                    <a:lstStyle/>
                    <a:p>
                      <a:r>
                        <a:rPr lang="en-US" sz="1100" dirty="0" smtClean="0"/>
                        <a:t>BOL </a:t>
                      </a:r>
                      <a:r>
                        <a:rPr lang="en-US" sz="1100" dirty="0" err="1" smtClean="0"/>
                        <a:t>XPath</a:t>
                      </a:r>
                      <a:endParaRPr lang="en-US" sz="1100" dirty="0"/>
                    </a:p>
                  </a:txBody>
                  <a:tcPr/>
                </a:tc>
                <a:tc>
                  <a:txBody>
                    <a:bodyPr/>
                    <a:lstStyle/>
                    <a:p>
                      <a:r>
                        <a:rPr lang="en-US" sz="1100" dirty="0" smtClean="0"/>
                        <a:t>Action</a:t>
                      </a:r>
                      <a:endParaRPr lang="en-US" sz="1100" dirty="0"/>
                    </a:p>
                  </a:txBody>
                  <a:tcPr/>
                </a:tc>
              </a:tr>
              <a:tr h="370840">
                <a:tc>
                  <a:txBody>
                    <a:bodyPr/>
                    <a:lstStyle/>
                    <a:p>
                      <a:r>
                        <a:rPr lang="en-US" sz="1100" dirty="0" smtClean="0"/>
                        <a:t>Detail Reference </a:t>
                      </a:r>
                    </a:p>
                    <a:p>
                      <a:r>
                        <a:rPr lang="en-US" sz="1100" dirty="0" smtClean="0"/>
                        <a:t>Additional Ref</a:t>
                      </a:r>
                      <a:endParaRPr lang="en-US" sz="1100" dirty="0"/>
                    </a:p>
                  </a:txBody>
                  <a:tcPr/>
                </a:tc>
                <a:tc>
                  <a:txBody>
                    <a:bodyPr/>
                    <a:lstStyle/>
                    <a:p>
                      <a:r>
                        <a:rPr lang="en-US" sz="1100" dirty="0" smtClean="0"/>
                        <a:t>Copy </a:t>
                      </a:r>
                    </a:p>
                    <a:p>
                      <a:r>
                        <a:rPr lang="en-US" sz="1100" dirty="0" err="1" smtClean="0"/>
                        <a:t>DocumentOriginator</a:t>
                      </a:r>
                      <a:r>
                        <a:rPr lang="en-US" sz="1100" dirty="0" smtClean="0"/>
                        <a:t>, </a:t>
                      </a:r>
                    </a:p>
                    <a:p>
                      <a:r>
                        <a:rPr lang="en-US" sz="1100" dirty="0" err="1" smtClean="0"/>
                        <a:t>MovementType</a:t>
                      </a:r>
                      <a:r>
                        <a:rPr lang="en-US" sz="1100" dirty="0" smtClean="0"/>
                        <a:t>*</a:t>
                      </a:r>
                    </a:p>
                    <a:p>
                      <a:r>
                        <a:rPr lang="en-US" sz="1100" dirty="0" smtClean="0"/>
                        <a:t>Document</a:t>
                      </a:r>
                      <a:r>
                        <a:rPr lang="en-US" sz="1100" baseline="0" dirty="0" smtClean="0"/>
                        <a:t> ID, </a:t>
                      </a:r>
                    </a:p>
                    <a:p>
                      <a:r>
                        <a:rPr lang="en-US" sz="1100" baseline="0" dirty="0" smtClean="0"/>
                        <a:t>LI Associated with Lifting to BOL </a:t>
                      </a:r>
                      <a:endParaRPr lang="en-US" sz="1100" dirty="0"/>
                    </a:p>
                  </a:txBody>
                  <a:tcPr/>
                </a:tc>
                <a:tc>
                  <a:txBody>
                    <a:bodyPr/>
                    <a:lstStyle/>
                    <a:p>
                      <a:r>
                        <a:rPr lang="en-US" sz="1100" dirty="0" err="1" smtClean="0"/>
                        <a:t>pidx:LoadingDeliveryReceipt</a:t>
                      </a:r>
                      <a:r>
                        <a:rPr lang="en-US" sz="1100" dirty="0" smtClean="0"/>
                        <a:t>/</a:t>
                      </a:r>
                      <a:r>
                        <a:rPr lang="en-US" sz="1100" dirty="0" err="1" smtClean="0"/>
                        <a:t>pidx:Body</a:t>
                      </a:r>
                      <a:r>
                        <a:rPr lang="en-US" sz="1100" dirty="0" smtClean="0"/>
                        <a:t>/</a:t>
                      </a:r>
                      <a:r>
                        <a:rPr lang="en-US" sz="1100" dirty="0" err="1" smtClean="0"/>
                        <a:t>pidx:Posting</a:t>
                      </a:r>
                      <a:r>
                        <a:rPr lang="en-US" sz="1100" dirty="0" smtClean="0"/>
                        <a:t>/</a:t>
                      </a:r>
                      <a:r>
                        <a:rPr lang="en-US" sz="1100" dirty="0" err="1" smtClean="0"/>
                        <a:t>pidx:Transport</a:t>
                      </a:r>
                      <a:r>
                        <a:rPr lang="en-US" sz="1100" dirty="0" smtClean="0"/>
                        <a:t>/</a:t>
                      </a:r>
                      <a:r>
                        <a:rPr lang="en-US" sz="1100" dirty="0" err="1" smtClean="0"/>
                        <a:t>pidx:LoadingParts</a:t>
                      </a:r>
                      <a:r>
                        <a:rPr lang="en-US" sz="1100" dirty="0" smtClean="0"/>
                        <a:t>/</a:t>
                      </a:r>
                      <a:r>
                        <a:rPr lang="en-US" sz="1100" dirty="0" err="1" smtClean="0"/>
                        <a:t>pidx:LoadingPart</a:t>
                      </a:r>
                      <a:r>
                        <a:rPr lang="en-US" sz="1100" dirty="0" smtClean="0"/>
                        <a:t>/</a:t>
                      </a:r>
                      <a:r>
                        <a:rPr lang="en-US" sz="1100" dirty="0" err="1" smtClean="0"/>
                        <a:t>pidx:Compartments</a:t>
                      </a:r>
                      <a:r>
                        <a:rPr lang="en-US" sz="1100" dirty="0" smtClean="0"/>
                        <a:t>/</a:t>
                      </a:r>
                      <a:r>
                        <a:rPr lang="en-US" sz="1100" dirty="0" err="1" smtClean="0"/>
                        <a:t>pidx:Compartment</a:t>
                      </a:r>
                      <a:r>
                        <a:rPr lang="en-US" sz="1100" dirty="0" smtClean="0"/>
                        <a:t>/</a:t>
                      </a:r>
                      <a:r>
                        <a:rPr lang="en-US" sz="1100" dirty="0" err="1" smtClean="0"/>
                        <a:t>pidx:Reference</a:t>
                      </a:r>
                      <a:r>
                        <a:rPr lang="en-US" sz="1100" dirty="0" smtClean="0"/>
                        <a:t>/</a:t>
                      </a:r>
                      <a:r>
                        <a:rPr lang="en-US" sz="1100" dirty="0" err="1" smtClean="0"/>
                        <a:t>pidx:ReferenceOwner</a:t>
                      </a:r>
                      <a:endParaRPr lang="en-US" sz="1100" dirty="0" smtClean="0"/>
                    </a:p>
                    <a:p>
                      <a:r>
                        <a:rPr lang="en-US" sz="1100" dirty="0" err="1" smtClean="0"/>
                        <a:t>pidx:LoadingDeliveryReceipt</a:t>
                      </a:r>
                      <a:r>
                        <a:rPr lang="en-US" sz="1100" dirty="0" smtClean="0"/>
                        <a:t>/</a:t>
                      </a:r>
                      <a:r>
                        <a:rPr lang="en-US" sz="1100" dirty="0" err="1" smtClean="0"/>
                        <a:t>pidx:Body</a:t>
                      </a:r>
                      <a:r>
                        <a:rPr lang="en-US" sz="1100" dirty="0" smtClean="0"/>
                        <a:t>/</a:t>
                      </a:r>
                      <a:r>
                        <a:rPr lang="en-US" sz="1100" dirty="0" err="1" smtClean="0"/>
                        <a:t>pidx:Posting</a:t>
                      </a:r>
                      <a:r>
                        <a:rPr lang="en-US" sz="1100" dirty="0" smtClean="0"/>
                        <a:t>/</a:t>
                      </a:r>
                      <a:r>
                        <a:rPr lang="en-US" sz="1100" dirty="0" err="1" smtClean="0"/>
                        <a:t>pidx:Transport</a:t>
                      </a:r>
                      <a:r>
                        <a:rPr lang="en-US" sz="1100" dirty="0" smtClean="0"/>
                        <a:t>/</a:t>
                      </a:r>
                      <a:r>
                        <a:rPr lang="en-US" sz="1100" dirty="0" err="1" smtClean="0"/>
                        <a:t>pidx:LoadingParts</a:t>
                      </a:r>
                      <a:r>
                        <a:rPr lang="en-US" sz="1100" dirty="0" smtClean="0"/>
                        <a:t>/</a:t>
                      </a:r>
                      <a:r>
                        <a:rPr lang="en-US" sz="1100" dirty="0" err="1" smtClean="0"/>
                        <a:t>pidx:LoadingPart</a:t>
                      </a:r>
                      <a:r>
                        <a:rPr lang="en-US" sz="1100" dirty="0" smtClean="0"/>
                        <a:t>/</a:t>
                      </a:r>
                      <a:r>
                        <a:rPr lang="en-US" sz="1100" dirty="0" err="1" smtClean="0"/>
                        <a:t>pidx:Compartments</a:t>
                      </a:r>
                      <a:r>
                        <a:rPr lang="en-US" sz="1100" dirty="0" smtClean="0"/>
                        <a:t>/</a:t>
                      </a:r>
                      <a:r>
                        <a:rPr lang="en-US" sz="1100" dirty="0" err="1" smtClean="0"/>
                        <a:t>pidx:Compartment</a:t>
                      </a:r>
                      <a:r>
                        <a:rPr lang="en-US" sz="1100" dirty="0" smtClean="0"/>
                        <a:t>/</a:t>
                      </a:r>
                      <a:r>
                        <a:rPr lang="en-US" sz="1100" dirty="0" err="1" smtClean="0"/>
                        <a:t>pidx:Reference</a:t>
                      </a:r>
                      <a:r>
                        <a:rPr lang="en-US" sz="1100" dirty="0" smtClean="0"/>
                        <a:t>/</a:t>
                      </a:r>
                      <a:r>
                        <a:rPr lang="en-US" sz="1100" dirty="0" err="1" smtClean="0"/>
                        <a:t>pidx:ReferenceQualifier</a:t>
                      </a:r>
                      <a:endParaRPr lang="en-US" sz="1100" dirty="0" smtClean="0"/>
                    </a:p>
                    <a:p>
                      <a:r>
                        <a:rPr lang="en-US" sz="1100" dirty="0" err="1" smtClean="0"/>
                        <a:t>pidx:LoadingDeliveryReceipt</a:t>
                      </a:r>
                      <a:r>
                        <a:rPr lang="en-US" sz="1100" dirty="0" smtClean="0"/>
                        <a:t>/</a:t>
                      </a:r>
                      <a:r>
                        <a:rPr lang="en-US" sz="1100" dirty="0" err="1" smtClean="0"/>
                        <a:t>pidx:Body</a:t>
                      </a:r>
                      <a:r>
                        <a:rPr lang="en-US" sz="1100" dirty="0" smtClean="0"/>
                        <a:t>/</a:t>
                      </a:r>
                      <a:r>
                        <a:rPr lang="en-US" sz="1100" dirty="0" err="1" smtClean="0"/>
                        <a:t>pidx:Posting</a:t>
                      </a:r>
                      <a:r>
                        <a:rPr lang="en-US" sz="1100" dirty="0" smtClean="0"/>
                        <a:t>/</a:t>
                      </a:r>
                      <a:r>
                        <a:rPr lang="en-US" sz="1100" dirty="0" err="1" smtClean="0"/>
                        <a:t>pidx:Transport</a:t>
                      </a:r>
                      <a:r>
                        <a:rPr lang="en-US" sz="1100" dirty="0" smtClean="0"/>
                        <a:t>/</a:t>
                      </a:r>
                      <a:r>
                        <a:rPr lang="en-US" sz="1100" dirty="0" err="1" smtClean="0"/>
                        <a:t>pidx:LoadingParts</a:t>
                      </a:r>
                      <a:r>
                        <a:rPr lang="en-US" sz="1100" dirty="0" smtClean="0"/>
                        <a:t>/</a:t>
                      </a:r>
                      <a:r>
                        <a:rPr lang="en-US" sz="1100" dirty="0" err="1" smtClean="0"/>
                        <a:t>pidx:LoadingPart</a:t>
                      </a:r>
                      <a:r>
                        <a:rPr lang="en-US" sz="1100" dirty="0" smtClean="0"/>
                        <a:t>/</a:t>
                      </a:r>
                      <a:r>
                        <a:rPr lang="en-US" sz="1100" dirty="0" err="1" smtClean="0"/>
                        <a:t>pidx:Compartments</a:t>
                      </a:r>
                      <a:r>
                        <a:rPr lang="en-US" sz="1100" dirty="0" smtClean="0"/>
                        <a:t>/</a:t>
                      </a:r>
                      <a:r>
                        <a:rPr lang="en-US" sz="1100" dirty="0" err="1" smtClean="0"/>
                        <a:t>pidx:Compartment</a:t>
                      </a:r>
                      <a:r>
                        <a:rPr lang="en-US" sz="1100" dirty="0" smtClean="0"/>
                        <a:t>/</a:t>
                      </a:r>
                      <a:r>
                        <a:rPr lang="en-US" sz="1100" dirty="0" err="1" smtClean="0"/>
                        <a:t>pidx:Reference</a:t>
                      </a:r>
                      <a:r>
                        <a:rPr lang="en-US" sz="1100" dirty="0" smtClean="0"/>
                        <a:t>/</a:t>
                      </a:r>
                      <a:r>
                        <a:rPr lang="en-US" sz="1100" dirty="0" err="1" smtClean="0"/>
                        <a:t>pidx:ReferenceIdentifier</a:t>
                      </a:r>
                      <a:endParaRPr lang="en-US" sz="1100" dirty="0" smtClean="0"/>
                    </a:p>
                    <a:p>
                      <a:r>
                        <a:rPr lang="en-US" sz="1100" dirty="0" err="1" smtClean="0"/>
                        <a:t>pidx:LoadingDeliveryReceipt</a:t>
                      </a:r>
                      <a:r>
                        <a:rPr lang="en-US" sz="1100" dirty="0" smtClean="0"/>
                        <a:t>/</a:t>
                      </a:r>
                      <a:r>
                        <a:rPr lang="en-US" sz="1100" dirty="0" err="1" smtClean="0"/>
                        <a:t>pidx:Body</a:t>
                      </a:r>
                      <a:r>
                        <a:rPr lang="en-US" sz="1100" dirty="0" smtClean="0"/>
                        <a:t>/</a:t>
                      </a:r>
                      <a:r>
                        <a:rPr lang="en-US" sz="1100" dirty="0" err="1" smtClean="0"/>
                        <a:t>pidx:Posting</a:t>
                      </a:r>
                      <a:r>
                        <a:rPr lang="en-US" sz="1100" dirty="0" smtClean="0"/>
                        <a:t>/</a:t>
                      </a:r>
                      <a:r>
                        <a:rPr lang="en-US" sz="1100" dirty="0" err="1" smtClean="0"/>
                        <a:t>pidx:Transport</a:t>
                      </a:r>
                      <a:r>
                        <a:rPr lang="en-US" sz="1100" dirty="0" smtClean="0"/>
                        <a:t>/</a:t>
                      </a:r>
                      <a:r>
                        <a:rPr lang="en-US" sz="1100" dirty="0" err="1" smtClean="0"/>
                        <a:t>pidx:LoadingParts</a:t>
                      </a:r>
                      <a:r>
                        <a:rPr lang="en-US" sz="1100" dirty="0" smtClean="0"/>
                        <a:t>/</a:t>
                      </a:r>
                      <a:r>
                        <a:rPr lang="en-US" sz="1100" dirty="0" err="1" smtClean="0"/>
                        <a:t>pidx:LoadingPart</a:t>
                      </a:r>
                      <a:r>
                        <a:rPr lang="en-US" sz="1100" dirty="0" smtClean="0"/>
                        <a:t>/</a:t>
                      </a:r>
                      <a:r>
                        <a:rPr lang="en-US" sz="1100" dirty="0" err="1" smtClean="0"/>
                        <a:t>pidx:Compartments</a:t>
                      </a:r>
                      <a:r>
                        <a:rPr lang="en-US" sz="1100" dirty="0" smtClean="0"/>
                        <a:t>/</a:t>
                      </a:r>
                      <a:r>
                        <a:rPr lang="en-US" sz="1100" dirty="0" err="1" smtClean="0"/>
                        <a:t>pidx:Compartment</a:t>
                      </a:r>
                      <a:r>
                        <a:rPr lang="en-US" sz="1100" dirty="0" smtClean="0"/>
                        <a:t>/</a:t>
                      </a:r>
                      <a:r>
                        <a:rPr lang="en-US" sz="1100" dirty="0" err="1" smtClean="0"/>
                        <a:t>pidx:Reference</a:t>
                      </a:r>
                      <a:r>
                        <a:rPr lang="en-US" sz="1100" dirty="0" smtClean="0"/>
                        <a:t>/</a:t>
                      </a:r>
                      <a:r>
                        <a:rPr lang="en-US" sz="1100" dirty="0" err="1" smtClean="0"/>
                        <a:t>pidx:ReferenceItem</a:t>
                      </a:r>
                      <a:endParaRPr lang="en-US" sz="1100" dirty="0"/>
                    </a:p>
                  </a:txBody>
                  <a:tcPr/>
                </a:tc>
                <a:tc>
                  <a:txBody>
                    <a:bodyPr/>
                    <a:lstStyle/>
                    <a:p>
                      <a:r>
                        <a:rPr lang="en-US" sz="1100" dirty="0" smtClean="0"/>
                        <a:t>Translation Required on </a:t>
                      </a:r>
                      <a:r>
                        <a:rPr lang="en-US" sz="1100" dirty="0" err="1" smtClean="0"/>
                        <a:t>MovemenType</a:t>
                      </a:r>
                      <a:r>
                        <a:rPr lang="en-US" sz="1100" dirty="0" smtClean="0"/>
                        <a:t> to References</a:t>
                      </a:r>
                    </a:p>
                    <a:p>
                      <a:endParaRPr lang="en-US" sz="1100" dirty="0" smtClean="0"/>
                    </a:p>
                    <a:p>
                      <a:r>
                        <a:rPr lang="en-US" sz="1100" dirty="0" smtClean="0"/>
                        <a:t>The</a:t>
                      </a:r>
                      <a:r>
                        <a:rPr lang="en-US" sz="1100" baseline="0" dirty="0" smtClean="0"/>
                        <a:t> references form the LI should be copied to the detail references as well( see previous slide)</a:t>
                      </a:r>
                      <a:endParaRPr lang="en-US" sz="1100" dirty="0"/>
                    </a:p>
                  </a:txBody>
                  <a:tcPr/>
                </a:tc>
              </a:tr>
            </a:tbl>
          </a:graphicData>
        </a:graphic>
      </p:graphicFrame>
    </p:spTree>
    <p:extLst>
      <p:ext uri="{BB962C8B-B14F-4D97-AF65-F5344CB8AC3E}">
        <p14:creationId xmlns:p14="http://schemas.microsoft.com/office/powerpoint/2010/main" val="696852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Considerations/Exceptions</a:t>
            </a:r>
            <a:r>
              <a:rPr lang="en-US" dirty="0"/>
              <a:t>	</a:t>
            </a:r>
          </a:p>
        </p:txBody>
      </p:sp>
      <p:sp>
        <p:nvSpPr>
          <p:cNvPr id="3" name="Content Placeholder 2"/>
          <p:cNvSpPr>
            <a:spLocks noGrp="1"/>
          </p:cNvSpPr>
          <p:nvPr>
            <p:ph idx="1"/>
          </p:nvPr>
        </p:nvSpPr>
        <p:spPr/>
        <p:txBody>
          <a:bodyPr/>
          <a:lstStyle/>
          <a:p>
            <a:r>
              <a:rPr lang="en-US" sz="2400" dirty="0" err="1" smtClean="0"/>
              <a:t>TASLoadID</a:t>
            </a:r>
            <a:r>
              <a:rPr lang="en-US" sz="2400" dirty="0" smtClean="0"/>
              <a:t>/</a:t>
            </a:r>
            <a:r>
              <a:rPr lang="en-US" sz="2400" dirty="0" err="1" smtClean="0"/>
              <a:t>LoadID</a:t>
            </a:r>
            <a:r>
              <a:rPr lang="en-US" sz="2400" dirty="0" smtClean="0"/>
              <a:t>/3rdPartyLoadID – Only the </a:t>
            </a:r>
            <a:r>
              <a:rPr lang="en-US" sz="2400" dirty="0" err="1" smtClean="0"/>
              <a:t>LoadID</a:t>
            </a:r>
            <a:r>
              <a:rPr lang="en-US" sz="2400" dirty="0" smtClean="0"/>
              <a:t> entered in at the TERMINAL should be placed on the BOL.  ALL </a:t>
            </a:r>
            <a:r>
              <a:rPr lang="en-US" sz="2400" dirty="0" err="1" smtClean="0"/>
              <a:t>LoadIDs</a:t>
            </a:r>
            <a:r>
              <a:rPr lang="en-US" sz="2400" dirty="0" smtClean="0"/>
              <a:t> should not be copied into outbound BOL.  If there is more than one 3rdPartyLoadID per line item then do not include the 3rdPartyLoadID.</a:t>
            </a:r>
          </a:p>
          <a:p>
            <a:r>
              <a:rPr lang="en-US" sz="2400" dirty="0" err="1" smtClean="0"/>
              <a:t>MovementType</a:t>
            </a:r>
            <a:r>
              <a:rPr lang="en-US" sz="2400" dirty="0" smtClean="0"/>
              <a:t> to </a:t>
            </a:r>
            <a:r>
              <a:rPr lang="en-US" sz="2400" dirty="0" err="1" smtClean="0"/>
              <a:t>DocumentType</a:t>
            </a:r>
            <a:r>
              <a:rPr lang="en-US" sz="2400" dirty="0" smtClean="0"/>
              <a:t> </a:t>
            </a:r>
            <a:r>
              <a:rPr lang="en-US" sz="2400" dirty="0" err="1" smtClean="0"/>
              <a:t>Transalations</a:t>
            </a:r>
            <a:endParaRPr lang="en-US" sz="2400" dirty="0" smtClean="0"/>
          </a:p>
          <a:p>
            <a:pPr lvl="1"/>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84385329"/>
              </p:ext>
            </p:extLst>
          </p:nvPr>
        </p:nvGraphicFramePr>
        <p:xfrm>
          <a:off x="1714500" y="4102879"/>
          <a:ext cx="5613400" cy="2050260"/>
        </p:xfrm>
        <a:graphic>
          <a:graphicData uri="http://schemas.openxmlformats.org/drawingml/2006/table">
            <a:tbl>
              <a:tblPr firstRow="1" bandRow="1">
                <a:effectLst>
                  <a:outerShdw blurRad="50800" dist="38100" dir="18900000" algn="bl" rotWithShape="0">
                    <a:prstClr val="black">
                      <a:alpha val="40000"/>
                    </a:prstClr>
                  </a:outerShdw>
                </a:effectLst>
                <a:tableStyleId>{B301B821-A1FF-4177-AEE7-76D212191A09}</a:tableStyleId>
              </a:tblPr>
              <a:tblGrid>
                <a:gridCol w="2223129"/>
                <a:gridCol w="3390271"/>
              </a:tblGrid>
              <a:tr h="341710">
                <a:tc>
                  <a:txBody>
                    <a:bodyPr/>
                    <a:lstStyle/>
                    <a:p>
                      <a:pPr algn="l" fontAlgn="b"/>
                      <a:r>
                        <a:rPr lang="en-US" sz="2000" u="none" strike="noStrike" dirty="0" err="1" smtClean="0">
                          <a:effectLst/>
                        </a:rPr>
                        <a:t>MovementType</a:t>
                      </a:r>
                      <a:r>
                        <a:rPr lang="en-US" sz="2000" u="none" strike="noStrike" dirty="0" smtClean="0">
                          <a:effectLst/>
                        </a:rPr>
                        <a:t>(PM)</a:t>
                      </a:r>
                      <a:endParaRPr lang="en-US" sz="2000" b="0" i="0" u="none" strike="noStrike" dirty="0">
                        <a:solidFill>
                          <a:srgbClr val="9C6500"/>
                        </a:solidFill>
                        <a:effectLst/>
                        <a:latin typeface="Calibri"/>
                      </a:endParaRPr>
                    </a:p>
                  </a:txBody>
                  <a:tcPr marL="0" marR="0" marT="0" marB="0" anchor="b"/>
                </a:tc>
                <a:tc>
                  <a:txBody>
                    <a:bodyPr/>
                    <a:lstStyle/>
                    <a:p>
                      <a:pPr algn="l" fontAlgn="b"/>
                      <a:r>
                        <a:rPr lang="en-US" sz="2000" u="none" strike="noStrike" dirty="0" err="1" smtClean="0">
                          <a:effectLst/>
                        </a:rPr>
                        <a:t>DocumentReferenceType</a:t>
                      </a:r>
                      <a:r>
                        <a:rPr lang="en-US" sz="2000" u="none" strike="noStrike" dirty="0" smtClean="0">
                          <a:effectLst/>
                        </a:rPr>
                        <a:t> (BOL)</a:t>
                      </a:r>
                      <a:endParaRPr lang="en-US" sz="2000" b="0" i="0" u="none" strike="noStrike" dirty="0">
                        <a:solidFill>
                          <a:srgbClr val="9C6500"/>
                        </a:solidFill>
                        <a:effectLst/>
                        <a:latin typeface="Calibri"/>
                      </a:endParaRPr>
                    </a:p>
                  </a:txBody>
                  <a:tcPr marL="0" marR="0" marT="0" marB="0" anchor="b"/>
                </a:tc>
              </a:tr>
              <a:tr h="341710">
                <a:tc>
                  <a:txBody>
                    <a:bodyPr/>
                    <a:lstStyle/>
                    <a:p>
                      <a:pPr algn="l" fontAlgn="b"/>
                      <a:r>
                        <a:rPr lang="en-US" sz="2000" u="none" strike="noStrike" dirty="0">
                          <a:effectLst/>
                        </a:rPr>
                        <a:t>Contract</a:t>
                      </a:r>
                      <a:endParaRPr lang="en-US" sz="2000" b="0" i="0" u="none" strike="noStrike" dirty="0">
                        <a:solidFill>
                          <a:srgbClr val="000000"/>
                        </a:solidFill>
                        <a:effectLst/>
                        <a:latin typeface="Calibri"/>
                      </a:endParaRPr>
                    </a:p>
                  </a:txBody>
                  <a:tcPr marL="0" marR="0" marT="0" marB="0" anchor="b"/>
                </a:tc>
                <a:tc>
                  <a:txBody>
                    <a:bodyPr/>
                    <a:lstStyle/>
                    <a:p>
                      <a:pPr algn="l" fontAlgn="b"/>
                      <a:r>
                        <a:rPr lang="en-US" sz="2000" u="none" strike="noStrike" dirty="0" err="1">
                          <a:effectLst/>
                        </a:rPr>
                        <a:t>SalesContract</a:t>
                      </a:r>
                      <a:endParaRPr lang="en-US" sz="2000" b="0" i="0" u="none" strike="noStrike" dirty="0">
                        <a:solidFill>
                          <a:srgbClr val="000000"/>
                        </a:solidFill>
                        <a:effectLst/>
                        <a:latin typeface="Calibri"/>
                      </a:endParaRPr>
                    </a:p>
                  </a:txBody>
                  <a:tcPr marL="0" marR="0" marT="0" marB="0" anchor="b"/>
                </a:tc>
              </a:tr>
              <a:tr h="341710">
                <a:tc>
                  <a:txBody>
                    <a:bodyPr/>
                    <a:lstStyle/>
                    <a:p>
                      <a:pPr algn="l" fontAlgn="b"/>
                      <a:r>
                        <a:rPr lang="en-US" sz="2000" u="none" strike="noStrike" dirty="0" err="1">
                          <a:effectLst/>
                        </a:rPr>
                        <a:t>LoadID</a:t>
                      </a:r>
                      <a:endParaRPr lang="en-US" sz="2000" b="0" i="0" u="none" strike="noStrike" dirty="0">
                        <a:solidFill>
                          <a:srgbClr val="000000"/>
                        </a:solidFill>
                        <a:effectLst/>
                        <a:latin typeface="Calibri"/>
                      </a:endParaRPr>
                    </a:p>
                  </a:txBody>
                  <a:tcPr marL="0" marR="0" marT="0" marB="0" anchor="b"/>
                </a:tc>
                <a:tc>
                  <a:txBody>
                    <a:bodyPr/>
                    <a:lstStyle/>
                    <a:p>
                      <a:pPr algn="l" fontAlgn="b"/>
                      <a:r>
                        <a:rPr lang="en-US" sz="2000" u="none" strike="noStrike" dirty="0" err="1">
                          <a:effectLst/>
                        </a:rPr>
                        <a:t>LoadID</a:t>
                      </a:r>
                      <a:endParaRPr lang="en-US" sz="2000" b="0" i="0" u="none" strike="noStrike" dirty="0">
                        <a:solidFill>
                          <a:srgbClr val="000000"/>
                        </a:solidFill>
                        <a:effectLst/>
                        <a:latin typeface="Calibri"/>
                      </a:endParaRPr>
                    </a:p>
                  </a:txBody>
                  <a:tcPr marL="0" marR="0" marT="0" marB="0" anchor="b"/>
                </a:tc>
              </a:tr>
              <a:tr h="341710">
                <a:tc>
                  <a:txBody>
                    <a:bodyPr/>
                    <a:lstStyle/>
                    <a:p>
                      <a:pPr algn="l" fontAlgn="b"/>
                      <a:r>
                        <a:rPr lang="en-US" sz="2000" u="none" strike="noStrike" dirty="0">
                          <a:effectLst/>
                        </a:rPr>
                        <a:t>Nomination</a:t>
                      </a:r>
                      <a:endParaRPr lang="en-US" sz="2000" b="0" i="0" u="none" strike="noStrike" dirty="0">
                        <a:solidFill>
                          <a:srgbClr val="000000"/>
                        </a:solidFill>
                        <a:effectLst/>
                        <a:latin typeface="Calibri"/>
                      </a:endParaRPr>
                    </a:p>
                  </a:txBody>
                  <a:tcPr marL="0" marR="0" marT="0" marB="0" anchor="b"/>
                </a:tc>
                <a:tc>
                  <a:txBody>
                    <a:bodyPr/>
                    <a:lstStyle/>
                    <a:p>
                      <a:pPr algn="l" fontAlgn="b"/>
                      <a:r>
                        <a:rPr lang="en-US" sz="2000" u="none" strike="noStrike">
                          <a:effectLst/>
                        </a:rPr>
                        <a:t>Nomination</a:t>
                      </a:r>
                      <a:endParaRPr lang="en-US" sz="2000" b="0" i="0" u="none" strike="noStrike">
                        <a:solidFill>
                          <a:srgbClr val="000000"/>
                        </a:solidFill>
                        <a:effectLst/>
                        <a:latin typeface="Calibri"/>
                      </a:endParaRPr>
                    </a:p>
                  </a:txBody>
                  <a:tcPr marL="0" marR="0" marT="0" marB="0" anchor="b"/>
                </a:tc>
              </a:tr>
              <a:tr h="341710">
                <a:tc>
                  <a:txBody>
                    <a:bodyPr/>
                    <a:lstStyle/>
                    <a:p>
                      <a:pPr algn="l" fontAlgn="b"/>
                      <a:r>
                        <a:rPr lang="en-US" sz="2000" u="none" strike="noStrike" dirty="0">
                          <a:effectLst/>
                        </a:rPr>
                        <a:t>Order</a:t>
                      </a:r>
                      <a:endParaRPr lang="en-US" sz="2000" b="0" i="0" u="none" strike="noStrike" dirty="0">
                        <a:solidFill>
                          <a:srgbClr val="000000"/>
                        </a:solidFill>
                        <a:effectLst/>
                        <a:latin typeface="Calibri"/>
                      </a:endParaRPr>
                    </a:p>
                  </a:txBody>
                  <a:tcPr marL="0" marR="0" marT="0" marB="0" anchor="b"/>
                </a:tc>
                <a:tc>
                  <a:txBody>
                    <a:bodyPr/>
                    <a:lstStyle/>
                    <a:p>
                      <a:pPr algn="l" fontAlgn="b"/>
                      <a:r>
                        <a:rPr lang="en-US" sz="2000" u="none" strike="noStrike" dirty="0" err="1">
                          <a:effectLst/>
                        </a:rPr>
                        <a:t>SalesOrder</a:t>
                      </a:r>
                      <a:endParaRPr lang="en-US" sz="2000" b="0" i="0" u="none" strike="noStrike" dirty="0">
                        <a:solidFill>
                          <a:srgbClr val="000000"/>
                        </a:solidFill>
                        <a:effectLst/>
                        <a:latin typeface="Calibri"/>
                      </a:endParaRPr>
                    </a:p>
                  </a:txBody>
                  <a:tcPr marL="0" marR="0" marT="0" marB="0" anchor="b"/>
                </a:tc>
              </a:tr>
              <a:tr h="341710">
                <a:tc>
                  <a:txBody>
                    <a:bodyPr/>
                    <a:lstStyle/>
                    <a:p>
                      <a:pPr algn="l" fontAlgn="b"/>
                      <a:r>
                        <a:rPr lang="en-US" sz="2000" u="none" strike="noStrike" dirty="0">
                          <a:effectLst/>
                        </a:rPr>
                        <a:t>Shipment</a:t>
                      </a:r>
                      <a:endParaRPr lang="en-US" sz="2000" b="0" i="0" u="none" strike="noStrike" dirty="0">
                        <a:solidFill>
                          <a:srgbClr val="000000"/>
                        </a:solidFill>
                        <a:effectLst/>
                        <a:latin typeface="Calibri"/>
                      </a:endParaRPr>
                    </a:p>
                  </a:txBody>
                  <a:tcPr marL="0" marR="0" marT="0" marB="0" anchor="b"/>
                </a:tc>
                <a:tc>
                  <a:txBody>
                    <a:bodyPr/>
                    <a:lstStyle/>
                    <a:p>
                      <a:pPr algn="l" fontAlgn="b"/>
                      <a:r>
                        <a:rPr lang="en-US" sz="2000" u="none" strike="noStrike" dirty="0">
                          <a:effectLst/>
                        </a:rPr>
                        <a:t>Shipment</a:t>
                      </a:r>
                      <a:endParaRPr lang="en-US" sz="2000" b="0" i="0" u="none" strike="noStrike" dirty="0">
                        <a:solidFill>
                          <a:srgbClr val="000000"/>
                        </a:solidFill>
                        <a:effectLst/>
                        <a:latin typeface="Calibri"/>
                      </a:endParaRPr>
                    </a:p>
                  </a:txBody>
                  <a:tcPr marL="0" marR="0" marT="0" marB="0" anchor="b"/>
                </a:tc>
              </a:tr>
            </a:tbl>
          </a:graphicData>
        </a:graphic>
      </p:graphicFrame>
    </p:spTree>
    <p:extLst>
      <p:ext uri="{BB962C8B-B14F-4D97-AF65-F5344CB8AC3E}">
        <p14:creationId xmlns:p14="http://schemas.microsoft.com/office/powerpoint/2010/main" val="7564114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6106</TotalTime>
  <Words>857</Words>
  <Application>Microsoft Office PowerPoint</Application>
  <PresentationFormat>On-screen Show (4:3)</PresentationFormat>
  <Paragraphs>150</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Slide Deck Overview</vt:lpstr>
      <vt:lpstr>Overview</vt:lpstr>
      <vt:lpstr>BOL Building</vt:lpstr>
      <vt:lpstr>Planned Movement Structure</vt:lpstr>
      <vt:lpstr>BOL Structure Overview</vt:lpstr>
      <vt:lpstr>Mapping The PM to the BOL</vt:lpstr>
      <vt:lpstr>PM to BOL Mapping</vt:lpstr>
      <vt:lpstr>PM To BOL Mapping Continued</vt:lpstr>
      <vt:lpstr>Special Considerations/Exceptions </vt:lpstr>
      <vt:lpstr>Applying the Rules Comments</vt:lpstr>
    </vt:vector>
  </TitlesOfParts>
  <Company>Hermes Asset Protection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PIDX TDXS Subgroup Planned Movements</dc:title>
  <dc:creator>Hanno Schwarz</dc:creator>
  <cp:lastModifiedBy>Bryan McPadden</cp:lastModifiedBy>
  <cp:revision>359</cp:revision>
  <dcterms:created xsi:type="dcterms:W3CDTF">2011-09-12T13:02:48Z</dcterms:created>
  <dcterms:modified xsi:type="dcterms:W3CDTF">2016-05-03T21:13:14Z</dcterms:modified>
</cp:coreProperties>
</file>