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80" r:id="rId1"/>
    <p:sldMasterId id="2147483891" r:id="rId2"/>
  </p:sldMasterIdLst>
  <p:sldIdLst>
    <p:sldId id="277" r:id="rId3"/>
    <p:sldId id="279" r:id="rId4"/>
    <p:sldId id="283" r:id="rId5"/>
    <p:sldId id="282" r:id="rId6"/>
    <p:sldId id="281" r:id="rId7"/>
    <p:sldId id="280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ＭＳ Ｐゴシック" panose="020B0600070205080204" pitchFamily="34" charset="-128"/>
      <p:regular r:id="rId1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4112"/>
    <a:srgbClr val="FD5B1D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79DE7-0E25-4497-9A1D-278D83FB9ACF}" type="datetime1">
              <a:rPr lang="en-US" smtClean="0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5F85-2BB0-4076-BADE-446B4BC84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52DFF-D62F-4501-A95C-A07A4BCDD631}" type="datetime1">
              <a:rPr lang="en-US" smtClean="0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PIDX, Inc.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46F03-4687-4EC6-8675-41EB7BFBB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3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C859B-E706-4967-B947-91D7E8F4F182}" type="datetime1">
              <a:rPr lang="en-US" smtClean="0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PIDX, Inc.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C975B-4445-4DAD-AA32-97319E13E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4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0A0FE-FA06-40F6-B4E9-21476267947C}" type="datetime1">
              <a:rPr lang="en-US" smtClean="0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PIDX, Inc. 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C4243-C3BE-4FCF-8CDD-2969A4963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3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3A256-8C97-438C-99E9-ACEBFD596CFB}" type="datetime1">
              <a:rPr lang="en-US" smtClean="0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PIDX, Inc. 2011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9DE7C-39D4-4E63-B5D5-D8722023F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3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8FBF6-3978-4FF0-8489-5AAD71F98198}" type="datetime1">
              <a:rPr lang="en-US" smtClean="0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PIDX, Inc.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BC652-2E50-4BD3-901E-7B777A679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2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919F-EEE9-4292-B40C-9294CD314962}" type="datetime1">
              <a:rPr lang="en-US" smtClean="0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PIDX, Inc. 2011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357D2-C065-4BBE-9935-0F477E5E5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6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6AAE-567C-4303-B12B-D30899B3D4B8}" type="datetime1">
              <a:rPr lang="en-US" smtClean="0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PIDX, Inc. 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6BDB-773D-4E05-82C0-B4B1EC0DA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0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7C25-CFF4-40D9-B2CC-CEE4E455A97B}" type="datetime1">
              <a:rPr lang="en-US" smtClean="0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PIDX, Inc. 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EFA2-0D61-4E79-AEF8-FDB5544B4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3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8293-4AE8-44C0-B662-2407DA27F0E5}" type="datetime1">
              <a:rPr lang="en-US" smtClean="0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PIDX, Inc.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B0CC5-F87F-4ED0-B2FD-45C9256A6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9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ooter1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3813"/>
            <a:ext cx="91440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766340" y="332656"/>
            <a:ext cx="6920460" cy="91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0768"/>
            <a:ext cx="82296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A85C6A14-8954-4875-9566-293EE7DB2D36}" type="datetime1">
              <a:rPr lang="en-US" smtClean="0"/>
              <a:pPr>
                <a:defRPr/>
              </a:pPr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© PIDX, Inc.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EC06B0-80FF-435F-B761-DDFDE3DD3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5" descr="Sidebar or topbar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0"/>
            <a:ext cx="72866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081"/>
            <a:ext cx="1658836" cy="9486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807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Calibri" pitchFamily="-109" charset="0"/>
            </a:endParaRPr>
          </a:p>
        </p:txBody>
      </p:sp>
      <p:pic>
        <p:nvPicPr>
          <p:cNvPr id="8" name="Picture 2" descr="C:\Documents and Settings\dave\My Documents\Consulting in 2003\PIDX\PIDX images\cov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714750" y="290513"/>
            <a:ext cx="5286375" cy="1138237"/>
          </a:xfrm>
          <a:prstGeom prst="rect">
            <a:avLst/>
          </a:prstGeom>
          <a:solidFill>
            <a:srgbClr val="221B8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1"/>
                </a:solidFill>
                <a:latin typeface="Calibri" pitchFamily="-109" charset="0"/>
              </a:rPr>
              <a:t>Title </a:t>
            </a:r>
          </a:p>
          <a:p>
            <a:pPr eaLnBrk="1" hangingPunct="1"/>
            <a:endParaRPr lang="en-US">
              <a:solidFill>
                <a:schemeClr val="bg1"/>
              </a:solidFill>
              <a:latin typeface="Calibri" pitchFamily="-109" charset="0"/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  <a:latin typeface="Calibri" pitchFamily="-109" charset="0"/>
              </a:rPr>
              <a:t>Location :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276975" y="1643063"/>
            <a:ext cx="2724150" cy="584200"/>
          </a:xfrm>
          <a:prstGeom prst="rect">
            <a:avLst/>
          </a:prstGeom>
          <a:solidFill>
            <a:srgbClr val="221B8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bg1"/>
                </a:solidFill>
                <a:latin typeface="Calibri" pitchFamily="-109" charset="0"/>
              </a:rPr>
              <a:t>Presenter :</a:t>
            </a:r>
          </a:p>
          <a:p>
            <a:pPr eaLnBrk="1" hangingPunct="1"/>
            <a:r>
              <a:rPr lang="en-US" sz="1600">
                <a:solidFill>
                  <a:schemeClr val="bg1"/>
                </a:solidFill>
                <a:latin typeface="Calibri" pitchFamily="-109" charset="0"/>
              </a:rPr>
              <a:t>Date 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494032" cy="14262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7C4681-8B37-48AC-8AA7-2EF11DF0D73D}" type="datetimeFigureOut">
              <a:rPr lang="en-US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EC06B0-80FF-435F-B761-DDFDE3DD3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1371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hyperlink" Target="http://www.pidx.org/" TargetMode="Externa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package" Target="../embeddings/Microsoft_Word_Document1.docx"/><Relationship Id="rId4" Type="http://schemas.openxmlformats.org/officeDocument/2006/relationships/oleObject" Target="../embeddings/Microsoft_Word_97_-_2003_Document1.doc"/><Relationship Id="rId9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1" charset="-128"/>
              </a:rPr>
              <a:t>PIDX v5</a:t>
            </a:r>
            <a:br>
              <a:rPr lang="en-US" dirty="0" smtClean="0">
                <a:ea typeface="ＭＳ Ｐゴシック" pitchFamily="-111" charset="-128"/>
              </a:rPr>
            </a:br>
            <a:r>
              <a:rPr lang="en-US" dirty="0" smtClean="0">
                <a:ea typeface="ＭＳ Ｐゴシック" pitchFamily="-111" charset="-128"/>
              </a:rPr>
              <a:t>Documentation Overview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600200" y="4267200"/>
            <a:ext cx="5791200" cy="990600"/>
          </a:xfrm>
        </p:spPr>
        <p:txBody>
          <a:bodyPr/>
          <a:lstStyle/>
          <a:p>
            <a:r>
              <a:rPr lang="en-US" sz="2400" dirty="0" smtClean="0">
                <a:ea typeface="ＭＳ Ｐゴシック" pitchFamily="-111" charset="-128"/>
              </a:rPr>
              <a:t>Description of the documents provided for the PIDX v5 standard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PDXR Process Overview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332612"/>
              </p:ext>
            </p:extLst>
          </p:nvPr>
        </p:nvGraphicFramePr>
        <p:xfrm>
          <a:off x="533400" y="1295400"/>
          <a:ext cx="8229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28600"/>
                <a:gridCol w="2590800"/>
                <a:gridCol w="304800"/>
                <a:gridCol w="2590800"/>
              </a:tblGrid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Driver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Terminal Automation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TABS</a:t>
                      </a:r>
                      <a:endParaRPr lang="en-US" dirty="0"/>
                    </a:p>
                  </a:txBody>
                  <a:tcPr anchor="ctr"/>
                </a:tc>
              </a:tr>
              <a:tr h="4133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876300" y="2286000"/>
            <a:ext cx="1905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a typeface="ＭＳ Ｐゴシック" pitchFamily="-111" charset="-128"/>
              </a:rPr>
              <a:t>Driver cards in and chooses customer to load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52825" y="2090736"/>
            <a:ext cx="1981200" cy="957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a typeface="ＭＳ Ｐゴシック" pitchFamily="-111" charset="-128"/>
              </a:rPr>
              <a:t>TAS checks if that customer should be authorized with TABS.  If yes, TAS calls TABS for authorization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81762" y="2090737"/>
            <a:ext cx="1981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a typeface="ＭＳ Ｐゴシック" pitchFamily="-111" charset="-128"/>
              </a:rPr>
              <a:t>TABS uses terminal and customer information in authorization request to check allocations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81762" y="3505200"/>
            <a:ext cx="1981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a typeface="ＭＳ Ｐゴシック" pitchFamily="-111" charset="-128"/>
              </a:rPr>
              <a:t>TABS sends AUTH response to TAS with products that the customer can load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52825" y="3505200"/>
            <a:ext cx="1981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a typeface="ＭＳ Ｐゴシック" pitchFamily="-111" charset="-128"/>
              </a:rPr>
              <a:t>TAS displays only the products which were authorized by TABS to the driver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8200" y="3695700"/>
            <a:ext cx="1981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a typeface="ＭＳ Ｐゴシック" pitchFamily="-111" charset="-128"/>
              </a:rPr>
              <a:t>Driver selects products and loads.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8200" y="5100636"/>
            <a:ext cx="1981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a typeface="ＭＳ Ｐゴシック" pitchFamily="-111" charset="-128"/>
              </a:rPr>
              <a:t>Driver pulls card and requests </a:t>
            </a:r>
            <a:r>
              <a:rPr lang="en-US" sz="1200" dirty="0" smtClean="0">
                <a:ea typeface="ＭＳ Ｐゴシック" pitchFamily="-111" charset="-128"/>
              </a:rPr>
              <a:t>BOL</a:t>
            </a:r>
            <a:endParaRPr lang="en-US" sz="1200" dirty="0">
              <a:ea typeface="ＭＳ Ｐゴシック" pitchFamily="-111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52825" y="5100636"/>
            <a:ext cx="1981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a typeface="ＭＳ Ｐゴシック" pitchFamily="-111" charset="-128"/>
              </a:rPr>
              <a:t>TAS prints BOL for driver and sends copy to TABS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81762" y="4943474"/>
            <a:ext cx="1981200" cy="695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a typeface="ＭＳ Ｐゴシック" pitchFamily="-111" charset="-128"/>
              </a:rPr>
              <a:t>TABS receives BOL electronically and decrements allocations</a:t>
            </a:r>
          </a:p>
        </p:txBody>
      </p:sp>
      <p:cxnSp>
        <p:nvCxnSpPr>
          <p:cNvPr id="22" name="Straight Arrow Connector 21"/>
          <p:cNvCxnSpPr>
            <a:stCxn id="8" idx="3"/>
            <a:endCxn id="9" idx="1"/>
          </p:cNvCxnSpPr>
          <p:nvPr/>
        </p:nvCxnSpPr>
        <p:spPr>
          <a:xfrm>
            <a:off x="2781300" y="2552700"/>
            <a:ext cx="771525" cy="16668"/>
          </a:xfrm>
          <a:prstGeom prst="straightConnector1">
            <a:avLst/>
          </a:prstGeom>
          <a:ln w="38100">
            <a:solidFill>
              <a:srgbClr val="BA411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81300" y="3886200"/>
            <a:ext cx="771525" cy="0"/>
          </a:xfrm>
          <a:prstGeom prst="straightConnector1">
            <a:avLst/>
          </a:prstGeom>
          <a:ln w="38100">
            <a:solidFill>
              <a:srgbClr val="BA411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19400" y="5291136"/>
            <a:ext cx="771525" cy="0"/>
          </a:xfrm>
          <a:prstGeom prst="straightConnector1">
            <a:avLst/>
          </a:prstGeom>
          <a:ln w="38100">
            <a:solidFill>
              <a:srgbClr val="BA411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534025" y="2471737"/>
            <a:ext cx="947737" cy="0"/>
          </a:xfrm>
          <a:prstGeom prst="straightConnector1">
            <a:avLst/>
          </a:prstGeom>
          <a:ln w="38100">
            <a:solidFill>
              <a:srgbClr val="BA411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3" idx="1"/>
          </p:cNvCxnSpPr>
          <p:nvPr/>
        </p:nvCxnSpPr>
        <p:spPr>
          <a:xfrm>
            <a:off x="5534024" y="3886200"/>
            <a:ext cx="947738" cy="0"/>
          </a:xfrm>
          <a:prstGeom prst="straightConnector1">
            <a:avLst/>
          </a:prstGeom>
          <a:ln w="38100">
            <a:solidFill>
              <a:srgbClr val="BA411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534025" y="5262561"/>
            <a:ext cx="947738" cy="0"/>
          </a:xfrm>
          <a:prstGeom prst="straightConnector1">
            <a:avLst/>
          </a:prstGeom>
          <a:ln w="38100">
            <a:solidFill>
              <a:srgbClr val="BA411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2"/>
            <a:endCxn id="13" idx="0"/>
          </p:cNvCxnSpPr>
          <p:nvPr/>
        </p:nvCxnSpPr>
        <p:spPr>
          <a:xfrm>
            <a:off x="7472362" y="2852737"/>
            <a:ext cx="0" cy="652463"/>
          </a:xfrm>
          <a:prstGeom prst="straightConnector1">
            <a:avLst/>
          </a:prstGeom>
          <a:ln w="38100">
            <a:solidFill>
              <a:srgbClr val="BA411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5" idx="2"/>
            <a:endCxn id="16" idx="0"/>
          </p:cNvCxnSpPr>
          <p:nvPr/>
        </p:nvCxnSpPr>
        <p:spPr>
          <a:xfrm>
            <a:off x="1828800" y="4076700"/>
            <a:ext cx="0" cy="1023936"/>
          </a:xfrm>
          <a:prstGeom prst="straightConnector1">
            <a:avLst/>
          </a:prstGeom>
          <a:ln w="38100">
            <a:solidFill>
              <a:srgbClr val="BA411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5741194" y="2090737"/>
            <a:ext cx="533400" cy="370046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ular Callout 36"/>
          <p:cNvSpPr/>
          <p:nvPr/>
        </p:nvSpPr>
        <p:spPr>
          <a:xfrm>
            <a:off x="3167062" y="5867400"/>
            <a:ext cx="2667000" cy="609600"/>
          </a:xfrm>
          <a:prstGeom prst="wedgeRectCallout">
            <a:avLst>
              <a:gd name="adj1" fmla="val 46529"/>
              <a:gd name="adj2" fmla="val -7968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This communication adheres to PDXR standards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6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Version v5 Schema Documents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PIDXLibDS.xsd</a:t>
            </a:r>
          </a:p>
          <a:p>
            <a:pPr lvl="1"/>
            <a:r>
              <a:rPr lang="en-US" sz="1800" dirty="0" smtClean="0"/>
              <a:t>Contains the definitions of all the shared components which are included in the LoadingDeliveryReceipt.xsd and the RighttoLift.xsd schemas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LoadingDeliveryReceipt.xsd</a:t>
            </a:r>
          </a:p>
          <a:p>
            <a:pPr lvl="1"/>
            <a:r>
              <a:rPr lang="en-US" sz="1800" dirty="0" smtClean="0"/>
              <a:t>BOL schema for batched submission of BOLs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RightToLift.xsd</a:t>
            </a:r>
          </a:p>
          <a:p>
            <a:pPr lvl="1"/>
            <a:r>
              <a:rPr lang="en-US" sz="1800" dirty="0" smtClean="0"/>
              <a:t>Schema for authorization request, response, BOL and BOL response</a:t>
            </a:r>
          </a:p>
          <a:p>
            <a:pPr lvl="1"/>
            <a:r>
              <a:rPr lang="en-US" sz="1800" dirty="0" smtClean="0"/>
              <a:t>WSDL References right </a:t>
            </a:r>
            <a:r>
              <a:rPr lang="en-US" sz="1800" dirty="0" err="1" smtClean="0"/>
              <a:t>RightToLift</a:t>
            </a:r>
            <a:r>
              <a:rPr lang="en-US" sz="1800" dirty="0" smtClean="0"/>
              <a:t> structures.</a:t>
            </a:r>
          </a:p>
          <a:p>
            <a:pPr lvl="1"/>
            <a:endParaRPr lang="en-US" sz="1800" dirty="0" smtClean="0"/>
          </a:p>
          <a:p>
            <a:r>
              <a:rPr lang="en-US" sz="2000" dirty="0" err="1" smtClean="0"/>
              <a:t>RightToLift.wsdl</a:t>
            </a:r>
            <a:endParaRPr lang="en-US" sz="2000" dirty="0" smtClean="0"/>
          </a:p>
          <a:p>
            <a:pPr lvl="1"/>
            <a:r>
              <a:rPr lang="en-US" sz="1800" dirty="0" smtClean="0"/>
              <a:t>Defines Standardized Service names for Right to Lift Web Service.  A common WSDL was defined for common DCH/TAS interface.</a:t>
            </a:r>
          </a:p>
          <a:p>
            <a:pPr lvl="1"/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926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Version v5 Supporting Documents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95400"/>
            <a:ext cx="8280400" cy="5181600"/>
          </a:xfrm>
        </p:spPr>
        <p:txBody>
          <a:bodyPr/>
          <a:lstStyle/>
          <a:p>
            <a:r>
              <a:rPr lang="en-US" sz="1600" dirty="0" smtClean="0"/>
              <a:t>PIDXDictionary.xlsx</a:t>
            </a:r>
          </a:p>
          <a:p>
            <a:pPr lvl="1"/>
            <a:r>
              <a:rPr lang="en-US" sz="1400" dirty="0" smtClean="0"/>
              <a:t>Field level descriptions and mappings to v4.01</a:t>
            </a:r>
          </a:p>
          <a:p>
            <a:r>
              <a:rPr lang="en-US" sz="1600" dirty="0" smtClean="0"/>
              <a:t>PIDX5Usage.docx</a:t>
            </a:r>
          </a:p>
          <a:p>
            <a:pPr lvl="1"/>
            <a:r>
              <a:rPr lang="en-US" sz="1400" dirty="0" smtClean="0"/>
              <a:t>General process explanation and schema overview for RightToLift.xsd</a:t>
            </a:r>
          </a:p>
          <a:p>
            <a:r>
              <a:rPr lang="en-US" sz="1600" dirty="0" smtClean="0"/>
              <a:t>LoadingDeliveryReceipt.docx, PIDXLIbDS.docx, RightToLift.docx</a:t>
            </a:r>
          </a:p>
          <a:p>
            <a:pPr lvl="1"/>
            <a:r>
              <a:rPr lang="en-US" sz="1400" dirty="0" smtClean="0"/>
              <a:t>Contains field level definitions embedded in XSDs.</a:t>
            </a:r>
          </a:p>
          <a:p>
            <a:pPr lvl="1"/>
            <a:r>
              <a:rPr lang="en-US" sz="1400" dirty="0" smtClean="0"/>
              <a:t>For Fields with Enumerations a general definition is given for each Enumeration</a:t>
            </a:r>
          </a:p>
          <a:p>
            <a:r>
              <a:rPr lang="fr-FR" sz="1600" dirty="0" smtClean="0"/>
              <a:t>PIDX5 </a:t>
            </a:r>
            <a:r>
              <a:rPr lang="fr-FR" sz="1600" dirty="0"/>
              <a:t>RTL WSDL </a:t>
            </a:r>
            <a:r>
              <a:rPr lang="fr-FR" sz="1600" dirty="0" err="1" smtClean="0"/>
              <a:t>Implementation</a:t>
            </a:r>
            <a:r>
              <a:rPr lang="fr-FR" sz="1600" dirty="0" smtClean="0"/>
              <a:t> Guide.docx</a:t>
            </a:r>
          </a:p>
          <a:p>
            <a:pPr lvl="1"/>
            <a:r>
              <a:rPr lang="en-US" sz="1400" dirty="0" smtClean="0"/>
              <a:t>“How to” document describing auto code generation tools for Java and Windows</a:t>
            </a:r>
          </a:p>
          <a:p>
            <a:pPr lvl="1"/>
            <a:r>
              <a:rPr lang="en-US" sz="1400" dirty="0" smtClean="0"/>
              <a:t>“How to” document describing how to generate server/client side code for JAX/Windows. </a:t>
            </a:r>
          </a:p>
          <a:p>
            <a:pPr lvl="1"/>
            <a:r>
              <a:rPr lang="en-US" sz="1400" dirty="0" smtClean="0"/>
              <a:t>These examples are meant to get you going in the right direction for code generation.  Population of the data structures is described in the Example files.</a:t>
            </a:r>
          </a:p>
          <a:p>
            <a:r>
              <a:rPr lang="en-US" sz="1600" dirty="0" smtClean="0"/>
              <a:t>Example Files</a:t>
            </a:r>
          </a:p>
          <a:p>
            <a:pPr lvl="1"/>
            <a:r>
              <a:rPr lang="en-US" sz="1400" dirty="0" smtClean="0"/>
              <a:t>Usage </a:t>
            </a:r>
            <a:r>
              <a:rPr lang="en-US" sz="1400" dirty="0" err="1" smtClean="0"/>
              <a:t>RightToLift</a:t>
            </a:r>
            <a:r>
              <a:rPr lang="en-US" sz="1400" dirty="0" smtClean="0"/>
              <a:t> – RackPickup.xlsx</a:t>
            </a:r>
          </a:p>
          <a:p>
            <a:pPr lvl="1"/>
            <a:r>
              <a:rPr lang="en-US" sz="1400" dirty="0" smtClean="0"/>
              <a:t>Usage </a:t>
            </a:r>
            <a:r>
              <a:rPr lang="en-US" sz="1400" dirty="0" err="1" smtClean="0"/>
              <a:t>RightToLift</a:t>
            </a:r>
            <a:r>
              <a:rPr lang="en-US" sz="1400" dirty="0" smtClean="0"/>
              <a:t> – LocalTerminalOrder.xlsx</a:t>
            </a:r>
          </a:p>
          <a:p>
            <a:pPr lvl="1"/>
            <a:r>
              <a:rPr lang="en-US" sz="1400" dirty="0" smtClean="0"/>
              <a:t>Usage </a:t>
            </a:r>
            <a:r>
              <a:rPr lang="en-US" sz="1400" dirty="0" err="1" smtClean="0"/>
              <a:t>RightToLift</a:t>
            </a:r>
            <a:r>
              <a:rPr lang="en-US" sz="1400" dirty="0" smtClean="0"/>
              <a:t> – </a:t>
            </a:r>
            <a:r>
              <a:rPr lang="en-US" sz="1400" dirty="0" err="1" smtClean="0"/>
              <a:t>RealTime</a:t>
            </a:r>
            <a:r>
              <a:rPr lang="en-US" sz="1400" dirty="0" smtClean="0"/>
              <a:t> RemoteOrderDownload.xlsx</a:t>
            </a:r>
          </a:p>
          <a:p>
            <a:r>
              <a:rPr lang="en-US" sz="1800" dirty="0" smtClean="0"/>
              <a:t>Structure Documents *.</a:t>
            </a:r>
            <a:r>
              <a:rPr lang="en-US" sz="1800" dirty="0" err="1" smtClean="0"/>
              <a:t>xps</a:t>
            </a:r>
            <a:endParaRPr lang="en-US" sz="1800" dirty="0" smtClean="0"/>
          </a:p>
          <a:p>
            <a:pPr lvl="1"/>
            <a:r>
              <a:rPr lang="en-US" sz="1400" dirty="0" smtClean="0"/>
              <a:t>Various docs showing composition of messages in a graphical format (you will have to zoom in on these docs with the viewer).</a:t>
            </a:r>
          </a:p>
          <a:p>
            <a:pPr lvl="1"/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07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PDXR 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Version 1 – EDI based</a:t>
            </a:r>
          </a:p>
          <a:p>
            <a:pPr lvl="1"/>
            <a:r>
              <a:rPr lang="en-US" sz="1600" dirty="0" smtClean="0"/>
              <a:t>Version 1 has been around since the mid-1980s.</a:t>
            </a:r>
          </a:p>
          <a:p>
            <a:pPr lvl="1"/>
            <a:r>
              <a:rPr lang="en-US" sz="1600" dirty="0" smtClean="0"/>
              <a:t>Enables basic control</a:t>
            </a:r>
          </a:p>
          <a:p>
            <a:pPr lvl="1"/>
            <a:r>
              <a:rPr lang="en-US" sz="1600" dirty="0" smtClean="0"/>
              <a:t>Some limitations on data fields</a:t>
            </a:r>
          </a:p>
          <a:p>
            <a:endParaRPr lang="en-US" sz="1600" dirty="0"/>
          </a:p>
          <a:p>
            <a:r>
              <a:rPr lang="en-US" sz="1800" dirty="0" smtClean="0"/>
              <a:t>Version 4.01 – EDI based</a:t>
            </a:r>
          </a:p>
          <a:p>
            <a:pPr lvl="1"/>
            <a:r>
              <a:rPr lang="en-US" sz="1600" dirty="0" smtClean="0"/>
              <a:t>Version 4.01 was approved around 2008</a:t>
            </a:r>
          </a:p>
          <a:p>
            <a:pPr lvl="1"/>
            <a:r>
              <a:rPr lang="en-US" sz="1600" dirty="0" smtClean="0"/>
              <a:t>Allows for more advanced controls</a:t>
            </a:r>
          </a:p>
          <a:p>
            <a:pPr lvl="1"/>
            <a:r>
              <a:rPr lang="en-US" sz="1600" dirty="0" smtClean="0"/>
              <a:t>More data fields with better information</a:t>
            </a:r>
          </a:p>
          <a:p>
            <a:pPr lvl="1"/>
            <a:r>
              <a:rPr lang="en-US" sz="1600" dirty="0" smtClean="0"/>
              <a:t>Recommended for all new PDXR implementations</a:t>
            </a:r>
          </a:p>
          <a:p>
            <a:endParaRPr lang="en-US" sz="1600" dirty="0" smtClean="0"/>
          </a:p>
          <a:p>
            <a:r>
              <a:rPr lang="en-US" sz="1800" dirty="0" smtClean="0"/>
              <a:t>Version 5 – xml based</a:t>
            </a:r>
            <a:endParaRPr lang="en-US" sz="1800" dirty="0"/>
          </a:p>
          <a:p>
            <a:pPr lvl="1"/>
            <a:r>
              <a:rPr lang="en-US" sz="1600" dirty="0" smtClean="0"/>
              <a:t>Approved by PIDX in April 2013</a:t>
            </a:r>
          </a:p>
          <a:p>
            <a:pPr lvl="1"/>
            <a:r>
              <a:rPr lang="en-US" sz="1600" dirty="0" smtClean="0"/>
              <a:t>Allows for use for European business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404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Documentation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PDXBOL Version </a:t>
            </a:r>
            <a:r>
              <a:rPr lang="en-US" dirty="0" smtClean="0"/>
              <a:t>5.01</a:t>
            </a:r>
          </a:p>
          <a:p>
            <a:endParaRPr lang="en-US" dirty="0" smtClean="0"/>
          </a:p>
          <a:p>
            <a:r>
              <a:rPr lang="en-US" dirty="0" smtClean="0"/>
              <a:t>PDXR Version 4.01</a:t>
            </a:r>
          </a:p>
          <a:p>
            <a:endParaRPr lang="en-US" dirty="0"/>
          </a:p>
          <a:p>
            <a:r>
              <a:rPr lang="en-US" dirty="0" smtClean="0"/>
              <a:t>PDXR Version 1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For more information about PIDX: 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3"/>
              </a:rPr>
              <a:t>www.pidx.org</a:t>
            </a:r>
            <a:endParaRPr lang="en-US" sz="1400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218712"/>
              </p:ext>
            </p:extLst>
          </p:nvPr>
        </p:nvGraphicFramePr>
        <p:xfrm>
          <a:off x="5791200" y="3657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Document" showAsIcon="1" r:id="rId4" imgW="914400" imgH="771480" progId="Word.Document.8">
                  <p:embed/>
                </p:oleObj>
              </mc:Choice>
              <mc:Fallback>
                <p:oleObj name="Document" showAsIcon="1" r:id="rId4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1200" y="3657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289078"/>
              </p:ext>
            </p:extLst>
          </p:nvPr>
        </p:nvGraphicFramePr>
        <p:xfrm>
          <a:off x="5791200" y="2438400"/>
          <a:ext cx="10668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Acrobat Document" showAsIcon="1" r:id="rId6" imgW="914400" imgH="771480" progId="AcroExch.Document.7">
                  <p:embed/>
                </p:oleObj>
              </mc:Choice>
              <mc:Fallback>
                <p:oleObj name="Acrobat Document" showAsIcon="1" r:id="rId6" imgW="914400" imgH="7714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91200" y="2438400"/>
                        <a:ext cx="10668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833880"/>
              </p:ext>
            </p:extLst>
          </p:nvPr>
        </p:nvGraphicFramePr>
        <p:xfrm>
          <a:off x="5257800" y="1447800"/>
          <a:ext cx="24368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Packager Shell Object" showAsIcon="1" r:id="rId8" imgW="2437200" imgH="685800" progId="Package">
                  <p:embed/>
                </p:oleObj>
              </mc:Choice>
              <mc:Fallback>
                <p:oleObj name="Packager Shell Object" showAsIcon="1" r:id="rId8" imgW="24372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57800" y="1447800"/>
                        <a:ext cx="24368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828841"/>
              </p:ext>
            </p:extLst>
          </p:nvPr>
        </p:nvGraphicFramePr>
        <p:xfrm>
          <a:off x="7620000" y="1371600"/>
          <a:ext cx="1295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Document" showAsIcon="1" r:id="rId10" imgW="914400" imgH="771480" progId="Word.Document.12">
                  <p:embed/>
                </p:oleObj>
              </mc:Choice>
              <mc:Fallback>
                <p:oleObj name="Document" showAsIcon="1" r:id="rId10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20000" y="1371600"/>
                        <a:ext cx="1295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2415106"/>
      </p:ext>
    </p:extLst>
  </p:cSld>
  <p:clrMapOvr>
    <a:masterClrMapping/>
  </p:clrMapOvr>
</p:sld>
</file>

<file path=ppt/theme/theme1.xml><?xml version="1.0" encoding="utf-8"?>
<a:theme xmlns:a="http://schemas.openxmlformats.org/drawingml/2006/main" name="PIDX template 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32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PIDX Presentation Template May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Schneider Electric</Template>
  <TotalTime>182</TotalTime>
  <Words>428</Words>
  <Application>Microsoft Office PowerPoint</Application>
  <PresentationFormat>On-screen Show (4:3)</PresentationFormat>
  <Paragraphs>72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Arial</vt:lpstr>
      <vt:lpstr>ＭＳ Ｐゴシック</vt:lpstr>
      <vt:lpstr>PIDX template 2009</vt:lpstr>
      <vt:lpstr>PIDX Presentation Template May2011</vt:lpstr>
      <vt:lpstr>Document</vt:lpstr>
      <vt:lpstr>Acrobat Document</vt:lpstr>
      <vt:lpstr>Packager Shell Object</vt:lpstr>
      <vt:lpstr>PIDX v5 Documentation Overview</vt:lpstr>
      <vt:lpstr>PDXR Process Overview</vt:lpstr>
      <vt:lpstr>Version v5 Schema Documents</vt:lpstr>
      <vt:lpstr>Version v5 Supporting Documents</vt:lpstr>
      <vt:lpstr>PDXR Versions</vt:lpstr>
      <vt:lpstr>Version Documentation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PDXR Overview</dc:title>
  <dc:creator>Brittany Stone</dc:creator>
  <cp:lastModifiedBy>Brittany Stone</cp:lastModifiedBy>
  <cp:revision>20</cp:revision>
  <dcterms:created xsi:type="dcterms:W3CDTF">2012-02-08T14:43:38Z</dcterms:created>
  <dcterms:modified xsi:type="dcterms:W3CDTF">2013-10-29T14:10:22Z</dcterms:modified>
</cp:coreProperties>
</file>