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0" r:id="rId1"/>
  </p:sldMasterIdLst>
  <p:notesMasterIdLst>
    <p:notesMasterId r:id="rId13"/>
  </p:notesMasterIdLst>
  <p:sldIdLst>
    <p:sldId id="372" r:id="rId2"/>
    <p:sldId id="376" r:id="rId3"/>
    <p:sldId id="383" r:id="rId4"/>
    <p:sldId id="375" r:id="rId5"/>
    <p:sldId id="374" r:id="rId6"/>
    <p:sldId id="377" r:id="rId7"/>
    <p:sldId id="378" r:id="rId8"/>
    <p:sldId id="379" r:id="rId9"/>
    <p:sldId id="380" r:id="rId10"/>
    <p:sldId id="381" r:id="rId11"/>
    <p:sldId id="382"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88" autoAdjust="0"/>
    <p:restoredTop sz="88000" autoAdjust="0"/>
  </p:normalViewPr>
  <p:slideViewPr>
    <p:cSldViewPr snapToGrid="0" snapToObjects="1">
      <p:cViewPr varScale="1">
        <p:scale>
          <a:sx n="88" d="100"/>
          <a:sy n="88" d="100"/>
        </p:scale>
        <p:origin x="15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1662"/>
    </p:cViewPr>
  </p:sorterViewPr>
  <p:notesViewPr>
    <p:cSldViewPr snapToGrid="0" snapToObjects="1">
      <p:cViewPr varScale="1">
        <p:scale>
          <a:sx n="64" d="100"/>
          <a:sy n="64" d="100"/>
        </p:scale>
        <p:origin x="-2898"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740E4C-E433-8A47-8014-DBCE145FD3AE}" type="datetimeFigureOut">
              <a:rPr lang="en-US" smtClean="0"/>
              <a:pPr/>
              <a:t>6/9/2016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4282EA8-EA16-1543-80CC-37868B884480}" type="slidenum">
              <a:rPr lang="en-US" smtClean="0"/>
              <a:pPr/>
              <a:t>‹#›</a:t>
            </a:fld>
            <a:endParaRPr lang="en-US"/>
          </a:p>
        </p:txBody>
      </p:sp>
    </p:spTree>
    <p:extLst>
      <p:ext uri="{BB962C8B-B14F-4D97-AF65-F5344CB8AC3E}">
        <p14:creationId xmlns:p14="http://schemas.microsoft.com/office/powerpoint/2010/main" val="294239834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more information on Planned Movements</a:t>
            </a:r>
            <a:r>
              <a:rPr lang="en-US" baseline="0" dirty="0" smtClean="0"/>
              <a:t> see – PM Document Flow.pptx</a:t>
            </a:r>
          </a:p>
          <a:p>
            <a:r>
              <a:rPr lang="en-US" baseline="0" dirty="0" smtClean="0"/>
              <a:t>For more information on </a:t>
            </a:r>
            <a:r>
              <a:rPr lang="en-US" baseline="0" dirty="0" err="1" smtClean="0"/>
              <a:t>LoadID</a:t>
            </a:r>
            <a:r>
              <a:rPr lang="en-US" baseline="0" dirty="0" smtClean="0"/>
              <a:t> see – LoadIDOverview.pptx</a:t>
            </a:r>
            <a:endParaRPr lang="en-US" dirty="0"/>
          </a:p>
        </p:txBody>
      </p:sp>
      <p:sp>
        <p:nvSpPr>
          <p:cNvPr id="4" name="Slide Number Placeholder 3"/>
          <p:cNvSpPr>
            <a:spLocks noGrp="1"/>
          </p:cNvSpPr>
          <p:nvPr>
            <p:ph type="sldNum" sz="quarter" idx="10"/>
          </p:nvPr>
        </p:nvSpPr>
        <p:spPr/>
        <p:txBody>
          <a:bodyPr/>
          <a:lstStyle/>
          <a:p>
            <a:fld id="{84282EA8-EA16-1543-80CC-37868B884480}" type="slidenum">
              <a:rPr lang="en-US" smtClean="0"/>
              <a:pPr/>
              <a:t>5</a:t>
            </a:fld>
            <a:endParaRPr lang="en-US"/>
          </a:p>
        </p:txBody>
      </p:sp>
    </p:spTree>
    <p:extLst>
      <p:ext uri="{BB962C8B-B14F-4D97-AF65-F5344CB8AC3E}">
        <p14:creationId xmlns:p14="http://schemas.microsoft.com/office/powerpoint/2010/main" val="38385473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more information on Planned Movements</a:t>
            </a:r>
            <a:r>
              <a:rPr lang="en-US" baseline="0" dirty="0" smtClean="0"/>
              <a:t> see – PM Document Flow.pptx</a:t>
            </a:r>
          </a:p>
          <a:p>
            <a:r>
              <a:rPr lang="en-US" baseline="0" dirty="0" smtClean="0"/>
              <a:t>For more information on </a:t>
            </a:r>
            <a:r>
              <a:rPr lang="en-US" baseline="0" dirty="0" err="1" smtClean="0"/>
              <a:t>LoadID</a:t>
            </a:r>
            <a:r>
              <a:rPr lang="en-US" baseline="0" dirty="0" smtClean="0"/>
              <a:t> see – LoadIDOverview.pptx</a:t>
            </a:r>
            <a:endParaRPr lang="en-US" dirty="0"/>
          </a:p>
        </p:txBody>
      </p:sp>
      <p:sp>
        <p:nvSpPr>
          <p:cNvPr id="4" name="Slide Number Placeholder 3"/>
          <p:cNvSpPr>
            <a:spLocks noGrp="1"/>
          </p:cNvSpPr>
          <p:nvPr>
            <p:ph type="sldNum" sz="quarter" idx="10"/>
          </p:nvPr>
        </p:nvSpPr>
        <p:spPr/>
        <p:txBody>
          <a:bodyPr/>
          <a:lstStyle/>
          <a:p>
            <a:fld id="{84282EA8-EA16-1543-80CC-37868B884480}" type="slidenum">
              <a:rPr lang="en-US" smtClean="0"/>
              <a:pPr/>
              <a:t>6</a:t>
            </a:fld>
            <a:endParaRPr lang="en-US"/>
          </a:p>
        </p:txBody>
      </p:sp>
    </p:spTree>
    <p:extLst>
      <p:ext uri="{BB962C8B-B14F-4D97-AF65-F5344CB8AC3E}">
        <p14:creationId xmlns:p14="http://schemas.microsoft.com/office/powerpoint/2010/main" val="3935810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more information on Planned Movements</a:t>
            </a:r>
            <a:r>
              <a:rPr lang="en-US" baseline="0" dirty="0" smtClean="0"/>
              <a:t> see – PM Document Flow.pptx</a:t>
            </a:r>
          </a:p>
          <a:p>
            <a:r>
              <a:rPr lang="en-US" baseline="0" dirty="0" smtClean="0"/>
              <a:t>For more information on </a:t>
            </a:r>
            <a:r>
              <a:rPr lang="en-US" baseline="0" dirty="0" err="1" smtClean="0"/>
              <a:t>LoadID</a:t>
            </a:r>
            <a:r>
              <a:rPr lang="en-US" baseline="0" dirty="0" smtClean="0"/>
              <a:t> see – LoadIDOverview.pptx</a:t>
            </a:r>
            <a:endParaRPr lang="en-US" dirty="0"/>
          </a:p>
        </p:txBody>
      </p:sp>
      <p:sp>
        <p:nvSpPr>
          <p:cNvPr id="4" name="Slide Number Placeholder 3"/>
          <p:cNvSpPr>
            <a:spLocks noGrp="1"/>
          </p:cNvSpPr>
          <p:nvPr>
            <p:ph type="sldNum" sz="quarter" idx="10"/>
          </p:nvPr>
        </p:nvSpPr>
        <p:spPr/>
        <p:txBody>
          <a:bodyPr/>
          <a:lstStyle/>
          <a:p>
            <a:fld id="{84282EA8-EA16-1543-80CC-37868B884480}" type="slidenum">
              <a:rPr lang="en-US" smtClean="0"/>
              <a:pPr/>
              <a:t>7</a:t>
            </a:fld>
            <a:endParaRPr lang="en-US"/>
          </a:p>
        </p:txBody>
      </p:sp>
    </p:spTree>
    <p:extLst>
      <p:ext uri="{BB962C8B-B14F-4D97-AF65-F5344CB8AC3E}">
        <p14:creationId xmlns:p14="http://schemas.microsoft.com/office/powerpoint/2010/main" val="11448447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more information on Planned Movements</a:t>
            </a:r>
            <a:r>
              <a:rPr lang="en-US" baseline="0" dirty="0" smtClean="0"/>
              <a:t> see – PM Document Flow.pptx</a:t>
            </a:r>
          </a:p>
          <a:p>
            <a:r>
              <a:rPr lang="en-US" baseline="0" dirty="0" smtClean="0"/>
              <a:t>For more information on </a:t>
            </a:r>
            <a:r>
              <a:rPr lang="en-US" baseline="0" dirty="0" err="1" smtClean="0"/>
              <a:t>LoadID</a:t>
            </a:r>
            <a:r>
              <a:rPr lang="en-US" baseline="0" dirty="0" smtClean="0"/>
              <a:t> see – LoadIDOverview.pptx</a:t>
            </a:r>
            <a:endParaRPr lang="en-US" dirty="0"/>
          </a:p>
        </p:txBody>
      </p:sp>
      <p:sp>
        <p:nvSpPr>
          <p:cNvPr id="4" name="Slide Number Placeholder 3"/>
          <p:cNvSpPr>
            <a:spLocks noGrp="1"/>
          </p:cNvSpPr>
          <p:nvPr>
            <p:ph type="sldNum" sz="quarter" idx="10"/>
          </p:nvPr>
        </p:nvSpPr>
        <p:spPr/>
        <p:txBody>
          <a:bodyPr/>
          <a:lstStyle/>
          <a:p>
            <a:fld id="{84282EA8-EA16-1543-80CC-37868B884480}" type="slidenum">
              <a:rPr lang="en-US" smtClean="0"/>
              <a:pPr/>
              <a:t>8</a:t>
            </a:fld>
            <a:endParaRPr lang="en-US"/>
          </a:p>
        </p:txBody>
      </p:sp>
    </p:spTree>
    <p:extLst>
      <p:ext uri="{BB962C8B-B14F-4D97-AF65-F5344CB8AC3E}">
        <p14:creationId xmlns:p14="http://schemas.microsoft.com/office/powerpoint/2010/main" val="34022773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more information on Planned Movements</a:t>
            </a:r>
            <a:r>
              <a:rPr lang="en-US" baseline="0" dirty="0" smtClean="0"/>
              <a:t> see – PM Document Flow.pptx</a:t>
            </a:r>
          </a:p>
          <a:p>
            <a:r>
              <a:rPr lang="en-US" baseline="0" dirty="0" smtClean="0"/>
              <a:t>For more information on </a:t>
            </a:r>
            <a:r>
              <a:rPr lang="en-US" baseline="0" dirty="0" err="1" smtClean="0"/>
              <a:t>LoadID</a:t>
            </a:r>
            <a:r>
              <a:rPr lang="en-US" baseline="0" dirty="0" smtClean="0"/>
              <a:t> see – LoadIDOverview.pptx</a:t>
            </a:r>
            <a:endParaRPr lang="en-US" dirty="0"/>
          </a:p>
        </p:txBody>
      </p:sp>
      <p:sp>
        <p:nvSpPr>
          <p:cNvPr id="4" name="Slide Number Placeholder 3"/>
          <p:cNvSpPr>
            <a:spLocks noGrp="1"/>
          </p:cNvSpPr>
          <p:nvPr>
            <p:ph type="sldNum" sz="quarter" idx="10"/>
          </p:nvPr>
        </p:nvSpPr>
        <p:spPr/>
        <p:txBody>
          <a:bodyPr/>
          <a:lstStyle/>
          <a:p>
            <a:fld id="{84282EA8-EA16-1543-80CC-37868B884480}" type="slidenum">
              <a:rPr lang="en-US" smtClean="0"/>
              <a:pPr/>
              <a:t>9</a:t>
            </a:fld>
            <a:endParaRPr lang="en-US"/>
          </a:p>
        </p:txBody>
      </p:sp>
    </p:spTree>
    <p:extLst>
      <p:ext uri="{BB962C8B-B14F-4D97-AF65-F5344CB8AC3E}">
        <p14:creationId xmlns:p14="http://schemas.microsoft.com/office/powerpoint/2010/main" val="5978524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DD2156C4-E17E-974D-A911-066EC612C7FA}" type="datetimeFigureOut">
              <a:rPr lang="en-US" smtClean="0"/>
              <a:pPr/>
              <a:t>6/9/2016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57DCAD-3CB0-A444-B387-FDEA156B87C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DD2156C4-E17E-974D-A911-066EC612C7FA}" type="datetimeFigureOut">
              <a:rPr lang="en-US" smtClean="0"/>
              <a:pPr/>
              <a:t>6/9/2016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57DCAD-3CB0-A444-B387-FDEA156B87C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DD2156C4-E17E-974D-A911-066EC612C7FA}" type="datetimeFigureOut">
              <a:rPr lang="en-US" smtClean="0"/>
              <a:pPr/>
              <a:t>6/9/2016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57DCAD-3CB0-A444-B387-FDEA156B87C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DD2156C4-E17E-974D-A911-066EC612C7FA}" type="datetimeFigureOut">
              <a:rPr lang="en-US" smtClean="0"/>
              <a:pPr/>
              <a:t>6/9/2016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57DCAD-3CB0-A444-B387-FDEA156B87C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DD2156C4-E17E-974D-A911-066EC612C7FA}" type="datetimeFigureOut">
              <a:rPr lang="en-US" smtClean="0"/>
              <a:pPr/>
              <a:t>6/9/2016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57DCAD-3CB0-A444-B387-FDEA156B87C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DD2156C4-E17E-974D-A911-066EC612C7FA}" type="datetimeFigureOut">
              <a:rPr lang="en-US" smtClean="0"/>
              <a:pPr/>
              <a:t>6/9/2016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57DCAD-3CB0-A444-B387-FDEA156B87C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DD2156C4-E17E-974D-A911-066EC612C7FA}" type="datetimeFigureOut">
              <a:rPr lang="en-US" smtClean="0"/>
              <a:pPr/>
              <a:t>6/9/2016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57DCAD-3CB0-A444-B387-FDEA156B87C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DD2156C4-E17E-974D-A911-066EC612C7FA}" type="datetimeFigureOut">
              <a:rPr lang="en-US" smtClean="0"/>
              <a:pPr/>
              <a:t>6/9/2016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57DCAD-3CB0-A444-B387-FDEA156B87C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2156C4-E17E-974D-A911-066EC612C7FA}" type="datetimeFigureOut">
              <a:rPr lang="en-US" smtClean="0"/>
              <a:pPr/>
              <a:t>6/9/2016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57DCAD-3CB0-A444-B387-FDEA156B87C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DD2156C4-E17E-974D-A911-066EC612C7FA}" type="datetimeFigureOut">
              <a:rPr lang="en-US" smtClean="0"/>
              <a:pPr/>
              <a:t>6/9/2016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57DCAD-3CB0-A444-B387-FDEA156B87C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DD2156C4-E17E-974D-A911-066EC612C7FA}" type="datetimeFigureOut">
              <a:rPr lang="en-US" smtClean="0"/>
              <a:pPr/>
              <a:t>6/9/2016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57DCAD-3CB0-A444-B387-FDEA156B87C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2156C4-E17E-974D-A911-066EC612C7FA}" type="datetimeFigureOut">
              <a:rPr lang="en-US" smtClean="0"/>
              <a:pPr/>
              <a:t>6/9/2016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57DCAD-3CB0-A444-B387-FDEA156B87CF}" type="slidenum">
              <a:rPr lang="en-US" smtClean="0"/>
              <a:pPr/>
              <a:t>‹#›</a:t>
            </a:fld>
            <a:endParaRPr lang="en-US"/>
          </a:p>
        </p:txBody>
      </p:sp>
      <p:pic>
        <p:nvPicPr>
          <p:cNvPr id="7" name="Picture 6"/>
          <p:cNvPicPr>
            <a:picLocks noChangeAspect="1"/>
          </p:cNvPicPr>
          <p:nvPr userDrawn="1"/>
        </p:nvPicPr>
        <p:blipFill>
          <a:blip r:embed="rId13"/>
          <a:stretch>
            <a:fillRect/>
          </a:stretch>
        </p:blipFill>
        <p:spPr>
          <a:xfrm>
            <a:off x="0" y="-6922"/>
            <a:ext cx="1245121" cy="563120"/>
          </a:xfrm>
          <a:prstGeom prst="rect">
            <a:avLst/>
          </a:prstGeom>
        </p:spPr>
      </p:pic>
    </p:spTree>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XML Generation Tool Overview</a:t>
            </a:r>
          </a:p>
        </p:txBody>
      </p:sp>
      <p:sp>
        <p:nvSpPr>
          <p:cNvPr id="3" name="Content Placeholder 2"/>
          <p:cNvSpPr>
            <a:spLocks noGrp="1"/>
          </p:cNvSpPr>
          <p:nvPr>
            <p:ph idx="1"/>
          </p:nvPr>
        </p:nvSpPr>
        <p:spPr>
          <a:xfrm>
            <a:off x="457200" y="1347107"/>
            <a:ext cx="8229600" cy="5197626"/>
          </a:xfrm>
        </p:spPr>
        <p:txBody>
          <a:bodyPr>
            <a:noAutofit/>
          </a:bodyPr>
          <a:lstStyle/>
          <a:p>
            <a:pPr marL="0" indent="0">
              <a:buNone/>
            </a:pPr>
            <a:r>
              <a:rPr lang="en-US" sz="2800" dirty="0" smtClean="0"/>
              <a:t>The Planned Movement XML Generation tool was created to help generate valid XML that can be used for testing different use cases.  The tool also enforces most of the rules laid out in the documentation for required fields and not required fields.   There are 9 Visible Spreadsheets that can be used to generate a variety of Planned Movements, Planned Movement Responses, Right To Lift, Right to Live Response and LDR XML files.  </a:t>
            </a:r>
          </a:p>
        </p:txBody>
      </p:sp>
    </p:spTree>
    <p:extLst>
      <p:ext uri="{BB962C8B-B14F-4D97-AF65-F5344CB8AC3E}">
        <p14:creationId xmlns:p14="http://schemas.microsoft.com/office/powerpoint/2010/main" val="20143515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Order/Contract</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Order and Contracts are filled out very similar to Shipments. When Lifting directly against an Order then the order may need to be at the TAS or in the DCH.  Its recommended if you are lifting Orders at the TAS that the Orders have a different Account since the Account will have to be setup to Validate the driver entered text, where for pickup accounts you may not want to do this.  If you flag a pickup account as such you will not be able to lift unless there is a document with that ID at the terminal.   There maybe additional custom settings provided by Terminal or DCH depending on functionality built into the code.</a:t>
            </a:r>
            <a:endParaRPr lang="en-US" dirty="0"/>
          </a:p>
        </p:txBody>
      </p:sp>
    </p:spTree>
    <p:extLst>
      <p:ext uri="{BB962C8B-B14F-4D97-AF65-F5344CB8AC3E}">
        <p14:creationId xmlns:p14="http://schemas.microsoft.com/office/powerpoint/2010/main" val="30538143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Shipments lifting Against an Order/Contract	</a:t>
            </a:r>
            <a:endParaRPr lang="en-US" dirty="0"/>
          </a:p>
        </p:txBody>
      </p:sp>
      <p:sp>
        <p:nvSpPr>
          <p:cNvPr id="3" name="Content Placeholder 2"/>
          <p:cNvSpPr>
            <a:spLocks noGrp="1"/>
          </p:cNvSpPr>
          <p:nvPr>
            <p:ph idx="1"/>
          </p:nvPr>
        </p:nvSpPr>
        <p:spPr/>
        <p:txBody>
          <a:bodyPr>
            <a:noAutofit/>
          </a:bodyPr>
          <a:lstStyle/>
          <a:p>
            <a:pPr marL="0" indent="0">
              <a:buNone/>
            </a:pPr>
            <a:r>
              <a:rPr lang="en-US" sz="2300" dirty="0" smtClean="0"/>
              <a:t>Shipments can lift against an Order, Contract, or </a:t>
            </a:r>
            <a:r>
              <a:rPr lang="en-US" sz="2300" dirty="0" err="1" smtClean="0"/>
              <a:t>LoadID</a:t>
            </a:r>
            <a:r>
              <a:rPr lang="en-US" sz="2300" dirty="0" smtClean="0"/>
              <a:t>.  If you are filling out a shipment that lifts against an Order/Contract, the Order or Contract Tab will need to be filled in with the appropriate data. The Leading Document References can be selected for each LI in the shipment, since the Shipment has the </a:t>
            </a:r>
            <a:r>
              <a:rPr lang="en-US" sz="2300" dirty="0" err="1" smtClean="0"/>
              <a:t>TASLoadIDs</a:t>
            </a:r>
            <a:r>
              <a:rPr lang="en-US" sz="2300" dirty="0" smtClean="0"/>
              <a:t> for each Line Item, then the Order/Contract does not need to be sent to the TAS/DCH, since the shipment has all necessary data required to lift.  If the TAS/DCH Supports Volume Decrements for the Orders/Contract Quantity splitting, then these </a:t>
            </a:r>
            <a:r>
              <a:rPr lang="en-US" sz="2300" dirty="0" err="1" smtClean="0"/>
              <a:t>docuements</a:t>
            </a:r>
            <a:r>
              <a:rPr lang="en-US" sz="2300" dirty="0" smtClean="0"/>
              <a:t> may need to be sent to the TAS/DCH so actuals can be tracked against the Planned Movement Quantities.  </a:t>
            </a:r>
            <a:endParaRPr lang="en-US" sz="2300" dirty="0"/>
          </a:p>
        </p:txBody>
      </p:sp>
    </p:spTree>
    <p:extLst>
      <p:ext uri="{BB962C8B-B14F-4D97-AF65-F5344CB8AC3E}">
        <p14:creationId xmlns:p14="http://schemas.microsoft.com/office/powerpoint/2010/main" val="17534635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Additional Notes for Equipment</a:t>
            </a:r>
            <a:r>
              <a:rPr lang="en-US" dirty="0"/>
              <a:t> </a:t>
            </a:r>
            <a:r>
              <a:rPr lang="en-US" dirty="0" smtClean="0"/>
              <a:t>and Filling out Compartment Data</a:t>
            </a:r>
            <a:endParaRPr lang="en-US" dirty="0"/>
          </a:p>
        </p:txBody>
      </p:sp>
      <p:sp>
        <p:nvSpPr>
          <p:cNvPr id="3" name="Content Placeholder 2"/>
          <p:cNvSpPr>
            <a:spLocks noGrp="1"/>
          </p:cNvSpPr>
          <p:nvPr>
            <p:ph idx="1"/>
          </p:nvPr>
        </p:nvSpPr>
        <p:spPr/>
        <p:txBody>
          <a:bodyPr/>
          <a:lstStyle/>
          <a:p>
            <a:r>
              <a:rPr lang="en-US" dirty="0" smtClean="0"/>
              <a:t>For equipment to be included in the XML document it has to have an </a:t>
            </a:r>
            <a:r>
              <a:rPr lang="en-US" dirty="0" err="1" smtClean="0"/>
              <a:t>MOTItem</a:t>
            </a:r>
            <a:r>
              <a:rPr lang="en-US" dirty="0" smtClean="0"/>
              <a:t>, the MOT Items need to be listed in order of MOT Item, since the spreadsheet is not smart enough to know how to group </a:t>
            </a:r>
            <a:r>
              <a:rPr lang="en-US" dirty="0" err="1" smtClean="0"/>
              <a:t>MOTItems</a:t>
            </a:r>
            <a:r>
              <a:rPr lang="en-US" dirty="0" smtClean="0"/>
              <a:t> together.  This was done intentionally since the user it controlling the input on the sheet.</a:t>
            </a:r>
            <a:endParaRPr lang="en-US" dirty="0"/>
          </a:p>
        </p:txBody>
      </p:sp>
    </p:spTree>
    <p:extLst>
      <p:ext uri="{BB962C8B-B14F-4D97-AF65-F5344CB8AC3E}">
        <p14:creationId xmlns:p14="http://schemas.microsoft.com/office/powerpoint/2010/main" val="27282256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Setup Instructions</a:t>
            </a:r>
            <a:endParaRPr lang="en-US" dirty="0"/>
          </a:p>
        </p:txBody>
      </p:sp>
      <p:sp>
        <p:nvSpPr>
          <p:cNvPr id="3" name="Content Placeholder 2"/>
          <p:cNvSpPr>
            <a:spLocks noGrp="1"/>
          </p:cNvSpPr>
          <p:nvPr>
            <p:ph idx="1"/>
          </p:nvPr>
        </p:nvSpPr>
        <p:spPr/>
        <p:txBody>
          <a:bodyPr>
            <a:normAutofit fontScale="62500" lnSpcReduction="20000"/>
          </a:bodyPr>
          <a:lstStyle/>
          <a:p>
            <a:pPr marL="514350" indent="-514350">
              <a:buAutoNum type="arabicParenR"/>
            </a:pPr>
            <a:r>
              <a:rPr lang="en-US" dirty="0" smtClean="0"/>
              <a:t>Create </a:t>
            </a:r>
            <a:r>
              <a:rPr lang="en-US" dirty="0" smtClean="0"/>
              <a:t>the </a:t>
            </a:r>
            <a:r>
              <a:rPr lang="en-US" dirty="0"/>
              <a:t>d</a:t>
            </a:r>
            <a:r>
              <a:rPr lang="en-US" dirty="0" smtClean="0"/>
              <a:t>irectory </a:t>
            </a:r>
            <a:r>
              <a:rPr lang="en-US" dirty="0" smtClean="0"/>
              <a:t>where the XML </a:t>
            </a:r>
            <a:r>
              <a:rPr lang="en-US" dirty="0" smtClean="0"/>
              <a:t>can be place.  Files are currently stored in a DESKTOP directory called </a:t>
            </a:r>
            <a:r>
              <a:rPr lang="en-US" b="1" i="1" dirty="0" smtClean="0"/>
              <a:t>PIDX</a:t>
            </a:r>
            <a:r>
              <a:rPr lang="en-US" i="1" dirty="0" smtClean="0"/>
              <a:t>.</a:t>
            </a:r>
            <a:r>
              <a:rPr lang="en-US" dirty="0" smtClean="0"/>
              <a:t>  </a:t>
            </a:r>
            <a:endParaRPr lang="en-US" i="1" dirty="0" smtClean="0"/>
          </a:p>
          <a:p>
            <a:pPr marL="514350" indent="-514350">
              <a:buAutoNum type="arabicParenR"/>
            </a:pPr>
            <a:r>
              <a:rPr lang="en-US" dirty="0" smtClean="0"/>
              <a:t>Save a Copy off in case you mess something up (none of the cells are protected).</a:t>
            </a:r>
          </a:p>
          <a:p>
            <a:pPr marL="514350" indent="-514350">
              <a:buAutoNum type="arabicParenR"/>
            </a:pPr>
            <a:r>
              <a:rPr lang="en-US" dirty="0" smtClean="0"/>
              <a:t>Don’t insert lines and columns anywhere, it will mess things up.</a:t>
            </a:r>
          </a:p>
          <a:p>
            <a:pPr marL="514350" indent="-514350">
              <a:buAutoNum type="arabicParenR"/>
            </a:pPr>
            <a:r>
              <a:rPr lang="en-US" dirty="0" smtClean="0"/>
              <a:t>Open Spreadsheet, Enable Content and make it a Trusted File.</a:t>
            </a:r>
          </a:p>
          <a:p>
            <a:pPr marL="514350" indent="-514350">
              <a:buAutoNum type="arabicParenR"/>
            </a:pPr>
            <a:r>
              <a:rPr lang="en-US" dirty="0" smtClean="0"/>
              <a:t>If you find bugs and want to fix them feel free to edit the VBA code.  PIDX will not support any edits however and the spreadsheet is just a tool to generate sample data that was included in the packet.  It will not be supported by PIDX or the author</a:t>
            </a:r>
            <a:r>
              <a:rPr lang="en-US" dirty="0" smtClean="0"/>
              <a:t>.</a:t>
            </a:r>
          </a:p>
          <a:p>
            <a:pPr marL="514350" indent="-514350">
              <a:buAutoNum type="arabicParenR"/>
            </a:pPr>
            <a:r>
              <a:rPr lang="en-US" dirty="0" smtClean="0"/>
              <a:t>Use Only the Planned Movement Generator Spreadsheet in the PM Documentation Directory, it has the most recent bug fixes.</a:t>
            </a:r>
            <a:endParaRPr lang="en-US" dirty="0" smtClean="0"/>
          </a:p>
          <a:p>
            <a:pPr marL="514350" indent="-514350">
              <a:buAutoNum type="arabicParenR"/>
            </a:pPr>
            <a:endParaRPr lang="en-US" dirty="0"/>
          </a:p>
          <a:p>
            <a:pPr marL="0" indent="0">
              <a:buNone/>
            </a:pPr>
            <a:r>
              <a:rPr lang="en-US" dirty="0" smtClean="0"/>
              <a:t>You should now be able to work in the spreadsheet, follow the directions for which fields you can edit. </a:t>
            </a:r>
            <a:endParaRPr lang="en-US" dirty="0"/>
          </a:p>
        </p:txBody>
      </p:sp>
    </p:spTree>
    <p:extLst>
      <p:ext uri="{BB962C8B-B14F-4D97-AF65-F5344CB8AC3E}">
        <p14:creationId xmlns:p14="http://schemas.microsoft.com/office/powerpoint/2010/main" val="11265163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does the spreadsheet work?</a:t>
            </a:r>
            <a:endParaRPr lang="en-US" dirty="0"/>
          </a:p>
        </p:txBody>
      </p:sp>
      <p:sp>
        <p:nvSpPr>
          <p:cNvPr id="3" name="Content Placeholder 2"/>
          <p:cNvSpPr>
            <a:spLocks noGrp="1"/>
          </p:cNvSpPr>
          <p:nvPr>
            <p:ph idx="1"/>
          </p:nvPr>
        </p:nvSpPr>
        <p:spPr>
          <a:xfrm>
            <a:off x="642257" y="1153885"/>
            <a:ext cx="8229600" cy="5061857"/>
          </a:xfrm>
        </p:spPr>
        <p:txBody>
          <a:bodyPr>
            <a:noAutofit/>
          </a:bodyPr>
          <a:lstStyle/>
          <a:p>
            <a:pPr marL="0" indent="0">
              <a:buNone/>
            </a:pPr>
            <a:r>
              <a:rPr lang="en-US" sz="2000" dirty="0" smtClean="0"/>
              <a:t>The spreadsheet can be a bit overwhelming, but if we approach it from the perspective of what we want to do first, it simplifies it quite a bit.  For Example lets create data for the following.</a:t>
            </a:r>
          </a:p>
          <a:p>
            <a:pPr marL="0" indent="0">
              <a:buNone/>
            </a:pPr>
            <a:r>
              <a:rPr lang="en-US" sz="1800" b="1" dirty="0" smtClean="0"/>
              <a:t>Shipment</a:t>
            </a:r>
            <a:endParaRPr lang="en-US" sz="1800" b="1" dirty="0"/>
          </a:p>
          <a:p>
            <a:r>
              <a:rPr lang="en-US" sz="1600" dirty="0" smtClean="0"/>
              <a:t>Shipment Lifts from an Account (this is true even if the shipment is at an equity terminal, its just your account).</a:t>
            </a:r>
          </a:p>
          <a:p>
            <a:r>
              <a:rPr lang="en-US" sz="1600" dirty="0" smtClean="0"/>
              <a:t>Shipment is Not Pre-</a:t>
            </a:r>
            <a:r>
              <a:rPr lang="en-US" sz="1600" dirty="0" err="1" smtClean="0"/>
              <a:t>Authed</a:t>
            </a:r>
            <a:r>
              <a:rPr lang="en-US" sz="1600" dirty="0" smtClean="0"/>
              <a:t>, but is </a:t>
            </a:r>
            <a:r>
              <a:rPr lang="en-US" sz="1600" dirty="0" err="1" smtClean="0"/>
              <a:t>Authed</a:t>
            </a:r>
            <a:r>
              <a:rPr lang="en-US" sz="1600" dirty="0" smtClean="0"/>
              <a:t>.</a:t>
            </a:r>
          </a:p>
          <a:p>
            <a:pPr marL="0" indent="0">
              <a:buNone/>
            </a:pPr>
            <a:endParaRPr lang="en-US" sz="1800" dirty="0" smtClean="0"/>
          </a:p>
          <a:p>
            <a:pPr marL="0" indent="0">
              <a:buNone/>
            </a:pPr>
            <a:r>
              <a:rPr lang="en-US" sz="1800" dirty="0" smtClean="0"/>
              <a:t>In this example we would need to fill out the following Spreadsheets.</a:t>
            </a:r>
          </a:p>
          <a:p>
            <a:pPr>
              <a:buAutoNum type="arabicParenR"/>
            </a:pPr>
            <a:r>
              <a:rPr lang="en-US" sz="1600" dirty="0" err="1" smtClean="0"/>
              <a:t>LoadID</a:t>
            </a:r>
            <a:r>
              <a:rPr lang="en-US" sz="1600" dirty="0" smtClean="0"/>
              <a:t> – this is the account data (since RTL is used fill in Seller/Consignee Party fields)</a:t>
            </a:r>
          </a:p>
          <a:p>
            <a:pPr>
              <a:buAutoNum type="arabicParenR"/>
            </a:pPr>
            <a:r>
              <a:rPr lang="en-US" sz="1600" dirty="0" smtClean="0"/>
              <a:t>Shipment – Leading Document in Detail References would be </a:t>
            </a:r>
            <a:r>
              <a:rPr lang="en-US" sz="1600" dirty="0" err="1" smtClean="0"/>
              <a:t>LoadID</a:t>
            </a:r>
            <a:r>
              <a:rPr lang="en-US" sz="1600" dirty="0" smtClean="0"/>
              <a:t>, since the </a:t>
            </a:r>
          </a:p>
          <a:p>
            <a:pPr marL="0" indent="0">
              <a:buNone/>
            </a:pPr>
            <a:r>
              <a:rPr lang="en-US" sz="1600" dirty="0" smtClean="0"/>
              <a:t>shipment is lifting against the account.</a:t>
            </a:r>
          </a:p>
          <a:p>
            <a:pPr>
              <a:buFont typeface="+mj-lt"/>
              <a:buAutoNum type="arabicParenR" startAt="3"/>
            </a:pPr>
            <a:r>
              <a:rPr lang="en-US" sz="1600" dirty="0" smtClean="0"/>
              <a:t>RTL Request – RTL pulls data from Planned Movement Spreadsheets (based on Movement Type Selected)</a:t>
            </a:r>
          </a:p>
          <a:p>
            <a:pPr>
              <a:buFont typeface="+mj-lt"/>
              <a:buAutoNum type="arabicParenR" startAt="3"/>
            </a:pPr>
            <a:r>
              <a:rPr lang="en-US" sz="1600" dirty="0" smtClean="0"/>
              <a:t>RTL Response – Pulls Data from RTL Request Sheet.</a:t>
            </a:r>
          </a:p>
          <a:p>
            <a:pPr>
              <a:buFont typeface="+mj-lt"/>
              <a:buAutoNum type="arabicParenR" startAt="3"/>
            </a:pPr>
            <a:r>
              <a:rPr lang="en-US" sz="1600" dirty="0" smtClean="0"/>
              <a:t>LDR – This is the BOL and for a shipment assumes the LDR is Loaded as Planned</a:t>
            </a:r>
          </a:p>
          <a:p>
            <a:endParaRPr lang="en-US" sz="2000" dirty="0" smtClean="0"/>
          </a:p>
          <a:p>
            <a:pPr marL="0" indent="0">
              <a:buNone/>
            </a:pPr>
            <a:endParaRPr lang="en-US" sz="2000" dirty="0"/>
          </a:p>
          <a:p>
            <a:pPr marL="0" indent="0">
              <a:buNone/>
            </a:pPr>
            <a:endParaRPr lang="en-US" sz="2000" dirty="0" smtClean="0"/>
          </a:p>
          <a:p>
            <a:pPr marL="0" indent="0">
              <a:buNone/>
            </a:pPr>
            <a:endParaRPr lang="en-US" sz="2000" dirty="0" smtClean="0"/>
          </a:p>
          <a:p>
            <a:pPr marL="0" indent="0">
              <a:buNone/>
            </a:pPr>
            <a:endParaRPr lang="en-US" sz="2000" dirty="0"/>
          </a:p>
          <a:p>
            <a:endParaRPr lang="en-US" sz="2000" dirty="0" smtClean="0"/>
          </a:p>
          <a:p>
            <a:pPr marL="0" indent="0">
              <a:buNone/>
            </a:pPr>
            <a:endParaRPr lang="en-US" sz="1400" dirty="0"/>
          </a:p>
          <a:p>
            <a:pPr marL="0" indent="0">
              <a:buNone/>
            </a:pPr>
            <a:endParaRPr lang="en-US" sz="1400" dirty="0"/>
          </a:p>
        </p:txBody>
      </p:sp>
    </p:spTree>
    <p:extLst>
      <p:ext uri="{BB962C8B-B14F-4D97-AF65-F5344CB8AC3E}">
        <p14:creationId xmlns:p14="http://schemas.microsoft.com/office/powerpoint/2010/main" val="23655936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Step One - </a:t>
            </a:r>
            <a:r>
              <a:rPr lang="en-US" dirty="0" err="1" smtClean="0"/>
              <a:t>LoadIdAccount</a:t>
            </a:r>
            <a:r>
              <a:rPr lang="en-US" dirty="0" smtClean="0"/>
              <a:t> Tab</a:t>
            </a:r>
            <a:endParaRPr lang="en-US" dirty="0"/>
          </a:p>
        </p:txBody>
      </p:sp>
      <p:sp>
        <p:nvSpPr>
          <p:cNvPr id="3" name="Content Placeholder 2"/>
          <p:cNvSpPr>
            <a:spLocks noGrp="1"/>
          </p:cNvSpPr>
          <p:nvPr>
            <p:ph idx="1"/>
          </p:nvPr>
        </p:nvSpPr>
        <p:spPr/>
        <p:txBody>
          <a:bodyPr>
            <a:normAutofit/>
          </a:bodyPr>
          <a:lstStyle/>
          <a:p>
            <a:pPr marL="0" indent="0">
              <a:buNone/>
            </a:pPr>
            <a:r>
              <a:rPr lang="en-US" sz="1600" dirty="0" smtClean="0"/>
              <a:t>One important take away from the PM Document Flow.PPTX should have been that every Planned Movement Document has to reference an Account or </a:t>
            </a:r>
            <a:r>
              <a:rPr lang="en-US" sz="1600" dirty="0" err="1" smtClean="0"/>
              <a:t>LoadID</a:t>
            </a:r>
            <a:r>
              <a:rPr lang="en-US" sz="1600" dirty="0" smtClean="0"/>
              <a:t>.  For our Shipment Example this means that it should have a reference to a  </a:t>
            </a:r>
            <a:r>
              <a:rPr lang="en-US" sz="1600" dirty="0" err="1" smtClean="0"/>
              <a:t>LoadID</a:t>
            </a:r>
            <a:r>
              <a:rPr lang="en-US" sz="1600" dirty="0" smtClean="0"/>
              <a:t> from the Seller or the </a:t>
            </a:r>
            <a:r>
              <a:rPr lang="en-US" sz="1600" dirty="0" err="1" smtClean="0"/>
              <a:t>TASLoadID</a:t>
            </a:r>
            <a:r>
              <a:rPr lang="en-US" sz="1600" dirty="0" smtClean="0"/>
              <a:t> which should be issued by the Stockowner</a:t>
            </a:r>
            <a:r>
              <a:rPr lang="en-US" sz="1600" dirty="0"/>
              <a:t> </a:t>
            </a:r>
            <a:r>
              <a:rPr lang="en-US" sz="1600" dirty="0" smtClean="0"/>
              <a:t>(and is shared throughout the equity chain).</a:t>
            </a:r>
          </a:p>
          <a:p>
            <a:pPr marL="0" indent="0">
              <a:buNone/>
            </a:pPr>
            <a:endParaRPr lang="en-US" sz="1600" dirty="0" smtClean="0"/>
          </a:p>
          <a:p>
            <a:pPr marL="0" indent="0">
              <a:buNone/>
            </a:pPr>
            <a:r>
              <a:rPr lang="en-US" sz="1600" dirty="0" smtClean="0"/>
              <a:t>Steps to Filling Out </a:t>
            </a:r>
            <a:r>
              <a:rPr lang="en-US" sz="1600" dirty="0" err="1" smtClean="0"/>
              <a:t>LoadID</a:t>
            </a:r>
            <a:endParaRPr lang="en-US" sz="1600" dirty="0" smtClean="0"/>
          </a:p>
          <a:p>
            <a:pPr>
              <a:buAutoNum type="arabicParenR"/>
            </a:pPr>
            <a:r>
              <a:rPr lang="en-US" sz="1800" dirty="0" smtClean="0"/>
              <a:t>Fill out the </a:t>
            </a:r>
            <a:r>
              <a:rPr lang="en-US" sz="1800" dirty="0" err="1" smtClean="0"/>
              <a:t>LoadIDAccount</a:t>
            </a:r>
            <a:r>
              <a:rPr lang="en-US" sz="1800" dirty="0" smtClean="0"/>
              <a:t> TAB</a:t>
            </a:r>
          </a:p>
          <a:p>
            <a:pPr lvl="1"/>
            <a:r>
              <a:rPr lang="en-US" sz="1600" dirty="0" smtClean="0"/>
              <a:t>If RTL  - Assign Seller/Consignee/</a:t>
            </a:r>
            <a:r>
              <a:rPr lang="en-US" sz="1600" dirty="0" err="1" smtClean="0"/>
              <a:t>ThirdParty</a:t>
            </a:r>
            <a:r>
              <a:rPr lang="en-US" sz="1600" dirty="0" smtClean="0"/>
              <a:t> to Parties section (these may be include on the line item).  The </a:t>
            </a:r>
            <a:r>
              <a:rPr lang="en-US" sz="1600" dirty="0" err="1" smtClean="0"/>
              <a:t>ThirdParty</a:t>
            </a:r>
            <a:r>
              <a:rPr lang="en-US" sz="1600" dirty="0" smtClean="0"/>
              <a:t> is really just the Supply Party PIDX Partner ID.</a:t>
            </a:r>
          </a:p>
          <a:p>
            <a:pPr lvl="1"/>
            <a:r>
              <a:rPr lang="en-US" sz="1600" dirty="0" smtClean="0"/>
              <a:t>Fill Out Required Fields</a:t>
            </a:r>
          </a:p>
          <a:p>
            <a:pPr lvl="1"/>
            <a:r>
              <a:rPr lang="en-US" sz="1600" dirty="0" smtClean="0"/>
              <a:t>Fill out Secondary Fields</a:t>
            </a:r>
          </a:p>
          <a:p>
            <a:pPr lvl="1"/>
            <a:r>
              <a:rPr lang="en-US" sz="1600" dirty="0" smtClean="0"/>
              <a:t>Fill out Authorization Fields</a:t>
            </a:r>
          </a:p>
          <a:p>
            <a:pPr lvl="1"/>
            <a:r>
              <a:rPr lang="en-US" sz="1600" dirty="0" smtClean="0"/>
              <a:t>Fill out Terminal/Product/Quantity (it may be </a:t>
            </a:r>
            <a:r>
              <a:rPr lang="en-US" sz="1600" dirty="0" err="1" smtClean="0"/>
              <a:t>NoQuantity</a:t>
            </a:r>
            <a:r>
              <a:rPr lang="en-US" sz="1600" dirty="0" smtClean="0"/>
              <a:t> which means its more or less just an authorization to lift without any bounds).</a:t>
            </a:r>
          </a:p>
          <a:p>
            <a:pPr lvl="1"/>
            <a:r>
              <a:rPr lang="en-US" sz="1600" dirty="0" smtClean="0"/>
              <a:t>Generate XML file/Generate Response file – If you have a tool to validate XML against a schema its suggested you do this to make sure its valid (it should be).</a:t>
            </a:r>
          </a:p>
          <a:p>
            <a:pPr marL="457200" lvl="1" indent="0">
              <a:buNone/>
            </a:pPr>
            <a:endParaRPr lang="en-US" sz="1600" dirty="0"/>
          </a:p>
          <a:p>
            <a:pPr marL="0" indent="0">
              <a:buNone/>
            </a:pPr>
            <a:endParaRPr lang="en-US" sz="2000" dirty="0" smtClean="0"/>
          </a:p>
        </p:txBody>
      </p:sp>
    </p:spTree>
    <p:extLst>
      <p:ext uri="{BB962C8B-B14F-4D97-AF65-F5344CB8AC3E}">
        <p14:creationId xmlns:p14="http://schemas.microsoft.com/office/powerpoint/2010/main" val="22132480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Step Two - Shipment</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sz="1600" dirty="0" smtClean="0"/>
              <a:t>Steps to Filling Out The Shipment Spreadsheet</a:t>
            </a:r>
          </a:p>
          <a:p>
            <a:pPr>
              <a:buFont typeface="+mj-lt"/>
              <a:buAutoNum type="arabicParenR" startAt="2"/>
            </a:pPr>
            <a:r>
              <a:rPr lang="en-US" sz="1800" dirty="0" smtClean="0"/>
              <a:t>Fill out the Shipment TAB</a:t>
            </a:r>
          </a:p>
          <a:p>
            <a:pPr lvl="1"/>
            <a:r>
              <a:rPr lang="en-US" sz="1500" dirty="0" smtClean="0"/>
              <a:t>Each Shipment Document LI relates to a Delivery Line Item.  </a:t>
            </a:r>
            <a:r>
              <a:rPr lang="en-US" sz="1500" dirty="0"/>
              <a:t> </a:t>
            </a:r>
            <a:r>
              <a:rPr lang="en-US" sz="1500" dirty="0" smtClean="0"/>
              <a:t>A Delivery Line item specifies the Delivery Location, Product, and Total Quantity to be delivered.  The </a:t>
            </a:r>
            <a:r>
              <a:rPr lang="en-US" sz="1500" dirty="0" err="1" smtClean="0"/>
              <a:t>Desitination</a:t>
            </a:r>
            <a:r>
              <a:rPr lang="en-US" sz="1500" dirty="0" smtClean="0"/>
              <a:t> Id Partner Role Identifier on the Delivery should specify where the product is going to be delivered or contain a reference to a Delivery Location in the TAS (needs to be agreed on what that number means – Can be specified in Agency who owns ID).  </a:t>
            </a:r>
            <a:endParaRPr lang="en-US" sz="1500" dirty="0"/>
          </a:p>
          <a:p>
            <a:pPr lvl="1"/>
            <a:r>
              <a:rPr lang="en-US" sz="1500" dirty="0" smtClean="0"/>
              <a:t>When Filling out shipment LI you will notice that it can lift against an Order, Contract, </a:t>
            </a:r>
            <a:r>
              <a:rPr lang="en-US" sz="1500" dirty="0" err="1" smtClean="0"/>
              <a:t>LoadID</a:t>
            </a:r>
            <a:r>
              <a:rPr lang="en-US" sz="1500" dirty="0" smtClean="0"/>
              <a:t>.  For our Case pick </a:t>
            </a:r>
            <a:r>
              <a:rPr lang="en-US" sz="1500" dirty="0" err="1" smtClean="0"/>
              <a:t>LoadID</a:t>
            </a:r>
            <a:r>
              <a:rPr lang="en-US" sz="1500" dirty="0" smtClean="0"/>
              <a:t> then Pick the Corresponding LI Numbers from the </a:t>
            </a:r>
            <a:r>
              <a:rPr lang="en-US" sz="1500" dirty="0" err="1" smtClean="0"/>
              <a:t>LoadIDAccount</a:t>
            </a:r>
            <a:r>
              <a:rPr lang="en-US" sz="1500" dirty="0" smtClean="0"/>
              <a:t> form (these ID are populated in a picklist) and the products details will be filled in automatically (along with the TASLOADID from the </a:t>
            </a:r>
            <a:r>
              <a:rPr lang="en-US" sz="1500" dirty="0" err="1" smtClean="0"/>
              <a:t>LoadIdAccount</a:t>
            </a:r>
            <a:r>
              <a:rPr lang="en-US" sz="1500" dirty="0" smtClean="0"/>
              <a:t> sheet).  If you were loading the shipment against a contract or order, note that the </a:t>
            </a:r>
            <a:r>
              <a:rPr lang="en-US" sz="1500" dirty="0" err="1" smtClean="0"/>
              <a:t>TASLoadID</a:t>
            </a:r>
            <a:r>
              <a:rPr lang="en-US" sz="1500" dirty="0" smtClean="0"/>
              <a:t> is picked up from the Contract/Order details (which was picked up from the </a:t>
            </a:r>
            <a:r>
              <a:rPr lang="en-US" sz="1500" dirty="0" err="1" smtClean="0"/>
              <a:t>LoadIDAccount</a:t>
            </a:r>
            <a:r>
              <a:rPr lang="en-US" sz="1500" dirty="0" smtClean="0"/>
              <a:t> Tab when Contract/Order was filled out).  Since the </a:t>
            </a:r>
            <a:r>
              <a:rPr lang="en-US" sz="1500" dirty="0" err="1" smtClean="0"/>
              <a:t>TASLoadID</a:t>
            </a:r>
            <a:r>
              <a:rPr lang="en-US" sz="1500" dirty="0" smtClean="0"/>
              <a:t> is filled on the Shipment no other information is required at the TAS (Order or Contract Data, since they serve as a reference).  If you were lifting against an Order/Contract, this document shouldn’t have to be at the TAS if the </a:t>
            </a:r>
            <a:r>
              <a:rPr lang="en-US" sz="1500" dirty="0" err="1" smtClean="0"/>
              <a:t>TASLoadID</a:t>
            </a:r>
            <a:r>
              <a:rPr lang="en-US" sz="1500" dirty="0" smtClean="0"/>
              <a:t> is on the Shipment. </a:t>
            </a:r>
          </a:p>
          <a:p>
            <a:pPr lvl="1"/>
            <a:r>
              <a:rPr lang="en-US" sz="1600" dirty="0" smtClean="0"/>
              <a:t>Fill out </a:t>
            </a:r>
            <a:r>
              <a:rPr lang="en-US" sz="1600" dirty="0" err="1" smtClean="0"/>
              <a:t>LoadPlan</a:t>
            </a:r>
            <a:endParaRPr lang="en-US" sz="1600" dirty="0" smtClean="0"/>
          </a:p>
          <a:p>
            <a:pPr lvl="2"/>
            <a:r>
              <a:rPr lang="en-US" sz="1500" dirty="0" smtClean="0"/>
              <a:t>Fill Out Carrier and Equipment.</a:t>
            </a:r>
          </a:p>
          <a:p>
            <a:pPr lvl="2"/>
            <a:r>
              <a:rPr lang="en-US" sz="1500" dirty="0" smtClean="0"/>
              <a:t>Fill out Compartment Loading Plan – Specify the Shipment LI to be use for Each Compartment (this will automatically fill out the product details.</a:t>
            </a:r>
          </a:p>
          <a:p>
            <a:pPr lvl="2"/>
            <a:r>
              <a:rPr lang="en-US" sz="1500" dirty="0" smtClean="0"/>
              <a:t>Fill out the quantity to be placed in each compartment (note its up to the user to make sure everything ZEROS out against the Shipment LI Details).</a:t>
            </a:r>
          </a:p>
          <a:p>
            <a:pPr lvl="1"/>
            <a:r>
              <a:rPr lang="en-US" sz="1900" dirty="0" smtClean="0"/>
              <a:t>Generate PM Document/Generate Response Document</a:t>
            </a:r>
          </a:p>
          <a:p>
            <a:pPr lvl="2"/>
            <a:endParaRPr lang="en-US" sz="1200" dirty="0" smtClean="0"/>
          </a:p>
          <a:p>
            <a:pPr marL="457200" lvl="1" indent="0">
              <a:buNone/>
            </a:pPr>
            <a:endParaRPr lang="en-US" sz="1600" dirty="0"/>
          </a:p>
          <a:p>
            <a:pPr marL="0" indent="0">
              <a:buNone/>
            </a:pPr>
            <a:endParaRPr lang="en-US" sz="2000" dirty="0" smtClean="0"/>
          </a:p>
        </p:txBody>
      </p:sp>
    </p:spTree>
    <p:extLst>
      <p:ext uri="{BB962C8B-B14F-4D97-AF65-F5344CB8AC3E}">
        <p14:creationId xmlns:p14="http://schemas.microsoft.com/office/powerpoint/2010/main" val="1386802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Step Three – Right To Lift Request</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sz="1600" dirty="0" smtClean="0"/>
              <a:t>Filling out RIGHT to Lift Request is fairly easy, since all the other data entry has been completed (especially for shipment).</a:t>
            </a:r>
          </a:p>
          <a:p>
            <a:pPr>
              <a:buFont typeface="+mj-lt"/>
              <a:buAutoNum type="arabicParenR" startAt="3"/>
            </a:pPr>
            <a:r>
              <a:rPr lang="en-US" sz="1800" dirty="0" smtClean="0"/>
              <a:t>Fill out the Right to Lift Request</a:t>
            </a:r>
          </a:p>
          <a:p>
            <a:pPr lvl="1"/>
            <a:r>
              <a:rPr lang="en-US" sz="1600" dirty="0" smtClean="0"/>
              <a:t>Select Shipment in Cell E34 (note the Numbers to the right will change)</a:t>
            </a:r>
          </a:p>
          <a:p>
            <a:pPr lvl="1"/>
            <a:r>
              <a:rPr lang="en-US" sz="1600" dirty="0" smtClean="0"/>
              <a:t>Select the </a:t>
            </a:r>
            <a:r>
              <a:rPr lang="en-US" sz="1600" dirty="0" err="1" smtClean="0"/>
              <a:t>LoadingType</a:t>
            </a:r>
            <a:r>
              <a:rPr lang="en-US" sz="1600" dirty="0" smtClean="0"/>
              <a:t> B34  - </a:t>
            </a:r>
          </a:p>
          <a:p>
            <a:pPr lvl="2"/>
            <a:r>
              <a:rPr lang="en-US" sz="1600" dirty="0" err="1" smtClean="0"/>
              <a:t>RackPickup</a:t>
            </a:r>
            <a:r>
              <a:rPr lang="en-US" sz="1600" dirty="0" smtClean="0"/>
              <a:t>– Note this will assume the Shipment Document has not been pushed to the TAS but has been pushed to the DCH, and that the Terminal ONLY supports a “LIGHT </a:t>
            </a:r>
            <a:r>
              <a:rPr lang="en-US" sz="1600" dirty="0" err="1" smtClean="0"/>
              <a:t>LoadPlan</a:t>
            </a:r>
            <a:r>
              <a:rPr lang="en-US" sz="1600" dirty="0" smtClean="0"/>
              <a:t>” which will be returned back in the RTL Request</a:t>
            </a:r>
          </a:p>
          <a:p>
            <a:pPr lvl="2"/>
            <a:r>
              <a:rPr lang="en-US" sz="1600" dirty="0" err="1"/>
              <a:t>RealTimeRemoteOrderDownload</a:t>
            </a:r>
            <a:r>
              <a:rPr lang="en-US" sz="1600" dirty="0"/>
              <a:t> </a:t>
            </a:r>
            <a:r>
              <a:rPr lang="en-US" sz="1600" dirty="0" smtClean="0"/>
              <a:t>– This Request basically does what </a:t>
            </a:r>
            <a:r>
              <a:rPr lang="en-US" sz="1600" dirty="0" err="1" smtClean="0"/>
              <a:t>RackPickUp</a:t>
            </a:r>
            <a:r>
              <a:rPr lang="en-US" sz="1600" dirty="0" smtClean="0"/>
              <a:t> does but it also returns the entire shipment document in the Response.</a:t>
            </a:r>
          </a:p>
          <a:p>
            <a:pPr lvl="2"/>
            <a:r>
              <a:rPr lang="en-US" sz="1600" dirty="0" err="1" smtClean="0"/>
              <a:t>LocalTerminaOrder</a:t>
            </a:r>
            <a:r>
              <a:rPr lang="en-US" sz="1600" dirty="0" smtClean="0"/>
              <a:t> – This Type assumes that the Shipment document is already at the terminal so only a simple authorization against the product/quantities needs to be performed.  The returned data from a </a:t>
            </a:r>
            <a:r>
              <a:rPr lang="en-US" sz="1600" dirty="0" err="1" smtClean="0"/>
              <a:t>LocalTerminalOrder</a:t>
            </a:r>
            <a:r>
              <a:rPr lang="en-US" sz="1600" dirty="0" smtClean="0"/>
              <a:t> is simply a list of products similar to </a:t>
            </a:r>
            <a:r>
              <a:rPr lang="en-US" sz="1600" dirty="0" err="1" smtClean="0"/>
              <a:t>RackPickUp</a:t>
            </a:r>
            <a:r>
              <a:rPr lang="en-US" sz="1600" dirty="0" smtClean="0"/>
              <a:t> but the authorization maybe done against the product quantities passed into the Auth.</a:t>
            </a:r>
            <a:endParaRPr lang="en-US" sz="1600" dirty="0"/>
          </a:p>
          <a:p>
            <a:pPr lvl="1"/>
            <a:r>
              <a:rPr lang="en-US" sz="2000" dirty="0" smtClean="0"/>
              <a:t>Once the two fields have been filled in then click on Copy PM Data into RTL, once that is completed.  If Seller/Consignee is not a party on the </a:t>
            </a:r>
            <a:r>
              <a:rPr lang="en-US" sz="2000" dirty="0" err="1" smtClean="0"/>
              <a:t>LoadIDAccount</a:t>
            </a:r>
            <a:r>
              <a:rPr lang="en-US" sz="2000" dirty="0" smtClean="0"/>
              <a:t> tab, you will receive an error, since those are required fields.</a:t>
            </a:r>
          </a:p>
          <a:p>
            <a:pPr lvl="1"/>
            <a:r>
              <a:rPr lang="en-US" sz="2000" dirty="0" smtClean="0"/>
              <a:t>Generate XML to see what the </a:t>
            </a:r>
            <a:r>
              <a:rPr lang="en-US" sz="2000" dirty="0" err="1" smtClean="0"/>
              <a:t>Auth</a:t>
            </a:r>
            <a:r>
              <a:rPr lang="en-US" sz="2000" dirty="0" smtClean="0"/>
              <a:t> Request looks like</a:t>
            </a:r>
          </a:p>
          <a:p>
            <a:pPr lvl="2"/>
            <a:r>
              <a:rPr lang="en-US" sz="1600" dirty="0" smtClean="0"/>
              <a:t>NOTE for REALTIMEREMOTEORDERDOWNLOAD you will have to have clicked on the GENERATE XML from the SHIPMENT Tab for the Shipment to be included as a document in the XML.</a:t>
            </a:r>
          </a:p>
          <a:p>
            <a:pPr lvl="1"/>
            <a:r>
              <a:rPr lang="en-US" sz="2000" dirty="0" smtClean="0"/>
              <a:t>RTL Response – Click on the Copy </a:t>
            </a:r>
          </a:p>
          <a:p>
            <a:pPr marL="914400" lvl="2" indent="0">
              <a:buNone/>
            </a:pPr>
            <a:endParaRPr lang="en-US" sz="1200" dirty="0" smtClean="0"/>
          </a:p>
          <a:p>
            <a:pPr marL="457200" lvl="1" indent="0">
              <a:buNone/>
            </a:pPr>
            <a:endParaRPr lang="en-US" sz="1600" dirty="0"/>
          </a:p>
          <a:p>
            <a:pPr marL="0" indent="0">
              <a:buNone/>
            </a:pPr>
            <a:endParaRPr lang="en-US" sz="2000" dirty="0" smtClean="0"/>
          </a:p>
        </p:txBody>
      </p:sp>
    </p:spTree>
    <p:extLst>
      <p:ext uri="{BB962C8B-B14F-4D97-AF65-F5344CB8AC3E}">
        <p14:creationId xmlns:p14="http://schemas.microsoft.com/office/powerpoint/2010/main" val="21951599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Step Four – Right To Lift Response</a:t>
            </a:r>
            <a:endParaRPr lang="en-US" dirty="0"/>
          </a:p>
        </p:txBody>
      </p:sp>
      <p:sp>
        <p:nvSpPr>
          <p:cNvPr id="3" name="Content Placeholder 2"/>
          <p:cNvSpPr>
            <a:spLocks noGrp="1"/>
          </p:cNvSpPr>
          <p:nvPr>
            <p:ph idx="1"/>
          </p:nvPr>
        </p:nvSpPr>
        <p:spPr/>
        <p:txBody>
          <a:bodyPr>
            <a:normAutofit/>
          </a:bodyPr>
          <a:lstStyle/>
          <a:p>
            <a:pPr marL="0" indent="0">
              <a:buNone/>
            </a:pPr>
            <a:r>
              <a:rPr lang="en-US" sz="1600" dirty="0" smtClean="0"/>
              <a:t>Filling out RIGHT to Lift Response is fairly easy.  When its </a:t>
            </a:r>
            <a:r>
              <a:rPr lang="en-US" sz="1600" dirty="0" err="1" smtClean="0"/>
              <a:t>intiailly</a:t>
            </a:r>
            <a:r>
              <a:rPr lang="en-US" sz="1600" dirty="0" smtClean="0"/>
              <a:t> automatically filled out it assumes that everything is authorized.  You can go through an set the </a:t>
            </a:r>
            <a:r>
              <a:rPr lang="en-US" sz="1600" dirty="0" err="1" smtClean="0"/>
              <a:t>ResponseType</a:t>
            </a:r>
            <a:r>
              <a:rPr lang="en-US" sz="1600" dirty="0" smtClean="0"/>
              <a:t> to Deny, but it will not adjust the product lists, but I believe the product list will not be produced in the XML if the Response Type is Deny.  Also if you wanted to generate an AUTH with a couple missing products, just delete the products in the Product list (I wouldn’t leave blanks lines so you should shift things up).</a:t>
            </a:r>
          </a:p>
          <a:p>
            <a:pPr>
              <a:buFont typeface="+mj-lt"/>
              <a:buAutoNum type="arabicParenR" startAt="4"/>
            </a:pPr>
            <a:r>
              <a:rPr lang="en-US" sz="1800" dirty="0" smtClean="0"/>
              <a:t>Fill out the Right to Lift Request</a:t>
            </a:r>
          </a:p>
          <a:p>
            <a:pPr lvl="1"/>
            <a:r>
              <a:rPr lang="en-US" sz="1600" dirty="0" smtClean="0"/>
              <a:t>Click on “Copy Data from RTL Request”</a:t>
            </a:r>
          </a:p>
          <a:p>
            <a:pPr lvl="1"/>
            <a:r>
              <a:rPr lang="en-US" sz="1600" dirty="0" smtClean="0"/>
              <a:t>Fill out </a:t>
            </a:r>
            <a:r>
              <a:rPr lang="en-US" sz="1600" dirty="0" err="1" smtClean="0"/>
              <a:t>Auth</a:t>
            </a:r>
            <a:r>
              <a:rPr lang="en-US" sz="1600" dirty="0" smtClean="0"/>
              <a:t> Response with data you would like.</a:t>
            </a:r>
          </a:p>
          <a:p>
            <a:pPr lvl="1"/>
            <a:r>
              <a:rPr lang="en-US" sz="1600" dirty="0" smtClean="0"/>
              <a:t>Delete Items from </a:t>
            </a:r>
            <a:r>
              <a:rPr lang="en-US" sz="1600" dirty="0" err="1" smtClean="0"/>
              <a:t>ProductLIst</a:t>
            </a:r>
            <a:r>
              <a:rPr lang="en-US" sz="1600" dirty="0" smtClean="0"/>
              <a:t> if you would like.</a:t>
            </a:r>
          </a:p>
          <a:p>
            <a:pPr lvl="1"/>
            <a:r>
              <a:rPr lang="en-US" sz="1600" dirty="0" smtClean="0"/>
              <a:t>Click on Generate XML once you are done to see the Response XML file.</a:t>
            </a:r>
          </a:p>
          <a:p>
            <a:pPr marL="457200" lvl="1" indent="0">
              <a:buNone/>
            </a:pPr>
            <a:endParaRPr lang="en-US" sz="1600" dirty="0"/>
          </a:p>
          <a:p>
            <a:pPr marL="0" indent="0">
              <a:buNone/>
            </a:pPr>
            <a:endParaRPr lang="en-US" sz="2000" dirty="0" smtClean="0"/>
          </a:p>
        </p:txBody>
      </p:sp>
    </p:spTree>
    <p:extLst>
      <p:ext uri="{BB962C8B-B14F-4D97-AF65-F5344CB8AC3E}">
        <p14:creationId xmlns:p14="http://schemas.microsoft.com/office/powerpoint/2010/main" val="5922168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Step Five – LDR/BOL</a:t>
            </a:r>
            <a:endParaRPr lang="en-US" dirty="0"/>
          </a:p>
        </p:txBody>
      </p:sp>
      <p:sp>
        <p:nvSpPr>
          <p:cNvPr id="3" name="Content Placeholder 2"/>
          <p:cNvSpPr>
            <a:spLocks noGrp="1"/>
          </p:cNvSpPr>
          <p:nvPr>
            <p:ph idx="1"/>
          </p:nvPr>
        </p:nvSpPr>
        <p:spPr/>
        <p:txBody>
          <a:bodyPr>
            <a:normAutofit/>
          </a:bodyPr>
          <a:lstStyle/>
          <a:p>
            <a:pPr marL="0" indent="0">
              <a:buNone/>
            </a:pPr>
            <a:r>
              <a:rPr lang="en-US" sz="1600" dirty="0" smtClean="0"/>
              <a:t>LDR/BOL is also somewhat easily filled out since for Shipments it assumes the shipment was loaded as planned so it copies all the data from the SHIPMENT to the LDR.</a:t>
            </a:r>
          </a:p>
          <a:p>
            <a:pPr>
              <a:buFont typeface="+mj-lt"/>
              <a:buAutoNum type="arabicParenR" startAt="4"/>
            </a:pPr>
            <a:r>
              <a:rPr lang="en-US" sz="1800" dirty="0" smtClean="0"/>
              <a:t>Fill out the BOL Tab</a:t>
            </a:r>
          </a:p>
          <a:p>
            <a:pPr lvl="1"/>
            <a:r>
              <a:rPr lang="en-US" sz="1600" dirty="0" smtClean="0"/>
              <a:t>Select Shipment in Cell B5.</a:t>
            </a:r>
          </a:p>
          <a:p>
            <a:pPr lvl="1"/>
            <a:r>
              <a:rPr lang="en-US" sz="1600" dirty="0" smtClean="0"/>
              <a:t>Click on Copy PM into BOL (note for shipments everything is set, for Contracts, Orders, </a:t>
            </a:r>
            <a:r>
              <a:rPr lang="en-US" sz="1600" dirty="0" err="1" smtClean="0"/>
              <a:t>LoadId</a:t>
            </a:r>
            <a:r>
              <a:rPr lang="en-US" sz="1600" dirty="0" smtClean="0"/>
              <a:t> Loading you will have to go and adjust lines 46-65 (note don’t leave blanks).  Only adjust the Orange colored lines.  The Measurement section is assumed to contain the measurements for Volume (we did not do weighed products).  For shipments you will have to adjust weight, temperatures, and Gravity to your liking.  The spreadsheet only will create a copy of the Volume specified into the Ambient/Standard fields.  Since these fields really are just examples you can set the values to some number and just validate the number shows up.  However if you are doing testing with an ERP system that checks the Standard based on Temp/Density settings you will obviously have to make sure the calculations are correct.</a:t>
            </a:r>
          </a:p>
          <a:p>
            <a:pPr lvl="1"/>
            <a:r>
              <a:rPr lang="en-US" sz="1600" dirty="0" smtClean="0"/>
              <a:t>Click on Generate XML</a:t>
            </a:r>
          </a:p>
          <a:p>
            <a:pPr marL="457200" lvl="1" indent="0">
              <a:buNone/>
            </a:pPr>
            <a:endParaRPr lang="en-US" sz="1600" dirty="0"/>
          </a:p>
          <a:p>
            <a:pPr marL="0" indent="0">
              <a:buNone/>
            </a:pPr>
            <a:endParaRPr lang="en-US" sz="2000" dirty="0" smtClean="0"/>
          </a:p>
        </p:txBody>
      </p:sp>
    </p:spTree>
    <p:extLst>
      <p:ext uri="{BB962C8B-B14F-4D97-AF65-F5344CB8AC3E}">
        <p14:creationId xmlns:p14="http://schemas.microsoft.com/office/powerpoint/2010/main" val="10570129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6263</TotalTime>
  <Words>1954</Words>
  <Application>Microsoft Office PowerPoint</Application>
  <PresentationFormat>On-screen Show (4:3)</PresentationFormat>
  <Paragraphs>99</Paragraphs>
  <Slides>11</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XML Generation Tool Overview</vt:lpstr>
      <vt:lpstr>Additional Notes for Equipment and Filling out Compartment Data</vt:lpstr>
      <vt:lpstr>Setup Instructions</vt:lpstr>
      <vt:lpstr>How does the spreadsheet work?</vt:lpstr>
      <vt:lpstr>Step One - LoadIdAccount Tab</vt:lpstr>
      <vt:lpstr>Step Two - Shipment</vt:lpstr>
      <vt:lpstr>Step Three – Right To Lift Request</vt:lpstr>
      <vt:lpstr>Step Four – Right To Lift Response</vt:lpstr>
      <vt:lpstr>Step Five – LDR/BOL</vt:lpstr>
      <vt:lpstr>Order/Contract</vt:lpstr>
      <vt:lpstr>Shipments lifting Against an Order/Contract </vt:lpstr>
    </vt:vector>
  </TitlesOfParts>
  <Company>Hermes Asset Protection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PIDX TDXS Subgroup Planned Movements</dc:title>
  <dc:creator>Hanno Schwarz</dc:creator>
  <cp:lastModifiedBy>Bryan McPadden</cp:lastModifiedBy>
  <cp:revision>374</cp:revision>
  <dcterms:created xsi:type="dcterms:W3CDTF">2011-09-12T13:02:48Z</dcterms:created>
  <dcterms:modified xsi:type="dcterms:W3CDTF">2016-06-09T20:26:49Z</dcterms:modified>
</cp:coreProperties>
</file>