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0" r:id="rId1"/>
  </p:sldMasterIdLst>
  <p:notesMasterIdLst>
    <p:notesMasterId r:id="rId11"/>
  </p:notesMasterIdLst>
  <p:sldIdLst>
    <p:sldId id="256" r:id="rId2"/>
    <p:sldId id="311" r:id="rId3"/>
    <p:sldId id="313" r:id="rId4"/>
    <p:sldId id="300" r:id="rId5"/>
    <p:sldId id="305" r:id="rId6"/>
    <p:sldId id="314" r:id="rId7"/>
    <p:sldId id="304" r:id="rId8"/>
    <p:sldId id="312" r:id="rId9"/>
    <p:sldId id="30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82" autoAdjust="0"/>
    <p:restoredTop sz="85995" autoAdjust="0"/>
  </p:normalViewPr>
  <p:slideViewPr>
    <p:cSldViewPr snapToGrid="0" snapToObjects="1">
      <p:cViewPr varScale="1">
        <p:scale>
          <a:sx n="99" d="100"/>
          <a:sy n="99" d="100"/>
        </p:scale>
        <p:origin x="49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44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40E4C-E433-8A47-8014-DBCE145FD3AE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82EA8-EA16-1543-80CC-37868B884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98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82EA8-EA16-1543-80CC-37868B88448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943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156C4-E17E-974D-A911-066EC612C7FA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DCAD-3CB0-A444-B387-FDEA156B8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156C4-E17E-974D-A911-066EC612C7FA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DCAD-3CB0-A444-B387-FDEA156B8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156C4-E17E-974D-A911-066EC612C7FA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DCAD-3CB0-A444-B387-FDEA156B8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156C4-E17E-974D-A911-066EC612C7FA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DCAD-3CB0-A444-B387-FDEA156B8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156C4-E17E-974D-A911-066EC612C7FA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DCAD-3CB0-A444-B387-FDEA156B8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156C4-E17E-974D-A911-066EC612C7FA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DCAD-3CB0-A444-B387-FDEA156B8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156C4-E17E-974D-A911-066EC612C7FA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DCAD-3CB0-A444-B387-FDEA156B8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156C4-E17E-974D-A911-066EC612C7FA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DCAD-3CB0-A444-B387-FDEA156B8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156C4-E17E-974D-A911-066EC612C7FA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DCAD-3CB0-A444-B387-FDEA156B8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156C4-E17E-974D-A911-066EC612C7FA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DCAD-3CB0-A444-B387-FDEA156B8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156C4-E17E-974D-A911-066EC612C7FA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DCAD-3CB0-A444-B387-FDEA156B8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156C4-E17E-974D-A911-066EC612C7FA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7DCAD-3CB0-A444-B387-FDEA156B87C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-6922"/>
            <a:ext cx="1245121" cy="5631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233035"/>
          </a:xfrm>
        </p:spPr>
        <p:txBody>
          <a:bodyPr>
            <a:normAutofit/>
          </a:bodyPr>
          <a:lstStyle/>
          <a:p>
            <a:r>
              <a:rPr lang="en-US" dirty="0" smtClean="0"/>
              <a:t>TDXS </a:t>
            </a:r>
            <a:r>
              <a:rPr lang="en-US" dirty="0" err="1" smtClean="0"/>
              <a:t>LoadId</a:t>
            </a:r>
            <a:r>
              <a:rPr lang="en-US" dirty="0" smtClean="0"/>
              <a:t> Overview</a:t>
            </a:r>
            <a:br>
              <a:rPr lang="en-US" dirty="0" smtClean="0"/>
            </a:b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Planned Movements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>
                <a:solidFill>
                  <a:schemeClr val="tx2"/>
                </a:solidFill>
              </a:rPr>
              <a:t>12</a:t>
            </a:r>
            <a:r>
              <a:rPr lang="en-US" sz="1800" baseline="30000" dirty="0" smtClean="0">
                <a:solidFill>
                  <a:schemeClr val="tx2"/>
                </a:solidFill>
              </a:rPr>
              <a:t>th</a:t>
            </a:r>
            <a:r>
              <a:rPr lang="en-US" sz="1800" dirty="0" smtClean="0">
                <a:solidFill>
                  <a:schemeClr val="tx2"/>
                </a:solidFill>
              </a:rPr>
              <a:t> January 2012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54" y="2649901"/>
            <a:ext cx="8939315" cy="40258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3587"/>
          </a:xfrm>
        </p:spPr>
        <p:txBody>
          <a:bodyPr/>
          <a:lstStyle/>
          <a:p>
            <a:r>
              <a:rPr lang="en-US" dirty="0" err="1" smtClean="0"/>
              <a:t>LoadID</a:t>
            </a:r>
            <a:r>
              <a:rPr lang="en-US" dirty="0" smtClean="0"/>
              <a:t> Definition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57224" y="1229409"/>
            <a:ext cx="7800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Generally a </a:t>
            </a:r>
            <a:r>
              <a:rPr lang="en-US" sz="3600" dirty="0" err="1" smtClean="0"/>
              <a:t>LoadID</a:t>
            </a:r>
            <a:r>
              <a:rPr lang="en-US" sz="3600" dirty="0" smtClean="0"/>
              <a:t> is something you can load against at a Terminal.  It defines the following attributes and is unique at a physical location</a:t>
            </a:r>
            <a:r>
              <a:rPr lang="en-US" sz="3600" dirty="0" smtClean="0"/>
              <a:t>.</a:t>
            </a:r>
            <a:endParaRPr lang="en-US" sz="36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en-US" sz="3600" dirty="0" smtClean="0"/>
              <a:t>Sold To/</a:t>
            </a:r>
            <a:r>
              <a:rPr lang="en-US" sz="3600" dirty="0" err="1" smtClean="0"/>
              <a:t>ShipTo</a:t>
            </a:r>
            <a:r>
              <a:rPr lang="en-US" sz="3600" dirty="0" smtClean="0"/>
              <a:t>/Tax To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3600" dirty="0" smtClean="0"/>
              <a:t>Tax Code</a:t>
            </a:r>
            <a:endParaRPr lang="en-US" sz="36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en-US" sz="3600" dirty="0" smtClean="0"/>
              <a:t>Product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3600" dirty="0" smtClean="0"/>
              <a:t>Supply Partner/Plant</a:t>
            </a:r>
          </a:p>
        </p:txBody>
      </p:sp>
    </p:spTree>
    <p:extLst>
      <p:ext uri="{BB962C8B-B14F-4D97-AF65-F5344CB8AC3E}">
        <p14:creationId xmlns:p14="http://schemas.microsoft.com/office/powerpoint/2010/main" val="377746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3587"/>
          </a:xfrm>
        </p:spPr>
        <p:txBody>
          <a:bodyPr/>
          <a:lstStyle/>
          <a:p>
            <a:r>
              <a:rPr lang="en-US" dirty="0" err="1" smtClean="0"/>
              <a:t>LoadID</a:t>
            </a:r>
            <a:r>
              <a:rPr lang="en-US" dirty="0" smtClean="0"/>
              <a:t> vs Account </a:t>
            </a:r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57224" y="1229409"/>
            <a:ext cx="78009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/>
              <a:t>LoadIds</a:t>
            </a:r>
            <a:r>
              <a:rPr lang="en-US" sz="2800" dirty="0" smtClean="0"/>
              <a:t> can also be generated at the Account Level, meaning the ID identifies a Group of Products, and not the products.  </a:t>
            </a:r>
            <a:r>
              <a:rPr lang="en-US" sz="2800" dirty="0" err="1" smtClean="0"/>
              <a:t>Typcially</a:t>
            </a:r>
            <a:r>
              <a:rPr lang="en-US" sz="2800" dirty="0" smtClean="0"/>
              <a:t> when that is the case then </a:t>
            </a:r>
            <a:r>
              <a:rPr lang="en-US" sz="2800" dirty="0" err="1" smtClean="0"/>
              <a:t>SoldTo</a:t>
            </a:r>
            <a:r>
              <a:rPr lang="en-US" sz="2800" dirty="0" smtClean="0"/>
              <a:t>/</a:t>
            </a:r>
            <a:r>
              <a:rPr lang="en-US" sz="2800" dirty="0" err="1" smtClean="0"/>
              <a:t>ShipTo</a:t>
            </a:r>
            <a:r>
              <a:rPr lang="en-US" sz="2800" dirty="0" smtClean="0"/>
              <a:t> end up being the </a:t>
            </a:r>
            <a:r>
              <a:rPr lang="en-US" sz="2800" dirty="0" err="1" smtClean="0"/>
              <a:t>LoadID</a:t>
            </a:r>
            <a:r>
              <a:rPr lang="en-US" sz="2800" dirty="0" smtClean="0"/>
              <a:t> (either assigned by the Stockowner or Seller).  The products to be loaded are then picked from the Account.</a:t>
            </a:r>
            <a:endParaRPr lang="en-US" sz="28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en-US" sz="2800" dirty="0" smtClean="0"/>
              <a:t>Sold To/</a:t>
            </a:r>
            <a:r>
              <a:rPr lang="en-US" sz="2800" dirty="0" err="1" smtClean="0"/>
              <a:t>ShipTo</a:t>
            </a:r>
            <a:r>
              <a:rPr lang="en-US" sz="2800" dirty="0" smtClean="0"/>
              <a:t>/Tax To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en-US" sz="2800" dirty="0" smtClean="0"/>
              <a:t>Tax Code</a:t>
            </a:r>
            <a:endParaRPr lang="en-US" sz="2800" dirty="0" smtClean="0"/>
          </a:p>
          <a:p>
            <a:pPr marL="1028700" lvl="1" indent="-571500">
              <a:buFont typeface="Arial" pitchFamily="34" charset="0"/>
              <a:buChar char="•"/>
            </a:pPr>
            <a:r>
              <a:rPr lang="en-US" sz="2800" dirty="0" smtClean="0"/>
              <a:t>Product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en-US" sz="2800" dirty="0" smtClean="0"/>
              <a:t>Supply Partner/Plant</a:t>
            </a:r>
          </a:p>
        </p:txBody>
      </p:sp>
    </p:spTree>
    <p:extLst>
      <p:ext uri="{BB962C8B-B14F-4D97-AF65-F5344CB8AC3E}">
        <p14:creationId xmlns:p14="http://schemas.microsoft.com/office/powerpoint/2010/main" val="349890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LoadID</a:t>
            </a:r>
            <a:r>
              <a:rPr lang="en-US" dirty="0" smtClean="0"/>
              <a:t> </a:t>
            </a:r>
            <a:r>
              <a:rPr lang="en-US" dirty="0" smtClean="0"/>
              <a:t>Generation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57224" y="1229409"/>
            <a:ext cx="780097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Usually the stockowner generates the </a:t>
            </a:r>
            <a:r>
              <a:rPr lang="en-US" sz="2800" dirty="0" err="1" smtClean="0"/>
              <a:t>LoadIds</a:t>
            </a:r>
            <a:r>
              <a:rPr lang="en-US" sz="2800" dirty="0" smtClean="0"/>
              <a:t> at the Account or Account/Product Level.  How the </a:t>
            </a:r>
            <a:r>
              <a:rPr lang="en-US" sz="2800" dirty="0" err="1" smtClean="0"/>
              <a:t>LoadIds</a:t>
            </a:r>
            <a:r>
              <a:rPr lang="en-US" sz="2800" dirty="0" smtClean="0"/>
              <a:t> get loaded into the TAS can vary quite a bit and is dependent on the Owners implementation of Master Data at the terminal.  It maybe helpful to look at how a Stockowner would generate and issue a </a:t>
            </a:r>
            <a:r>
              <a:rPr lang="en-US" sz="2800" dirty="0" err="1" smtClean="0"/>
              <a:t>LoadID</a:t>
            </a:r>
            <a:r>
              <a:rPr lang="en-US" sz="2800" dirty="0" smtClean="0"/>
              <a:t> for a supplier lifting from their stock off a Supply Contract and how the data may be stored.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24314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7387"/>
          </a:xfrm>
        </p:spPr>
        <p:txBody>
          <a:bodyPr>
            <a:noAutofit/>
          </a:bodyPr>
          <a:lstStyle/>
          <a:p>
            <a:r>
              <a:rPr lang="en-US" sz="2000" dirty="0" smtClean="0"/>
              <a:t>Contract Mapping of </a:t>
            </a:r>
            <a:r>
              <a:rPr lang="en-US" sz="2000" dirty="0" err="1" smtClean="0"/>
              <a:t>LoadIds</a:t>
            </a:r>
            <a:r>
              <a:rPr lang="en-US" sz="2000" dirty="0" smtClean="0"/>
              <a:t> between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Supply </a:t>
            </a:r>
            <a:r>
              <a:rPr lang="en-US" sz="2000" dirty="0" smtClean="0"/>
              <a:t>Sales </a:t>
            </a:r>
            <a:r>
              <a:rPr lang="en-US" sz="2000" dirty="0" smtClean="0"/>
              <a:t>Contract (A) and Customer </a:t>
            </a:r>
            <a:r>
              <a:rPr lang="en-US" sz="2000" dirty="0" smtClean="0"/>
              <a:t>Sales </a:t>
            </a:r>
            <a:r>
              <a:rPr lang="en-US" sz="2000" dirty="0" smtClean="0"/>
              <a:t>Contracts (B)</a:t>
            </a:r>
            <a:endParaRPr lang="en-US" sz="2000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211858" y="1628774"/>
            <a:ext cx="1397867" cy="1019174"/>
          </a:xfrm>
          <a:prstGeom prst="roundRect">
            <a:avLst>
              <a:gd name="adj" fmla="val 27143"/>
            </a:avLst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Contract ID –A001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SoldTo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– A01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ShipTo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– A01</a:t>
            </a:r>
            <a:endParaRPr lang="en-US" sz="1400" dirty="0">
              <a:solidFill>
                <a:schemeClr val="bg2"/>
              </a:solidFill>
              <a:latin typeface="Arial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745384" y="1647823"/>
            <a:ext cx="2245592" cy="1390652"/>
          </a:xfrm>
          <a:prstGeom prst="roundRect">
            <a:avLst>
              <a:gd name="adj" fmla="val 27143"/>
            </a:avLst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Contract LI – 010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Product </a:t>
            </a:r>
            <a:r>
              <a:rPr lang="en-US" sz="1400" dirty="0">
                <a:solidFill>
                  <a:schemeClr val="bg2"/>
                </a:solidFill>
                <a:latin typeface="Arial" charset="0"/>
              </a:rPr>
              <a:t>-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100001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HandlingType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– AHT01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LoadID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[10] – 1, 2, 3, 4, 5, 6, 7, 8 ,9, 10</a:t>
            </a:r>
            <a:endParaRPr lang="en-US" sz="140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745382" y="3124194"/>
            <a:ext cx="2245593" cy="1352555"/>
          </a:xfrm>
          <a:prstGeom prst="roundRect">
            <a:avLst>
              <a:gd name="adj" fmla="val 27143"/>
            </a:avLst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Contract LI – 020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Product -100002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HandlingType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– AHT01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LoadID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[10] – 11, 12, 13, 14, 15, 16, 17.18, 19, 20</a:t>
            </a:r>
            <a:endParaRPr lang="en-US" sz="140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4374283" y="1628774"/>
            <a:ext cx="2826617" cy="1133474"/>
          </a:xfrm>
          <a:prstGeom prst="roundRect">
            <a:avLst>
              <a:gd name="adj" fmla="val 27143"/>
            </a:avLst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Contract LI – 010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Product -200001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HandlingType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– BHT01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LoadID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= 1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AAA, </a:t>
            </a: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ContractID</a:t>
            </a:r>
            <a:endParaRPr lang="en-US" sz="140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7505700" y="1447800"/>
            <a:ext cx="1397867" cy="1504949"/>
          </a:xfrm>
          <a:prstGeom prst="roundRect">
            <a:avLst>
              <a:gd name="adj" fmla="val 27143"/>
            </a:avLst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Contract  ID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B001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SoldTo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– B01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ShipTo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 -B01</a:t>
            </a:r>
            <a:endParaRPr lang="en-US" sz="140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4374282" y="2914648"/>
            <a:ext cx="2826617" cy="1133474"/>
          </a:xfrm>
          <a:prstGeom prst="roundRect">
            <a:avLst>
              <a:gd name="adj" fmla="val 27143"/>
            </a:avLst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Contract LI – 020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Product -200002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HandlingType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– BHT01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LoadID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= 11</a:t>
            </a:r>
            <a:endParaRPr lang="en-US" sz="1400" dirty="0">
              <a:solidFill>
                <a:schemeClr val="bg2"/>
              </a:solidFill>
              <a:latin typeface="Arial" charset="0"/>
            </a:endParaRPr>
          </a:p>
        </p:txBody>
      </p:sp>
      <p:cxnSp>
        <p:nvCxnSpPr>
          <p:cNvPr id="11" name="Straight Connector 10"/>
          <p:cNvCxnSpPr>
            <a:stCxn id="9" idx="1"/>
            <a:endCxn id="8" idx="3"/>
          </p:cNvCxnSpPr>
          <p:nvPr/>
        </p:nvCxnSpPr>
        <p:spPr>
          <a:xfrm flipH="1" flipV="1">
            <a:off x="7200900" y="2195511"/>
            <a:ext cx="304800" cy="47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9" idx="1"/>
            <a:endCxn id="10" idx="3"/>
          </p:cNvCxnSpPr>
          <p:nvPr/>
        </p:nvCxnSpPr>
        <p:spPr>
          <a:xfrm rot="10800000" flipV="1">
            <a:off x="7200900" y="2200275"/>
            <a:ext cx="304801" cy="1281110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 bwMode="auto">
          <a:xfrm>
            <a:off x="4374284" y="4124326"/>
            <a:ext cx="2826617" cy="1133474"/>
          </a:xfrm>
          <a:prstGeom prst="roundRect">
            <a:avLst>
              <a:gd name="adj" fmla="val 27143"/>
            </a:avLst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Contract LI – 010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Product -200001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HandlingType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– BHT01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LoadID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= 2</a:t>
            </a:r>
            <a:endParaRPr lang="en-US" sz="140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7505701" y="3952871"/>
            <a:ext cx="1397867" cy="1485904"/>
          </a:xfrm>
          <a:prstGeom prst="roundRect">
            <a:avLst>
              <a:gd name="adj" fmla="val 27143"/>
            </a:avLst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Contract ID – B001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SoldTo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– B03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ShipTo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– B03</a:t>
            </a:r>
            <a:endParaRPr lang="en-US" sz="140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4374283" y="5410200"/>
            <a:ext cx="2826617" cy="1133474"/>
          </a:xfrm>
          <a:prstGeom prst="roundRect">
            <a:avLst>
              <a:gd name="adj" fmla="val 27143"/>
            </a:avLst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Contract LI – 020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Product -200002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HandlingType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– BHT01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LoadID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= 12</a:t>
            </a:r>
            <a:endParaRPr lang="en-US" sz="1400" dirty="0">
              <a:solidFill>
                <a:schemeClr val="bg2"/>
              </a:solidFill>
              <a:latin typeface="Arial" charset="0"/>
            </a:endParaRPr>
          </a:p>
        </p:txBody>
      </p:sp>
      <p:cxnSp>
        <p:nvCxnSpPr>
          <p:cNvPr id="19" name="Straight Connector 18"/>
          <p:cNvCxnSpPr>
            <a:stCxn id="17" idx="1"/>
            <a:endCxn id="16" idx="3"/>
          </p:cNvCxnSpPr>
          <p:nvPr/>
        </p:nvCxnSpPr>
        <p:spPr>
          <a:xfrm flipH="1" flipV="1">
            <a:off x="7200901" y="4691063"/>
            <a:ext cx="304800" cy="4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3"/>
          <p:cNvCxnSpPr>
            <a:stCxn id="17" idx="1"/>
            <a:endCxn id="18" idx="3"/>
          </p:cNvCxnSpPr>
          <p:nvPr/>
        </p:nvCxnSpPr>
        <p:spPr>
          <a:xfrm rot="10800000" flipV="1">
            <a:off x="7200901" y="4695823"/>
            <a:ext cx="304801" cy="1281114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3848100" y="2528888"/>
            <a:ext cx="690562" cy="142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848100" y="2647948"/>
            <a:ext cx="690562" cy="23907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3848100" y="3800471"/>
            <a:ext cx="690562" cy="2476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752850" y="4124326"/>
            <a:ext cx="785812" cy="20669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4" name="TextBox 1023"/>
          <p:cNvSpPr txBox="1"/>
          <p:nvPr/>
        </p:nvSpPr>
        <p:spPr>
          <a:xfrm>
            <a:off x="910791" y="1276350"/>
            <a:ext cx="6852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Supplier A Supply Contract                           Sales Contracts for Supplier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84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for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800" b="1" u="sng" dirty="0" err="1" smtClean="0"/>
              <a:t>LoadIDs</a:t>
            </a:r>
            <a:r>
              <a:rPr lang="en-US" sz="1800" b="1" u="sng" dirty="0" smtClean="0"/>
              <a:t> Managed at Line Item</a:t>
            </a:r>
          </a:p>
          <a:p>
            <a:r>
              <a:rPr lang="en-US" sz="1800" dirty="0" smtClean="0"/>
              <a:t>As you can see the multiple </a:t>
            </a:r>
            <a:r>
              <a:rPr lang="en-US" sz="1800" dirty="0" err="1" smtClean="0"/>
              <a:t>LoadIds</a:t>
            </a:r>
            <a:r>
              <a:rPr lang="en-US" sz="1800" dirty="0" smtClean="0"/>
              <a:t> may be mapped to a single Supply Contract LI. Each </a:t>
            </a:r>
            <a:r>
              <a:rPr lang="en-US" sz="1800" dirty="0" err="1" smtClean="0"/>
              <a:t>LoadID</a:t>
            </a:r>
            <a:r>
              <a:rPr lang="en-US" sz="1800" dirty="0" smtClean="0"/>
              <a:t> in the Supply Contract may represent a Customer and Product on the Sales Contract Side.  When a lifting is performed, its very specific for Supplier B, but for A the data is aggregated to the single Supply Contract line item which is a contact with Supplier B.</a:t>
            </a:r>
          </a:p>
          <a:p>
            <a:r>
              <a:rPr lang="en-US" sz="1800" dirty="0" smtClean="0"/>
              <a:t>If you were to request a new </a:t>
            </a:r>
            <a:r>
              <a:rPr lang="en-US" sz="1800" dirty="0" err="1" smtClean="0"/>
              <a:t>LoadID</a:t>
            </a:r>
            <a:r>
              <a:rPr lang="en-US" sz="1800" dirty="0" smtClean="0"/>
              <a:t> from Supplier A, Supplier B would have to include the supply contract and Contract Line Item so Supplier A would know where to stick the new </a:t>
            </a:r>
            <a:r>
              <a:rPr lang="en-US" sz="1800" dirty="0" err="1" smtClean="0"/>
              <a:t>LoadID</a:t>
            </a:r>
            <a:r>
              <a:rPr lang="en-US" sz="1800" dirty="0" smtClean="0"/>
              <a:t>.  The Returned </a:t>
            </a:r>
            <a:r>
              <a:rPr lang="en-US" sz="1800" dirty="0" err="1" smtClean="0"/>
              <a:t>LoadID</a:t>
            </a:r>
            <a:r>
              <a:rPr lang="en-US" sz="1800" dirty="0" smtClean="0"/>
              <a:t> from Supplier A is considered to be the </a:t>
            </a:r>
            <a:r>
              <a:rPr lang="en-US" sz="1800" dirty="0" err="1" smtClean="0"/>
              <a:t>TASLoadID</a:t>
            </a:r>
            <a:r>
              <a:rPr lang="en-US" sz="1800" dirty="0" smtClean="0"/>
              <a:t>.</a:t>
            </a:r>
          </a:p>
          <a:p>
            <a:pPr marL="0" indent="0">
              <a:buNone/>
            </a:pPr>
            <a:r>
              <a:rPr lang="en-US" sz="1800" b="1" u="sng" dirty="0" smtClean="0"/>
              <a:t>Account </a:t>
            </a:r>
            <a:r>
              <a:rPr lang="en-US" sz="1800" b="1" u="sng" dirty="0" err="1" smtClean="0"/>
              <a:t>LoadIDs</a:t>
            </a:r>
            <a:endParaRPr lang="en-US" sz="1800" b="1" u="sng" dirty="0"/>
          </a:p>
          <a:p>
            <a:r>
              <a:rPr lang="en-US" sz="1800" dirty="0" smtClean="0"/>
              <a:t>For Account </a:t>
            </a:r>
            <a:r>
              <a:rPr lang="en-US" sz="1800" dirty="0" err="1" smtClean="0"/>
              <a:t>LoadIDs</a:t>
            </a:r>
            <a:r>
              <a:rPr lang="en-US" sz="1800" dirty="0" smtClean="0"/>
              <a:t>, the </a:t>
            </a:r>
            <a:r>
              <a:rPr lang="en-US" sz="1800" dirty="0" err="1" smtClean="0"/>
              <a:t>LoadID</a:t>
            </a:r>
            <a:r>
              <a:rPr lang="en-US" sz="1800" dirty="0" smtClean="0"/>
              <a:t> file should contain all relevant data so that Supplier A can setup a new account and limit products based on Supplied Contract/Contract LI sent in with </a:t>
            </a:r>
            <a:r>
              <a:rPr lang="en-US" sz="1800" dirty="0" err="1" smtClean="0"/>
              <a:t>LoadId</a:t>
            </a:r>
            <a:r>
              <a:rPr lang="en-US" sz="1800" dirty="0" smtClean="0"/>
              <a:t> request.  Suppliers’ B Account with Supplier A should have an additional </a:t>
            </a:r>
            <a:r>
              <a:rPr lang="en-US" sz="1800" dirty="0" err="1" smtClean="0"/>
              <a:t>LoadID</a:t>
            </a:r>
            <a:r>
              <a:rPr lang="en-US" sz="1800" dirty="0" smtClean="0"/>
              <a:t> placed under its account, from which its customers can lift.  This is done in a number of different ways so generally this is how it works (since </a:t>
            </a:r>
            <a:r>
              <a:rPr lang="en-US" sz="1800" dirty="0" err="1" smtClean="0"/>
              <a:t>LoadIDs</a:t>
            </a:r>
            <a:r>
              <a:rPr lang="en-US" sz="1800" dirty="0" smtClean="0"/>
              <a:t> are managed at LI level its much more defined process).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6602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LoadIDs</a:t>
            </a:r>
            <a:r>
              <a:rPr lang="en-US" dirty="0" smtClean="0"/>
              <a:t> in the Equity Chain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52953" y="1101573"/>
            <a:ext cx="1163142" cy="5160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Supplier B</a:t>
            </a:r>
          </a:p>
          <a:p>
            <a:pPr algn="ctr"/>
            <a:r>
              <a:rPr lang="en-US" sz="1100" b="1" dirty="0" smtClean="0"/>
              <a:t>(Third Party)</a:t>
            </a:r>
          </a:p>
          <a:p>
            <a:pPr algn="ctr"/>
            <a:r>
              <a:rPr lang="en-US" sz="1100" b="1" dirty="0" smtClean="0"/>
              <a:t>Supply Partner</a:t>
            </a:r>
          </a:p>
        </p:txBody>
      </p:sp>
      <p:sp>
        <p:nvSpPr>
          <p:cNvPr id="6" name="Rectangle 5"/>
          <p:cNvSpPr/>
          <p:nvPr/>
        </p:nvSpPr>
        <p:spPr>
          <a:xfrm>
            <a:off x="5522509" y="1101573"/>
            <a:ext cx="990600" cy="5160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Supplier A</a:t>
            </a:r>
          </a:p>
          <a:p>
            <a:pPr algn="ctr"/>
            <a:r>
              <a:rPr lang="en-US" sz="1100" b="1" dirty="0" smtClean="0"/>
              <a:t>(</a:t>
            </a:r>
            <a:r>
              <a:rPr lang="en-US" sz="1100" b="1" dirty="0" err="1" smtClean="0"/>
              <a:t>ThirdParty</a:t>
            </a:r>
            <a:r>
              <a:rPr lang="en-US" sz="1100" b="1" dirty="0" smtClean="0"/>
              <a:t>)</a:t>
            </a:r>
          </a:p>
          <a:p>
            <a:pPr algn="ctr"/>
            <a:r>
              <a:rPr lang="en-US" sz="1100" b="1" dirty="0" err="1" smtClean="0"/>
              <a:t>StockOwner</a:t>
            </a:r>
            <a:endParaRPr lang="en-US" sz="1100" b="1" dirty="0" smtClean="0"/>
          </a:p>
        </p:txBody>
      </p:sp>
      <p:cxnSp>
        <p:nvCxnSpPr>
          <p:cNvPr id="7" name="Straight Arrow Connector 6"/>
          <p:cNvCxnSpPr>
            <a:stCxn id="5" idx="3"/>
            <a:endCxn id="6" idx="1"/>
          </p:cNvCxnSpPr>
          <p:nvPr/>
        </p:nvCxnSpPr>
        <p:spPr>
          <a:xfrm>
            <a:off x="5016095" y="1359580"/>
            <a:ext cx="50641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403626" y="1111854"/>
            <a:ext cx="914400" cy="5160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Supplier B</a:t>
            </a:r>
          </a:p>
          <a:p>
            <a:pPr algn="ctr"/>
            <a:r>
              <a:rPr lang="en-US" sz="1100" b="1" dirty="0" smtClean="0"/>
              <a:t>Customer</a:t>
            </a:r>
          </a:p>
        </p:txBody>
      </p:sp>
      <p:cxnSp>
        <p:nvCxnSpPr>
          <p:cNvPr id="10" name="Straight Arrow Connector 9"/>
          <p:cNvCxnSpPr>
            <a:stCxn id="9" idx="3"/>
            <a:endCxn id="5" idx="1"/>
          </p:cNvCxnSpPr>
          <p:nvPr/>
        </p:nvCxnSpPr>
        <p:spPr>
          <a:xfrm flipV="1">
            <a:off x="3318026" y="1359580"/>
            <a:ext cx="534927" cy="102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 bwMode="auto">
          <a:xfrm>
            <a:off x="902098" y="1246867"/>
            <a:ext cx="13452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dirty="0" smtClean="0"/>
              <a:t>Equity Chain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606822" y="1885950"/>
            <a:ext cx="782002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Generally when </a:t>
            </a:r>
            <a:r>
              <a:rPr lang="en-US" dirty="0" err="1" smtClean="0"/>
              <a:t>LoadIDs</a:t>
            </a:r>
            <a:r>
              <a:rPr lang="en-US" dirty="0" smtClean="0"/>
              <a:t> are assigned the requestor should have a Supply Contract that is sent in the request to generate a </a:t>
            </a:r>
            <a:r>
              <a:rPr lang="en-US" dirty="0" err="1" smtClean="0"/>
              <a:t>LoadID</a:t>
            </a:r>
            <a:r>
              <a:rPr lang="en-US" dirty="0" smtClean="0"/>
              <a:t>.  The </a:t>
            </a:r>
            <a:r>
              <a:rPr lang="en-US" dirty="0" err="1" smtClean="0"/>
              <a:t>LoadID</a:t>
            </a:r>
            <a:r>
              <a:rPr lang="en-US" dirty="0" smtClean="0"/>
              <a:t> request is finally fulfilled when the end of the equity chain is hit, or the Stockowner receives the </a:t>
            </a:r>
            <a:r>
              <a:rPr lang="en-US" dirty="0" err="1" smtClean="0"/>
              <a:t>LoadID</a:t>
            </a:r>
            <a:r>
              <a:rPr lang="en-US" dirty="0" smtClean="0"/>
              <a:t> request. Once the Stockowner receives the request they will generate what is called the “</a:t>
            </a:r>
            <a:r>
              <a:rPr lang="en-US" dirty="0" err="1" smtClean="0"/>
              <a:t>TASLoadID</a:t>
            </a:r>
            <a:r>
              <a:rPr lang="en-US" dirty="0" smtClean="0"/>
              <a:t>”, which should be unique at the terminal for the data entry requirements at the terminal (for example if you only have one ID to enter at the terminal then the </a:t>
            </a:r>
            <a:r>
              <a:rPr lang="en-US" dirty="0" err="1" smtClean="0"/>
              <a:t>TASLoadID</a:t>
            </a:r>
            <a:r>
              <a:rPr lang="en-US" dirty="0" smtClean="0"/>
              <a:t> needs to be unique across the terminal, if the terminal ask you to enter the Supplier first, then the </a:t>
            </a:r>
            <a:r>
              <a:rPr lang="en-US" dirty="0" err="1" smtClean="0"/>
              <a:t>TASLoadID</a:t>
            </a:r>
            <a:r>
              <a:rPr lang="en-US" dirty="0" smtClean="0"/>
              <a:t> may only need to be unique across the Supplier at that terminal).  The </a:t>
            </a:r>
            <a:r>
              <a:rPr lang="en-US" dirty="0" err="1" smtClean="0"/>
              <a:t>TASLoadID</a:t>
            </a:r>
            <a:r>
              <a:rPr lang="en-US" dirty="0" smtClean="0"/>
              <a:t> should also be shared back through the equity chain as a means of generating a list of partners involved in the transaction for authorization purposes.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6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Mixed Use of Load 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next slide shows how </a:t>
            </a:r>
            <a:r>
              <a:rPr lang="en-US" dirty="0" err="1" smtClean="0"/>
              <a:t>LoadIds</a:t>
            </a:r>
            <a:r>
              <a:rPr lang="en-US" dirty="0" smtClean="0"/>
              <a:t> can be used from different supply partners but used on a single Sales contract for Supplier B’s Customers.  </a:t>
            </a:r>
            <a:r>
              <a:rPr lang="en-US" dirty="0" smtClean="0"/>
              <a:t>If the customer lifts from different supply partners in a Shipment or Order, the TAS is expected to generate a Different LDR per Supply Partner on the transaction.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62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5113"/>
            <a:ext cx="8229600" cy="687387"/>
          </a:xfrm>
        </p:spPr>
        <p:txBody>
          <a:bodyPr>
            <a:noAutofit/>
          </a:bodyPr>
          <a:lstStyle/>
          <a:p>
            <a:r>
              <a:rPr lang="en-US" sz="2000" dirty="0" smtClean="0"/>
              <a:t>Contract Mapping of </a:t>
            </a:r>
            <a:r>
              <a:rPr lang="en-US" sz="2000" dirty="0" err="1" smtClean="0"/>
              <a:t>LoadIds</a:t>
            </a:r>
            <a:r>
              <a:rPr lang="en-US" sz="2000" dirty="0" smtClean="0"/>
              <a:t> between TWO Supply Sales Contract </a:t>
            </a:r>
            <a:br>
              <a:rPr lang="en-US" sz="2000" dirty="0" smtClean="0"/>
            </a:br>
            <a:r>
              <a:rPr lang="en-US" sz="2000" dirty="0" smtClean="0"/>
              <a:t>Customer Sales Contracts</a:t>
            </a:r>
            <a:endParaRPr lang="en-US" sz="2000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160771" y="1836181"/>
            <a:ext cx="1397867" cy="1019174"/>
          </a:xfrm>
          <a:prstGeom prst="roundRect">
            <a:avLst>
              <a:gd name="adj" fmla="val 27143"/>
            </a:avLst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Contract ID –A001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SoldTo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– A01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ShipTo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– A01</a:t>
            </a:r>
            <a:endParaRPr lang="en-US" sz="140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745384" y="1647823"/>
            <a:ext cx="2245592" cy="1390652"/>
          </a:xfrm>
          <a:prstGeom prst="roundRect">
            <a:avLst>
              <a:gd name="adj" fmla="val 27143"/>
            </a:avLst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Contract LI – 010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Product </a:t>
            </a:r>
            <a:r>
              <a:rPr lang="en-US" sz="1400" dirty="0">
                <a:solidFill>
                  <a:schemeClr val="bg2"/>
                </a:solidFill>
                <a:latin typeface="Arial" charset="0"/>
              </a:rPr>
              <a:t>-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100001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HandlingType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– AHT01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LoadID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[10] – 1, 2, 3, 4, 5, 6, 7, 8 ,9, 10</a:t>
            </a:r>
            <a:endParaRPr lang="en-US" sz="140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700791" y="4362447"/>
            <a:ext cx="2245593" cy="1352555"/>
          </a:xfrm>
          <a:prstGeom prst="roundRect">
            <a:avLst>
              <a:gd name="adj" fmla="val 27143"/>
            </a:avLst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Contract LI – 020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Product -100002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HandlingType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– AHT01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LoadID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[10] – 111, 112, 113, 114, 115, 116, 117.118, 119, 120</a:t>
            </a:r>
            <a:endParaRPr lang="en-US" sz="140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4374283" y="1628774"/>
            <a:ext cx="2826617" cy="1133474"/>
          </a:xfrm>
          <a:prstGeom prst="roundRect">
            <a:avLst>
              <a:gd name="adj" fmla="val 27143"/>
            </a:avLst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Contract LI – 010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Product -200001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HandlingType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– BHT01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StorageLoc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01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LoadID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= 1</a:t>
            </a:r>
            <a:endParaRPr lang="en-US" sz="140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7505700" y="1447800"/>
            <a:ext cx="1397867" cy="1504949"/>
          </a:xfrm>
          <a:prstGeom prst="roundRect">
            <a:avLst>
              <a:gd name="adj" fmla="val 27143"/>
            </a:avLst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Contract  ID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B001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SoldTo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– B01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ShipTo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 -B01</a:t>
            </a:r>
            <a:endParaRPr lang="en-US" sz="140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4374282" y="2914648"/>
            <a:ext cx="2826617" cy="1133474"/>
          </a:xfrm>
          <a:prstGeom prst="roundRect">
            <a:avLst>
              <a:gd name="adj" fmla="val 27143"/>
            </a:avLst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Contract LI – 020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Product -200002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HandlingType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– BHT01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solidFill>
                  <a:schemeClr val="bg2"/>
                </a:solidFill>
                <a:latin typeface="Arial" charset="0"/>
              </a:rPr>
              <a:t>StorageLoc</a:t>
            </a:r>
            <a:r>
              <a:rPr lang="en-US" sz="1400" dirty="0">
                <a:solidFill>
                  <a:schemeClr val="bg2"/>
                </a:solidFill>
                <a:latin typeface="Arial" charset="0"/>
              </a:rPr>
              <a:t> 01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LoadID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= 111</a:t>
            </a:r>
            <a:endParaRPr lang="en-US" sz="1400" dirty="0">
              <a:solidFill>
                <a:schemeClr val="bg2"/>
              </a:solidFill>
              <a:latin typeface="Arial" charset="0"/>
            </a:endParaRPr>
          </a:p>
        </p:txBody>
      </p:sp>
      <p:cxnSp>
        <p:nvCxnSpPr>
          <p:cNvPr id="11" name="Straight Connector 10"/>
          <p:cNvCxnSpPr>
            <a:stCxn id="9" idx="1"/>
            <a:endCxn id="8" idx="3"/>
          </p:cNvCxnSpPr>
          <p:nvPr/>
        </p:nvCxnSpPr>
        <p:spPr>
          <a:xfrm flipH="1" flipV="1">
            <a:off x="7200900" y="2195511"/>
            <a:ext cx="304800" cy="47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9" idx="1"/>
            <a:endCxn id="10" idx="3"/>
          </p:cNvCxnSpPr>
          <p:nvPr/>
        </p:nvCxnSpPr>
        <p:spPr>
          <a:xfrm rot="10800000" flipV="1">
            <a:off x="7200900" y="2200275"/>
            <a:ext cx="304801" cy="1281110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 bwMode="auto">
          <a:xfrm>
            <a:off x="4374284" y="4124326"/>
            <a:ext cx="2826617" cy="1133474"/>
          </a:xfrm>
          <a:prstGeom prst="roundRect">
            <a:avLst>
              <a:gd name="adj" fmla="val 27143"/>
            </a:avLst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Contract LI – 010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Product -200001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HandlingType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– BHT01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solidFill>
                  <a:schemeClr val="bg2"/>
                </a:solidFill>
                <a:latin typeface="Arial" charset="0"/>
              </a:rPr>
              <a:t>StorageLoc</a:t>
            </a:r>
            <a:r>
              <a:rPr lang="en-US" sz="1400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02</a:t>
            </a:r>
            <a:endParaRPr lang="en-US" sz="1400" dirty="0">
              <a:solidFill>
                <a:schemeClr val="bg2"/>
              </a:solidFill>
              <a:latin typeface="Arial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LoadID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= 2</a:t>
            </a:r>
            <a:endParaRPr lang="en-US" sz="140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7505701" y="3952871"/>
            <a:ext cx="1397867" cy="1485904"/>
          </a:xfrm>
          <a:prstGeom prst="roundRect">
            <a:avLst>
              <a:gd name="adj" fmla="val 27143"/>
            </a:avLst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Contract ID – B001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SoldTo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– B03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ShipTo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– B03</a:t>
            </a:r>
            <a:endParaRPr lang="en-US" sz="140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4374283" y="5410200"/>
            <a:ext cx="2826617" cy="1133474"/>
          </a:xfrm>
          <a:prstGeom prst="roundRect">
            <a:avLst>
              <a:gd name="adj" fmla="val 27143"/>
            </a:avLst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Contract LI – 020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Product -200002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HandlingType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– BHT01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solidFill>
                  <a:schemeClr val="bg2"/>
                </a:solidFill>
                <a:latin typeface="Arial" charset="0"/>
              </a:rPr>
              <a:t>StorageLoc</a:t>
            </a:r>
            <a:r>
              <a:rPr lang="en-US" sz="1400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02</a:t>
            </a:r>
            <a:endParaRPr lang="en-US" sz="1400" dirty="0">
              <a:solidFill>
                <a:schemeClr val="bg2"/>
              </a:solidFill>
              <a:latin typeface="Arial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LoadID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= 112</a:t>
            </a:r>
            <a:endParaRPr lang="en-US" sz="1400" dirty="0">
              <a:solidFill>
                <a:schemeClr val="bg2"/>
              </a:solidFill>
              <a:latin typeface="Arial" charset="0"/>
            </a:endParaRPr>
          </a:p>
        </p:txBody>
      </p:sp>
      <p:cxnSp>
        <p:nvCxnSpPr>
          <p:cNvPr id="19" name="Straight Connector 18"/>
          <p:cNvCxnSpPr>
            <a:stCxn id="17" idx="1"/>
            <a:endCxn id="16" idx="3"/>
          </p:cNvCxnSpPr>
          <p:nvPr/>
        </p:nvCxnSpPr>
        <p:spPr>
          <a:xfrm flipH="1" flipV="1">
            <a:off x="7200901" y="4691063"/>
            <a:ext cx="304800" cy="4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3"/>
          <p:cNvCxnSpPr>
            <a:stCxn id="17" idx="1"/>
            <a:endCxn id="18" idx="3"/>
          </p:cNvCxnSpPr>
          <p:nvPr/>
        </p:nvCxnSpPr>
        <p:spPr>
          <a:xfrm rot="10800000" flipV="1">
            <a:off x="7200901" y="4695823"/>
            <a:ext cx="304801" cy="1281114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3848100" y="2528888"/>
            <a:ext cx="690562" cy="142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848100" y="2647948"/>
            <a:ext cx="690562" cy="23907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3609975" y="3800472"/>
            <a:ext cx="928687" cy="1343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609975" y="5257800"/>
            <a:ext cx="928687" cy="9334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4" name="TextBox 1023"/>
          <p:cNvSpPr txBox="1"/>
          <p:nvPr/>
        </p:nvSpPr>
        <p:spPr>
          <a:xfrm>
            <a:off x="859704" y="1020542"/>
            <a:ext cx="6852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Supplier A Supply Contract                           Sales Contracts for Supplier B</a:t>
            </a:r>
          </a:p>
          <a:p>
            <a:r>
              <a:rPr lang="en-US" dirty="0" smtClean="0"/>
              <a:t>For Product 100001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 bwMode="auto">
          <a:xfrm>
            <a:off x="17896" y="4495799"/>
            <a:ext cx="1540742" cy="1085852"/>
          </a:xfrm>
          <a:prstGeom prst="roundRect">
            <a:avLst>
              <a:gd name="adj" fmla="val 27143"/>
            </a:avLst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Contract ID –C001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SoldTo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– C01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solidFill>
                  <a:schemeClr val="bg2"/>
                </a:solidFill>
                <a:latin typeface="Arial" charset="0"/>
              </a:rPr>
              <a:t>ShipTo</a:t>
            </a:r>
            <a:r>
              <a:rPr lang="en-US" sz="1400" dirty="0" smtClean="0">
                <a:solidFill>
                  <a:schemeClr val="bg2"/>
                </a:solidFill>
                <a:latin typeface="Arial" charset="0"/>
              </a:rPr>
              <a:t> – C01</a:t>
            </a:r>
            <a:endParaRPr lang="en-US" sz="1400" dirty="0">
              <a:solidFill>
                <a:schemeClr val="bg2"/>
              </a:solidFill>
              <a:latin typeface="Arial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2425" y="3800471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Supplier </a:t>
            </a:r>
            <a:r>
              <a:rPr lang="en-US" dirty="0" smtClean="0"/>
              <a:t>C </a:t>
            </a:r>
            <a:r>
              <a:rPr lang="en-US" dirty="0"/>
              <a:t>Supply </a:t>
            </a:r>
            <a:r>
              <a:rPr lang="en-US" dirty="0" smtClean="0"/>
              <a:t>Contract with B for Product 200002</a:t>
            </a:r>
            <a:endParaRPr lang="en-US" dirty="0"/>
          </a:p>
        </p:txBody>
      </p:sp>
      <p:cxnSp>
        <p:nvCxnSpPr>
          <p:cNvPr id="24" name="Straight Connector 23"/>
          <p:cNvCxnSpPr>
            <a:stCxn id="5" idx="3"/>
            <a:endCxn id="6" idx="1"/>
          </p:cNvCxnSpPr>
          <p:nvPr/>
        </p:nvCxnSpPr>
        <p:spPr>
          <a:xfrm flipV="1">
            <a:off x="1558638" y="2343149"/>
            <a:ext cx="186746" cy="26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2" idx="3"/>
            <a:endCxn id="7" idx="1"/>
          </p:cNvCxnSpPr>
          <p:nvPr/>
        </p:nvCxnSpPr>
        <p:spPr>
          <a:xfrm>
            <a:off x="1558638" y="5038725"/>
            <a:ext cx="14215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72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DX Bus Process SubGroup Planned Movements Process 2012-01-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PIDX Bus Process SubGroup Planned Movements Process 2012-01-11</Template>
  <TotalTime>1415</TotalTime>
  <Words>998</Words>
  <Application>Microsoft Office PowerPoint</Application>
  <PresentationFormat>On-screen Show (4:3)</PresentationFormat>
  <Paragraphs>117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PIDX Bus Process SubGroup Planned Movements Process 2012-01-11</vt:lpstr>
      <vt:lpstr>TDXS LoadId Overview Planned Movements 12th January 2012</vt:lpstr>
      <vt:lpstr>LoadID Definition</vt:lpstr>
      <vt:lpstr>LoadID vs Account Definition</vt:lpstr>
      <vt:lpstr>LoadID Generation</vt:lpstr>
      <vt:lpstr>Contract Mapping of LoadIds between  Supply Sales Contract (A) and Customer Sales Contracts (B)</vt:lpstr>
      <vt:lpstr>Notes for Data</vt:lpstr>
      <vt:lpstr>LoadIDs in the Equity Chain</vt:lpstr>
      <vt:lpstr>Mixed Use of Load Ids</vt:lpstr>
      <vt:lpstr>Contract Mapping of LoadIds between TWO Supply Sales Contract  Customer Sales Contracts</vt:lpstr>
    </vt:vector>
  </TitlesOfParts>
  <Company>TelventDTN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TDXS Business Process Sub Group Planned Movements - Process 12th January 2012</dc:title>
  <dc:creator>Bryan</dc:creator>
  <cp:lastModifiedBy>Bryan McPadden</cp:lastModifiedBy>
  <cp:revision>27</cp:revision>
  <dcterms:created xsi:type="dcterms:W3CDTF">2015-01-23T15:17:27Z</dcterms:created>
  <dcterms:modified xsi:type="dcterms:W3CDTF">2016-05-31T18:14:08Z</dcterms:modified>
</cp:coreProperties>
</file>