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http://customooxmlschemas.google.com/">
      <go:slidesCustomData xmlns:go="http://customooxmlschemas.google.com/" r:id="rId17" roundtripDataSignature="AMtx7miE05NPwRqdLOq8KxAyCLK85PbVB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5482A25-4CF2-4C9F-9B93-4342311F49E8}">
  <a:tblStyle styleId="{65482A25-4CF2-4C9F-9B93-4342311F49E8}"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 styleId="{555B7890-016F-423D-804E-380007753127}" styleName="Table_1">
    <a:wholeTbl>
      <a:tcTxStyle b="off" i="off">
        <a:font>
          <a:latin typeface="Calibri"/>
          <a:ea typeface="Calibri"/>
          <a:cs typeface="Calibri"/>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8ECF4"/>
          </a:solidFill>
        </a:fill>
      </a:tcStyle>
    </a:band1H>
    <a:band2H>
      <a:tcTxStyle/>
    </a:band2H>
    <a:band1V>
      <a:tcTxStyle/>
      <a:tcStyle>
        <a:fill>
          <a:solidFill>
            <a:srgbClr val="E8ECF4"/>
          </a:solidFill>
        </a:fill>
      </a:tcStyle>
    </a:band1V>
    <a:band2V>
      <a:tcTxStyle/>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Calibri"/>
          <a:ea typeface="Calibri"/>
          <a:cs typeface="Calibri"/>
        </a:font>
        <a:schemeClr val="lt1"/>
      </a:tcTxStyle>
      <a:tcStyle>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customschemas.google.com/relationships/presentationmetadata" Target="metadata"/><Relationship Id="rId16" Type="http://schemas.openxmlformats.org/officeDocument/2006/relationships/slide" Target="slides/slide10.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a:t>Change Slide Deck Overview</a:t>
            </a:r>
            <a:endParaRPr/>
          </a:p>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95" name="Google Shape;95;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6" name="Shape 16"/>
        <p:cNvGrpSpPr/>
        <p:nvPr/>
      </p:nvGrpSpPr>
      <p:grpSpPr>
        <a:xfrm>
          <a:off x="0" y="0"/>
          <a:ext cx="0" cy="0"/>
          <a:chOff x="0" y="0"/>
          <a:chExt cx="0" cy="0"/>
        </a:xfrm>
      </p:grpSpPr>
      <p:sp>
        <p:nvSpPr>
          <p:cNvPr id="17" name="Google Shape;17;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9" name="Google Shape;19;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2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6" name="Google Shape;76;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2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2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2" name="Google Shape;82;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2" name="Shape 22"/>
        <p:cNvGrpSpPr/>
        <p:nvPr/>
      </p:nvGrpSpPr>
      <p:grpSpPr>
        <a:xfrm>
          <a:off x="0" y="0"/>
          <a:ext cx="0" cy="0"/>
          <a:chOff x="0" y="0"/>
          <a:chExt cx="0" cy="0"/>
        </a:xfrm>
      </p:grpSpPr>
      <p:sp>
        <p:nvSpPr>
          <p:cNvPr id="23" name="Google Shape;23;p1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5" name="Google Shape;25;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p14"/>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4"/>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1" name="Google Shape;31;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1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1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8" name="Google Shape;38;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1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4" name="Google Shape;44;p1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5" name="Google Shape;45;p1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6" name="Google Shape;46;p1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7" name="Google Shape;47;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1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2" name="Google Shape;62;p1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3" name="Google Shape;63;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2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20"/>
          <p:cNvSpPr/>
          <p:nvPr>
            <p:ph idx="2" type="pic"/>
          </p:nvPr>
        </p:nvSpPr>
        <p:spPr>
          <a:xfrm>
            <a:off x="1792288" y="612775"/>
            <a:ext cx="5486400" cy="4114800"/>
          </a:xfrm>
          <a:prstGeom prst="rect">
            <a:avLst/>
          </a:prstGeom>
          <a:noFill/>
          <a:ln>
            <a:noFill/>
          </a:ln>
        </p:spPr>
      </p:sp>
      <p:sp>
        <p:nvSpPr>
          <p:cNvPr id="69" name="Google Shape;69;p2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0" name="Google Shape;70;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id="15" name="Google Shape;15;p11"/>
          <p:cNvPicPr preferRelativeResize="0"/>
          <p:nvPr/>
        </p:nvPicPr>
        <p:blipFill rotWithShape="1">
          <a:blip r:embed="rId1">
            <a:alphaModFix/>
          </a:blip>
          <a:srcRect b="0" l="0" r="0" t="0"/>
          <a:stretch/>
        </p:blipFill>
        <p:spPr>
          <a:xfrm>
            <a:off x="0" y="-6922"/>
            <a:ext cx="1245121" cy="56312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slide" Target="/ppt/slides/slide2.xml"/><Relationship Id="rId4" Type="http://schemas.openxmlformats.org/officeDocument/2006/relationships/slide" Target="/ppt/slides/slide3.xml"/><Relationship Id="rId5" Type="http://schemas.openxmlformats.org/officeDocument/2006/relationships/slide" Target="/ppt/slides/slide3.xml"/><Relationship Id="rId6" Type="http://schemas.openxmlformats.org/officeDocument/2006/relationships/slide" Target="/ppt/slides/slide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Slide Deck Overview</a:t>
            </a:r>
            <a:endParaRPr/>
          </a:p>
        </p:txBody>
      </p:sp>
      <p:sp>
        <p:nvSpPr>
          <p:cNvPr id="91" name="Google Shape;91;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2000"/>
              <a:buNone/>
            </a:pPr>
            <a:r>
              <a:rPr lang="en-US" sz="2000"/>
              <a:t>Each Bullet point references a Section in the Slide Deck.</a:t>
            </a:r>
            <a:endParaRPr/>
          </a:p>
          <a:p>
            <a:pPr indent="-342900" lvl="0" marL="342900" rtl="0" algn="l">
              <a:spcBef>
                <a:spcPts val="400"/>
              </a:spcBef>
              <a:spcAft>
                <a:spcPts val="0"/>
              </a:spcAft>
              <a:buClr>
                <a:schemeClr val="dk1"/>
              </a:buClr>
              <a:buSzPts val="2000"/>
              <a:buChar char="•"/>
            </a:pPr>
            <a:r>
              <a:rPr b="1" lang="en-US" sz="2000" u="sng">
                <a:solidFill>
                  <a:schemeClr val="hlink"/>
                </a:solidFill>
                <a:hlinkClick action="ppaction://hlinksldjump" r:id="rId3"/>
              </a:rPr>
              <a:t>Overview</a:t>
            </a:r>
            <a:endParaRPr b="1" sz="2000"/>
          </a:p>
          <a:p>
            <a:pPr indent="-342900" lvl="0" marL="342900" rtl="0" algn="l">
              <a:spcBef>
                <a:spcPts val="400"/>
              </a:spcBef>
              <a:spcAft>
                <a:spcPts val="0"/>
              </a:spcAft>
              <a:buClr>
                <a:schemeClr val="dk1"/>
              </a:buClr>
              <a:buSzPts val="2000"/>
              <a:buChar char="•"/>
            </a:pPr>
            <a:r>
              <a:rPr b="1" lang="en-US" sz="2000" u="sng">
                <a:solidFill>
                  <a:schemeClr val="hlink"/>
                </a:solidFill>
                <a:hlinkClick action="ppaction://hlinksldjump" r:id="rId4"/>
              </a:rPr>
              <a:t>Building a BOL from a Planned Movement Lifting</a:t>
            </a:r>
            <a:r>
              <a:rPr lang="en-US" sz="2000" u="sng">
                <a:solidFill>
                  <a:schemeClr val="hlink"/>
                </a:solidFill>
                <a:hlinkClick action="ppaction://hlinksldjump" r:id="rId5"/>
              </a:rPr>
              <a:t> </a:t>
            </a:r>
            <a:r>
              <a:rPr lang="en-US" sz="2000"/>
              <a:t>– Graphical representation of data movement between the Planned Movement and BOL.</a:t>
            </a:r>
            <a:endParaRPr sz="2000"/>
          </a:p>
          <a:p>
            <a:pPr indent="-342900" lvl="0" marL="342900" rtl="0" algn="l">
              <a:spcBef>
                <a:spcPts val="400"/>
              </a:spcBef>
              <a:spcAft>
                <a:spcPts val="0"/>
              </a:spcAft>
              <a:buClr>
                <a:schemeClr val="dk1"/>
              </a:buClr>
              <a:buSzPts val="2000"/>
              <a:buChar char="•"/>
            </a:pPr>
            <a:r>
              <a:rPr b="1" lang="en-US" sz="2000" u="sng">
                <a:solidFill>
                  <a:schemeClr val="hlink"/>
                </a:solidFill>
                <a:hlinkClick action="ppaction://hlinksldjump" r:id="rId6"/>
              </a:rPr>
              <a:t>Planned Movement to BOL Mapping </a:t>
            </a:r>
            <a:r>
              <a:rPr lang="en-US" sz="2000"/>
              <a:t>– Shows which data should be copied from the Planned movement to the BOL, as well as some other additional processing requirements.</a:t>
            </a:r>
            <a:endParaRPr sz="2000"/>
          </a:p>
          <a:p>
            <a:pPr indent="-342900" lvl="0" marL="342900" rtl="0" algn="l">
              <a:spcBef>
                <a:spcPts val="400"/>
              </a:spcBef>
              <a:spcAft>
                <a:spcPts val="0"/>
              </a:spcAft>
              <a:buClr>
                <a:schemeClr val="dk1"/>
              </a:buClr>
              <a:buSzPts val="2000"/>
              <a:buChar char="•"/>
            </a:pPr>
            <a:r>
              <a:rPr b="1" lang="en-US" sz="2000" u="sng"/>
              <a:t>Use Cases</a:t>
            </a:r>
            <a:r>
              <a:rPr lang="en-US" sz="2000"/>
              <a:t> – BOLs have been generated for the Use Cases presented in the “PM Documentation” Directory.    The rules outlined in this document have been applied in the BOL generation process.   All Planned Movements, Responses, and BOLs  were generated through the use of the Planned Movement XML Generator spreadsheet.   Feel free to use the spreadsheet to generate your own sample input files.</a:t>
            </a:r>
            <a:endParaRPr sz="1600">
              <a:solidFill>
                <a:srgbClr val="FF0000"/>
              </a:solidFill>
            </a:endParaRPr>
          </a:p>
          <a:p>
            <a:pPr indent="-184150" lvl="1" marL="742950" rtl="0" algn="l">
              <a:spcBef>
                <a:spcPts val="320"/>
              </a:spcBef>
              <a:spcAft>
                <a:spcPts val="0"/>
              </a:spcAft>
              <a:buClr>
                <a:schemeClr val="dk1"/>
              </a:buClr>
              <a:buSzPts val="1600"/>
              <a:buNone/>
            </a:pPr>
            <a:r>
              <a:t/>
            </a:r>
            <a:endParaRPr sz="1600"/>
          </a:p>
          <a:p>
            <a:pPr indent="-184150" lvl="1" marL="742950" rtl="0" algn="l">
              <a:spcBef>
                <a:spcPts val="320"/>
              </a:spcBef>
              <a:spcAft>
                <a:spcPts val="0"/>
              </a:spcAft>
              <a:buClr>
                <a:schemeClr val="dk1"/>
              </a:buClr>
              <a:buSzPts val="1600"/>
              <a:buNone/>
            </a:pPr>
            <a:r>
              <a:t/>
            </a:r>
            <a:endParaRPr b="1" sz="1600" u="sng"/>
          </a:p>
          <a:p>
            <a:pPr indent="-184150" lvl="1" marL="742950" rtl="0" algn="l">
              <a:spcBef>
                <a:spcPts val="320"/>
              </a:spcBef>
              <a:spcAft>
                <a:spcPts val="0"/>
              </a:spcAft>
              <a:buClr>
                <a:schemeClr val="dk1"/>
              </a:buClr>
              <a:buSzPts val="1600"/>
              <a:buNone/>
            </a:pPr>
            <a:r>
              <a:t/>
            </a:r>
            <a:endParaRPr sz="1600"/>
          </a:p>
          <a:p>
            <a:pPr indent="-184150" lvl="1" marL="742950" rtl="0" algn="l">
              <a:spcBef>
                <a:spcPts val="320"/>
              </a:spcBef>
              <a:spcAft>
                <a:spcPts val="0"/>
              </a:spcAft>
              <a:buClr>
                <a:schemeClr val="dk1"/>
              </a:buClr>
              <a:buSzPts val="1600"/>
              <a:buNone/>
            </a:pPr>
            <a:r>
              <a:t/>
            </a:r>
            <a:endParaRPr sz="1600"/>
          </a:p>
          <a:p>
            <a:pPr indent="-215900" lvl="0" marL="342900" rtl="0" algn="l">
              <a:spcBef>
                <a:spcPts val="400"/>
              </a:spcBef>
              <a:spcAft>
                <a:spcPts val="0"/>
              </a:spcAft>
              <a:buClr>
                <a:schemeClr val="dk1"/>
              </a:buClr>
              <a:buSzPts val="2000"/>
              <a:buNone/>
            </a:pPr>
            <a:r>
              <a:t/>
            </a:r>
            <a:endParaRPr sz="2000"/>
          </a:p>
          <a:p>
            <a:pPr indent="-215900" lvl="0" marL="342900" rtl="0" algn="l">
              <a:spcBef>
                <a:spcPts val="400"/>
              </a:spcBef>
              <a:spcAft>
                <a:spcPts val="0"/>
              </a:spcAft>
              <a:buClr>
                <a:schemeClr val="dk1"/>
              </a:buClr>
              <a:buSzPts val="2000"/>
              <a:buNone/>
            </a:pPr>
            <a:r>
              <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Applying the Rules Comments</a:t>
            </a:r>
            <a:endParaRPr/>
          </a:p>
        </p:txBody>
      </p:sp>
      <p:sp>
        <p:nvSpPr>
          <p:cNvPr id="233" name="Google Shape;233;p10"/>
          <p:cNvSpPr txBox="1"/>
          <p:nvPr>
            <p:ph idx="1" type="body"/>
          </p:nvPr>
        </p:nvSpPr>
        <p:spPr>
          <a:xfrm>
            <a:off x="457200" y="1593273"/>
            <a:ext cx="8229600" cy="4525963"/>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spcBef>
                <a:spcPts val="0"/>
              </a:spcBef>
              <a:spcAft>
                <a:spcPts val="0"/>
              </a:spcAft>
              <a:buClr>
                <a:schemeClr val="dk1"/>
              </a:buClr>
              <a:buSzPct val="100000"/>
              <a:buNone/>
            </a:pPr>
            <a:r>
              <a:rPr lang="en-US"/>
              <a:t>To see how this functionality has been implemented, go to the PM Documentation directory.  Review the Use Cases for the Planned Movements and look at the BOL Worksheet in the XML Generation Tool for each of the use cases.  Look at the XML Documents generated (either in the Spreadsheet or in the directory).  Change the Reference Data in the PM or Shipments and see how it gets copied over to the BOL tab. Note how the Document Line Items on the BOL Details lines links all the data to Either the Shipment or Planned Movement Sheets.  Note how the Header Reference get copied into the BOL if present.  Note the translations performed from Contract to SalesContract when the BOL is generated.  Play around with the Spreadsheet and familiarize yourself with out the contents works between the PM/Shipment sheets and the BOL.  This is basically the logic you will have to build into the loading process when the Driver is lifting from a Planned Movement.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00"/>
              <a:buFont typeface="Calibri"/>
              <a:buNone/>
            </a:pPr>
            <a:r>
              <a:rPr lang="en-US" sz="3200"/>
              <a:t>Overview</a:t>
            </a:r>
            <a:endParaRPr sz="3200"/>
          </a:p>
        </p:txBody>
      </p:sp>
      <p:sp>
        <p:nvSpPr>
          <p:cNvPr id="98" name="Google Shape;98;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57150" rtl="0" algn="l">
              <a:spcBef>
                <a:spcPts val="0"/>
              </a:spcBef>
              <a:spcAft>
                <a:spcPts val="0"/>
              </a:spcAft>
              <a:buClr>
                <a:schemeClr val="dk1"/>
              </a:buClr>
              <a:buSzPts val="3200"/>
              <a:buNone/>
            </a:pPr>
            <a:r>
              <a:rPr lang="en-US"/>
              <a:t>This Document contains the BOL Processing Requirements for Lifting against a Planned Movement Document.  The Planned Movement Document contains Reference data vital to electronically processing BOL data.  The following slides show what data should be moved from the Planned Movement into the BOL to help Back Office systems process BOL data. </a:t>
            </a:r>
            <a:endParaRPr/>
          </a:p>
          <a:p>
            <a:pPr indent="0" lvl="0" marL="0" rtl="0" algn="l">
              <a:spcBef>
                <a:spcPts val="280"/>
              </a:spcBef>
              <a:spcAft>
                <a:spcPts val="0"/>
              </a:spcAft>
              <a:buClr>
                <a:schemeClr val="dk1"/>
              </a:buClr>
              <a:buSzPts val="1400"/>
              <a:buNone/>
            </a:pPr>
            <a:r>
              <a:t/>
            </a:r>
            <a:endParaRPr sz="1400"/>
          </a:p>
          <a:p>
            <a:pPr indent="0" lvl="0" marL="0" rtl="0" algn="l">
              <a:spcBef>
                <a:spcPts val="640"/>
              </a:spcBef>
              <a:spcAft>
                <a:spcPts val="0"/>
              </a:spcAft>
              <a:buClr>
                <a:schemeClr val="dk1"/>
              </a:buClr>
              <a:buSzPts val="3200"/>
              <a:buNone/>
            </a:pPr>
            <a:r>
              <a:t/>
            </a:r>
            <a:endParaRPr/>
          </a:p>
          <a:p>
            <a:pPr indent="0" lvl="1" marL="457200" rtl="0" algn="l">
              <a:spcBef>
                <a:spcPts val="480"/>
              </a:spcBef>
              <a:spcAft>
                <a:spcPts val="0"/>
              </a:spcAft>
              <a:buClr>
                <a:schemeClr val="dk1"/>
              </a:buClr>
              <a:buSzPts val="2400"/>
              <a:buNone/>
            </a:pPr>
            <a:r>
              <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txBox="1"/>
          <p:nvPr>
            <p:ph type="title"/>
          </p:nvPr>
        </p:nvSpPr>
        <p:spPr>
          <a:xfrm>
            <a:off x="457200" y="274638"/>
            <a:ext cx="8229600" cy="893762"/>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BOL Building</a:t>
            </a:r>
            <a:endParaRPr/>
          </a:p>
        </p:txBody>
      </p:sp>
      <p:sp>
        <p:nvSpPr>
          <p:cNvPr id="104" name="Google Shape;104;p3"/>
          <p:cNvSpPr txBox="1"/>
          <p:nvPr>
            <p:ph idx="1" type="body"/>
          </p:nvPr>
        </p:nvSpPr>
        <p:spPr>
          <a:xfrm>
            <a:off x="457200" y="1168400"/>
            <a:ext cx="8229600" cy="49577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en-US"/>
              <a:t>This section discusses what should be copied from the Planned Movement to the BOL. The first couple Slides show the structure of the planned Movement and BOL, the following slide shows the sections to be copied.  Subsequent slides have the Xpath Mappings showing which sections/data should be copied from the Planned Movement to the BOL.   </a:t>
            </a:r>
            <a:endParaRPr/>
          </a:p>
          <a:p>
            <a:pPr indent="0" lvl="0" marL="0" rtl="0" algn="l">
              <a:spcBef>
                <a:spcPts val="640"/>
              </a:spcBef>
              <a:spcAft>
                <a:spcPts val="0"/>
              </a:spcAft>
              <a:buClr>
                <a:schemeClr val="dk1"/>
              </a:buClr>
              <a:buSzPts val="32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4"/>
          <p:cNvSpPr txBox="1"/>
          <p:nvPr>
            <p:ph type="title"/>
          </p:nvPr>
        </p:nvSpPr>
        <p:spPr>
          <a:xfrm>
            <a:off x="695498" y="162036"/>
            <a:ext cx="8229600" cy="681326"/>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Planned Movement Structure</a:t>
            </a:r>
            <a:endParaRPr/>
          </a:p>
        </p:txBody>
      </p:sp>
      <p:sp>
        <p:nvSpPr>
          <p:cNvPr id="110" name="Google Shape;110;p4"/>
          <p:cNvSpPr/>
          <p:nvPr/>
        </p:nvSpPr>
        <p:spPr>
          <a:xfrm>
            <a:off x="134834" y="2614124"/>
            <a:ext cx="8610600" cy="1021384"/>
          </a:xfrm>
          <a:prstGeom prst="roundRect">
            <a:avLst>
              <a:gd fmla="val 16667" name="adj"/>
            </a:avLst>
          </a:prstGeom>
          <a:gradFill>
            <a:gsLst>
              <a:gs pos="0">
                <a:srgbClr val="FFA09D"/>
              </a:gs>
              <a:gs pos="35000">
                <a:srgbClr val="FFBCBC"/>
              </a:gs>
              <a:gs pos="100000">
                <a:srgbClr val="FFE2E2"/>
              </a:gs>
            </a:gsLst>
            <a:lin ang="16200000" scaled="0"/>
          </a:gradFill>
          <a:ln cap="flat" cmpd="sng" w="9525">
            <a:solidFill>
              <a:srgbClr val="BD4B48"/>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chemeClr val="lt2"/>
              </a:solidFill>
              <a:latin typeface="Arial"/>
              <a:ea typeface="Arial"/>
              <a:cs typeface="Arial"/>
              <a:sym typeface="Arial"/>
            </a:endParaRPr>
          </a:p>
        </p:txBody>
      </p:sp>
      <p:sp>
        <p:nvSpPr>
          <p:cNvPr id="111" name="Google Shape;111;p4"/>
          <p:cNvSpPr/>
          <p:nvPr/>
        </p:nvSpPr>
        <p:spPr>
          <a:xfrm>
            <a:off x="5877098" y="1399986"/>
            <a:ext cx="2658917" cy="610312"/>
          </a:xfrm>
          <a:prstGeom prst="roundRect">
            <a:avLst>
              <a:gd fmla="val 16667" name="adj"/>
            </a:avLst>
          </a:prstGeom>
          <a:gradFill>
            <a:gsLst>
              <a:gs pos="0">
                <a:srgbClr val="FFA09D"/>
              </a:gs>
              <a:gs pos="35000">
                <a:srgbClr val="FFBCBC"/>
              </a:gs>
              <a:gs pos="100000">
                <a:srgbClr val="FFE2E2"/>
              </a:gs>
            </a:gsLst>
            <a:lin ang="16200000" scaled="0"/>
          </a:gradFill>
          <a:ln cap="flat" cmpd="sng" w="9525">
            <a:solidFill>
              <a:srgbClr val="BD4B48"/>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2"/>
              </a:buClr>
              <a:buSzPts val="1800"/>
              <a:buFont typeface="Arial"/>
              <a:buNone/>
            </a:pPr>
            <a:r>
              <a:rPr b="0" i="0" lang="en-US" sz="1800" u="none" cap="none" strike="noStrike">
                <a:solidFill>
                  <a:schemeClr val="lt2"/>
                </a:solidFill>
                <a:latin typeface="Arial"/>
                <a:ea typeface="Arial"/>
                <a:cs typeface="Arial"/>
                <a:sym typeface="Arial"/>
              </a:rPr>
              <a:t>Delivery Line Item Level for Shipments</a:t>
            </a:r>
            <a:endParaRPr b="0" i="0" sz="1800" u="none" cap="none" strike="noStrike">
              <a:solidFill>
                <a:schemeClr val="lt2"/>
              </a:solidFill>
              <a:latin typeface="Arial"/>
              <a:ea typeface="Arial"/>
              <a:cs typeface="Arial"/>
              <a:sym typeface="Arial"/>
            </a:endParaRPr>
          </a:p>
        </p:txBody>
      </p:sp>
      <p:sp>
        <p:nvSpPr>
          <p:cNvPr id="112" name="Google Shape;112;p4"/>
          <p:cNvSpPr/>
          <p:nvPr/>
        </p:nvSpPr>
        <p:spPr>
          <a:xfrm>
            <a:off x="2068541" y="3858698"/>
            <a:ext cx="6704157" cy="2341888"/>
          </a:xfrm>
          <a:prstGeom prst="roundRect">
            <a:avLst>
              <a:gd fmla="val 16667" name="adj"/>
            </a:avLst>
          </a:pr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626469"/>
              </a:solidFill>
              <a:latin typeface="Arial"/>
              <a:ea typeface="Arial"/>
              <a:cs typeface="Arial"/>
              <a:sym typeface="Arial"/>
            </a:endParaRPr>
          </a:p>
        </p:txBody>
      </p:sp>
      <p:sp>
        <p:nvSpPr>
          <p:cNvPr id="113" name="Google Shape;113;p4"/>
          <p:cNvSpPr/>
          <p:nvPr/>
        </p:nvSpPr>
        <p:spPr>
          <a:xfrm>
            <a:off x="4353099" y="5573198"/>
            <a:ext cx="1752600" cy="398788"/>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626469"/>
              </a:solidFill>
              <a:latin typeface="Arial"/>
              <a:ea typeface="Arial"/>
              <a:cs typeface="Arial"/>
              <a:sym typeface="Arial"/>
            </a:endParaRPr>
          </a:p>
        </p:txBody>
      </p:sp>
      <p:sp>
        <p:nvSpPr>
          <p:cNvPr id="114" name="Google Shape;114;p4"/>
          <p:cNvSpPr/>
          <p:nvPr/>
        </p:nvSpPr>
        <p:spPr>
          <a:xfrm>
            <a:off x="306265" y="1274664"/>
            <a:ext cx="1447800" cy="533044"/>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Header</a:t>
            </a:r>
            <a:endParaRPr/>
          </a:p>
          <a:p>
            <a:pPr indent="0" lvl="0" marL="0" marR="0" rtl="0" algn="ctr">
              <a:lnSpc>
                <a:spcPct val="100000"/>
              </a:lnSpc>
              <a:spcBef>
                <a:spcPts val="0"/>
              </a:spcBef>
              <a:spcAft>
                <a:spcPts val="0"/>
              </a:spcAft>
              <a:buClr>
                <a:srgbClr val="626469"/>
              </a:buClr>
              <a:buSzPts val="900"/>
              <a:buFont typeface="Arial"/>
              <a:buNone/>
            </a:pPr>
            <a:r>
              <a:rPr b="0" i="0" lang="en-US" sz="900" u="none" cap="none" strike="noStrike">
                <a:solidFill>
                  <a:srgbClr val="626469"/>
                </a:solidFill>
                <a:latin typeface="Arial"/>
                <a:ea typeface="Arial"/>
                <a:cs typeface="Arial"/>
                <a:sym typeface="Arial"/>
              </a:rPr>
              <a:t>(Basic Envelop)</a:t>
            </a:r>
            <a:endParaRPr/>
          </a:p>
        </p:txBody>
      </p:sp>
      <p:sp>
        <p:nvSpPr>
          <p:cNvPr id="115" name="Google Shape;115;p4"/>
          <p:cNvSpPr/>
          <p:nvPr/>
        </p:nvSpPr>
        <p:spPr>
          <a:xfrm>
            <a:off x="2494282" y="2816646"/>
            <a:ext cx="1600201" cy="6858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Shipment</a:t>
            </a:r>
            <a:endParaRPr/>
          </a:p>
        </p:txBody>
      </p:sp>
      <p:sp>
        <p:nvSpPr>
          <p:cNvPr id="116" name="Google Shape;116;p4"/>
          <p:cNvSpPr/>
          <p:nvPr/>
        </p:nvSpPr>
        <p:spPr>
          <a:xfrm>
            <a:off x="2418081" y="2740446"/>
            <a:ext cx="1600201" cy="6858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Document LI</a:t>
            </a:r>
            <a:endParaRPr/>
          </a:p>
        </p:txBody>
      </p:sp>
      <p:sp>
        <p:nvSpPr>
          <p:cNvPr id="117" name="Google Shape;117;p4"/>
          <p:cNvSpPr/>
          <p:nvPr/>
        </p:nvSpPr>
        <p:spPr>
          <a:xfrm>
            <a:off x="344365" y="2726790"/>
            <a:ext cx="1371600" cy="8763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Document</a:t>
            </a:r>
            <a:endParaRPr b="0" i="0" sz="900" u="none" cap="none" strike="noStrike">
              <a:solidFill>
                <a:srgbClr val="626469"/>
              </a:solidFill>
              <a:latin typeface="Arial"/>
              <a:ea typeface="Arial"/>
              <a:cs typeface="Arial"/>
              <a:sym typeface="Arial"/>
            </a:endParaRPr>
          </a:p>
        </p:txBody>
      </p:sp>
      <p:sp>
        <p:nvSpPr>
          <p:cNvPr id="118" name="Google Shape;118;p4"/>
          <p:cNvSpPr/>
          <p:nvPr/>
        </p:nvSpPr>
        <p:spPr>
          <a:xfrm>
            <a:off x="6722369" y="2800918"/>
            <a:ext cx="1447800" cy="6858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626469"/>
              </a:solidFill>
              <a:latin typeface="Arial"/>
              <a:ea typeface="Arial"/>
              <a:cs typeface="Arial"/>
              <a:sym typeface="Arial"/>
            </a:endParaRPr>
          </a:p>
        </p:txBody>
      </p:sp>
      <p:sp>
        <p:nvSpPr>
          <p:cNvPr id="119" name="Google Shape;119;p4"/>
          <p:cNvSpPr/>
          <p:nvPr/>
        </p:nvSpPr>
        <p:spPr>
          <a:xfrm>
            <a:off x="6655075" y="2749971"/>
            <a:ext cx="1447800" cy="6858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Delivery Plan</a:t>
            </a:r>
            <a:endParaRPr b="0" i="0" sz="1800" u="none" cap="none" strike="noStrike">
              <a:solidFill>
                <a:srgbClr val="626469"/>
              </a:solidFill>
              <a:latin typeface="Arial"/>
              <a:ea typeface="Arial"/>
              <a:cs typeface="Arial"/>
              <a:sym typeface="Arial"/>
            </a:endParaRPr>
          </a:p>
        </p:txBody>
      </p:sp>
      <p:sp>
        <p:nvSpPr>
          <p:cNvPr id="120" name="Google Shape;120;p4"/>
          <p:cNvSpPr/>
          <p:nvPr/>
        </p:nvSpPr>
        <p:spPr>
          <a:xfrm>
            <a:off x="4274971" y="5494474"/>
            <a:ext cx="1777949" cy="421624"/>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LoadingParts/</a:t>
            </a:r>
            <a:endParaRPr/>
          </a:p>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Compartment</a:t>
            </a:r>
            <a:endParaRPr/>
          </a:p>
        </p:txBody>
      </p:sp>
      <p:sp>
        <p:nvSpPr>
          <p:cNvPr id="121" name="Google Shape;121;p4"/>
          <p:cNvSpPr/>
          <p:nvPr/>
        </p:nvSpPr>
        <p:spPr>
          <a:xfrm>
            <a:off x="2469458" y="3858698"/>
            <a:ext cx="1497446" cy="6858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LoadPlan</a:t>
            </a:r>
            <a:endParaRPr b="0" i="0" sz="1800" u="none" cap="none" strike="noStrike">
              <a:solidFill>
                <a:srgbClr val="626469"/>
              </a:solidFill>
              <a:latin typeface="Arial"/>
              <a:ea typeface="Arial"/>
              <a:cs typeface="Arial"/>
              <a:sym typeface="Arial"/>
            </a:endParaRPr>
          </a:p>
        </p:txBody>
      </p:sp>
      <p:sp>
        <p:nvSpPr>
          <p:cNvPr id="122" name="Google Shape;122;p4"/>
          <p:cNvSpPr/>
          <p:nvPr/>
        </p:nvSpPr>
        <p:spPr>
          <a:xfrm>
            <a:off x="6655075" y="4828986"/>
            <a:ext cx="1787093" cy="7620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Plant/Product/Qty</a:t>
            </a:r>
            <a:endParaRPr b="0" i="0" sz="1400" u="none" cap="none" strike="noStrike">
              <a:solidFill>
                <a:srgbClr val="626469"/>
              </a:solidFill>
              <a:latin typeface="Arial"/>
              <a:ea typeface="Arial"/>
              <a:cs typeface="Arial"/>
              <a:sym typeface="Arial"/>
            </a:endParaRPr>
          </a:p>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References</a:t>
            </a:r>
            <a:endParaRPr/>
          </a:p>
        </p:txBody>
      </p:sp>
      <p:cxnSp>
        <p:nvCxnSpPr>
          <p:cNvPr id="123" name="Google Shape;123;p4"/>
          <p:cNvCxnSpPr>
            <a:stCxn id="120" idx="3"/>
            <a:endCxn id="122" idx="1"/>
          </p:cNvCxnSpPr>
          <p:nvPr/>
        </p:nvCxnSpPr>
        <p:spPr>
          <a:xfrm flipH="1" rot="10800000">
            <a:off x="6052920" y="5209986"/>
            <a:ext cx="602100" cy="49530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24" name="Google Shape;124;p4"/>
          <p:cNvCxnSpPr>
            <a:stCxn id="125" idx="0"/>
            <a:endCxn id="126" idx="2"/>
          </p:cNvCxnSpPr>
          <p:nvPr/>
        </p:nvCxnSpPr>
        <p:spPr>
          <a:xfrm rot="10800000">
            <a:off x="1030165" y="2414874"/>
            <a:ext cx="0" cy="257400"/>
          </a:xfrm>
          <a:prstGeom prst="straightConnector1">
            <a:avLst/>
          </a:prstGeom>
          <a:solidFill>
            <a:srgbClr val="009530"/>
          </a:solidFill>
          <a:ln cap="flat" cmpd="sng" w="12700">
            <a:solidFill>
              <a:srgbClr val="000000"/>
            </a:solidFill>
            <a:prstDash val="solid"/>
            <a:round/>
            <a:headEnd len="sm" w="sm" type="stealth"/>
            <a:tailEnd len="sm" w="sm" type="none"/>
          </a:ln>
        </p:spPr>
      </p:cxnSp>
      <p:sp>
        <p:nvSpPr>
          <p:cNvPr id="126" name="Google Shape;126;p4"/>
          <p:cNvSpPr/>
          <p:nvPr/>
        </p:nvSpPr>
        <p:spPr>
          <a:xfrm>
            <a:off x="306265" y="1959752"/>
            <a:ext cx="1447800"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Documents</a:t>
            </a:r>
            <a:endParaRPr/>
          </a:p>
        </p:txBody>
      </p:sp>
      <p:sp>
        <p:nvSpPr>
          <p:cNvPr id="125" name="Google Shape;125;p4"/>
          <p:cNvSpPr/>
          <p:nvPr/>
        </p:nvSpPr>
        <p:spPr>
          <a:xfrm>
            <a:off x="344365" y="2672274"/>
            <a:ext cx="1371600" cy="8763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Document</a:t>
            </a:r>
            <a:endParaRPr b="0" i="0" sz="900" u="none" cap="none" strike="noStrike">
              <a:solidFill>
                <a:srgbClr val="626469"/>
              </a:solidFill>
              <a:latin typeface="Arial"/>
              <a:ea typeface="Arial"/>
              <a:cs typeface="Arial"/>
              <a:sym typeface="Arial"/>
            </a:endParaRPr>
          </a:p>
        </p:txBody>
      </p:sp>
      <p:cxnSp>
        <p:nvCxnSpPr>
          <p:cNvPr id="127" name="Google Shape;127;p4"/>
          <p:cNvCxnSpPr>
            <a:stCxn id="114" idx="2"/>
            <a:endCxn id="126" idx="0"/>
          </p:cNvCxnSpPr>
          <p:nvPr/>
        </p:nvCxnSpPr>
        <p:spPr>
          <a:xfrm>
            <a:off x="1030165" y="1807708"/>
            <a:ext cx="0" cy="15210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28" name="Google Shape;128;p4"/>
          <p:cNvCxnSpPr>
            <a:stCxn id="125" idx="3"/>
            <a:endCxn id="116" idx="1"/>
          </p:cNvCxnSpPr>
          <p:nvPr/>
        </p:nvCxnSpPr>
        <p:spPr>
          <a:xfrm flipH="1" rot="10800000">
            <a:off x="1715965" y="3083424"/>
            <a:ext cx="702000" cy="27000"/>
          </a:xfrm>
          <a:prstGeom prst="straightConnector1">
            <a:avLst/>
          </a:prstGeom>
          <a:solidFill>
            <a:srgbClr val="009530"/>
          </a:solidFill>
          <a:ln cap="flat" cmpd="sng" w="12700">
            <a:solidFill>
              <a:srgbClr val="000000"/>
            </a:solidFill>
            <a:prstDash val="solid"/>
            <a:round/>
            <a:headEnd len="sm" w="sm" type="none"/>
            <a:tailEnd len="med" w="med" type="stealth"/>
          </a:ln>
        </p:spPr>
      </p:cxnSp>
      <p:sp>
        <p:nvSpPr>
          <p:cNvPr id="129" name="Google Shape;129;p4"/>
          <p:cNvSpPr/>
          <p:nvPr/>
        </p:nvSpPr>
        <p:spPr>
          <a:xfrm>
            <a:off x="2431013" y="723207"/>
            <a:ext cx="2872507" cy="1890917"/>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100"/>
              <a:buFont typeface="Arial"/>
              <a:buNone/>
            </a:pPr>
            <a:r>
              <a:rPr b="0" i="0" lang="en-US" sz="1100" u="none" cap="none" strike="noStrike">
                <a:solidFill>
                  <a:srgbClr val="626469"/>
                </a:solidFill>
                <a:latin typeface="Arial"/>
                <a:ea typeface="Arial"/>
                <a:cs typeface="Arial"/>
                <a:sym typeface="Arial"/>
              </a:rPr>
              <a:t>Main Document Header Elements</a:t>
            </a:r>
            <a:endParaRPr/>
          </a:p>
        </p:txBody>
      </p:sp>
      <p:cxnSp>
        <p:nvCxnSpPr>
          <p:cNvPr id="130" name="Google Shape;130;p4"/>
          <p:cNvCxnSpPr>
            <a:stCxn id="125" idx="3"/>
            <a:endCxn id="129" idx="1"/>
          </p:cNvCxnSpPr>
          <p:nvPr/>
        </p:nvCxnSpPr>
        <p:spPr>
          <a:xfrm flipH="1" rot="10800000">
            <a:off x="1715965" y="1668624"/>
            <a:ext cx="714900" cy="144180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31" name="Google Shape;131;p4"/>
          <p:cNvCxnSpPr>
            <a:stCxn id="116" idx="3"/>
            <a:endCxn id="132" idx="1"/>
          </p:cNvCxnSpPr>
          <p:nvPr/>
        </p:nvCxnSpPr>
        <p:spPr>
          <a:xfrm flipH="1" rot="10800000">
            <a:off x="4018282" y="2891346"/>
            <a:ext cx="303900" cy="192000"/>
          </a:xfrm>
          <a:prstGeom prst="straightConnector1">
            <a:avLst/>
          </a:prstGeom>
          <a:solidFill>
            <a:srgbClr val="009530"/>
          </a:solidFill>
          <a:ln cap="flat" cmpd="sng" w="12700">
            <a:solidFill>
              <a:srgbClr val="000000"/>
            </a:solidFill>
            <a:prstDash val="solid"/>
            <a:round/>
            <a:headEnd len="sm" w="sm" type="none"/>
            <a:tailEnd len="med" w="med" type="stealth"/>
          </a:ln>
        </p:spPr>
      </p:cxnSp>
      <p:sp>
        <p:nvSpPr>
          <p:cNvPr id="133" name="Google Shape;133;p4"/>
          <p:cNvSpPr/>
          <p:nvPr/>
        </p:nvSpPr>
        <p:spPr>
          <a:xfrm>
            <a:off x="4274971" y="4999174"/>
            <a:ext cx="1780474" cy="421624"/>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Agent</a:t>
            </a:r>
            <a:endParaRPr/>
          </a:p>
        </p:txBody>
      </p:sp>
      <p:sp>
        <p:nvSpPr>
          <p:cNvPr id="134" name="Google Shape;134;p4"/>
          <p:cNvSpPr/>
          <p:nvPr/>
        </p:nvSpPr>
        <p:spPr>
          <a:xfrm>
            <a:off x="4274385" y="4493137"/>
            <a:ext cx="1764432" cy="421624"/>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Configured Vehicle/Engine</a:t>
            </a:r>
            <a:endParaRPr/>
          </a:p>
        </p:txBody>
      </p:sp>
      <p:sp>
        <p:nvSpPr>
          <p:cNvPr id="135" name="Google Shape;135;p4"/>
          <p:cNvSpPr/>
          <p:nvPr/>
        </p:nvSpPr>
        <p:spPr>
          <a:xfrm>
            <a:off x="4291013" y="3990786"/>
            <a:ext cx="1764432" cy="421624"/>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Transport Company</a:t>
            </a:r>
            <a:endParaRPr/>
          </a:p>
        </p:txBody>
      </p:sp>
      <p:cxnSp>
        <p:nvCxnSpPr>
          <p:cNvPr id="136" name="Google Shape;136;p4"/>
          <p:cNvCxnSpPr>
            <a:stCxn id="121" idx="3"/>
            <a:endCxn id="135" idx="1"/>
          </p:cNvCxnSpPr>
          <p:nvPr/>
        </p:nvCxnSpPr>
        <p:spPr>
          <a:xfrm>
            <a:off x="3966904" y="4201598"/>
            <a:ext cx="324000" cy="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37" name="Google Shape;137;p4"/>
          <p:cNvCxnSpPr>
            <a:stCxn id="121" idx="3"/>
            <a:endCxn id="134" idx="1"/>
          </p:cNvCxnSpPr>
          <p:nvPr/>
        </p:nvCxnSpPr>
        <p:spPr>
          <a:xfrm>
            <a:off x="3966904" y="4201598"/>
            <a:ext cx="307500" cy="50250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38" name="Google Shape;138;p4"/>
          <p:cNvCxnSpPr>
            <a:stCxn id="121" idx="3"/>
            <a:endCxn id="133" idx="1"/>
          </p:cNvCxnSpPr>
          <p:nvPr/>
        </p:nvCxnSpPr>
        <p:spPr>
          <a:xfrm>
            <a:off x="3966904" y="4201598"/>
            <a:ext cx="308100" cy="100830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39" name="Google Shape;139;p4"/>
          <p:cNvCxnSpPr>
            <a:stCxn id="121" idx="3"/>
            <a:endCxn id="120" idx="1"/>
          </p:cNvCxnSpPr>
          <p:nvPr/>
        </p:nvCxnSpPr>
        <p:spPr>
          <a:xfrm>
            <a:off x="3966904" y="4201598"/>
            <a:ext cx="308100" cy="150360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40" name="Google Shape;140;p4"/>
          <p:cNvCxnSpPr>
            <a:stCxn id="125" idx="3"/>
            <a:endCxn id="121" idx="1"/>
          </p:cNvCxnSpPr>
          <p:nvPr/>
        </p:nvCxnSpPr>
        <p:spPr>
          <a:xfrm>
            <a:off x="1715965" y="3110424"/>
            <a:ext cx="753600" cy="1091100"/>
          </a:xfrm>
          <a:prstGeom prst="straightConnector1">
            <a:avLst/>
          </a:prstGeom>
          <a:solidFill>
            <a:srgbClr val="009530"/>
          </a:solidFill>
          <a:ln cap="flat" cmpd="sng" w="12700">
            <a:solidFill>
              <a:srgbClr val="000000"/>
            </a:solidFill>
            <a:prstDash val="solid"/>
            <a:round/>
            <a:headEnd len="sm" w="sm" type="none"/>
            <a:tailEnd len="med" w="med" type="stealth"/>
          </a:ln>
        </p:spPr>
      </p:cxnSp>
      <p:sp>
        <p:nvSpPr>
          <p:cNvPr id="132" name="Google Shape;132;p4"/>
          <p:cNvSpPr/>
          <p:nvPr/>
        </p:nvSpPr>
        <p:spPr>
          <a:xfrm>
            <a:off x="4322056" y="2672274"/>
            <a:ext cx="1814686" cy="43815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Plant/Product/Qty</a:t>
            </a:r>
            <a:endParaRPr b="0" i="0" sz="1400" u="none" cap="none" strike="noStrike">
              <a:solidFill>
                <a:srgbClr val="626469"/>
              </a:solidFill>
              <a:latin typeface="Arial"/>
              <a:ea typeface="Arial"/>
              <a:cs typeface="Arial"/>
              <a:sym typeface="Arial"/>
            </a:endParaRPr>
          </a:p>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Parties</a:t>
            </a:r>
            <a:endParaRPr/>
          </a:p>
        </p:txBody>
      </p:sp>
      <p:cxnSp>
        <p:nvCxnSpPr>
          <p:cNvPr id="141" name="Google Shape;141;p4"/>
          <p:cNvCxnSpPr>
            <a:stCxn id="132" idx="3"/>
            <a:endCxn id="119" idx="1"/>
          </p:cNvCxnSpPr>
          <p:nvPr/>
        </p:nvCxnSpPr>
        <p:spPr>
          <a:xfrm>
            <a:off x="6136742" y="2891349"/>
            <a:ext cx="518400" cy="201600"/>
          </a:xfrm>
          <a:prstGeom prst="straightConnector1">
            <a:avLst/>
          </a:prstGeom>
          <a:solidFill>
            <a:srgbClr val="009530"/>
          </a:solidFill>
          <a:ln cap="flat" cmpd="sng" w="12700">
            <a:solidFill>
              <a:srgbClr val="000000"/>
            </a:solidFill>
            <a:prstDash val="solid"/>
            <a:round/>
            <a:headEnd len="sm" w="sm" type="none"/>
            <a:tailEnd len="med" w="med" type="stealth"/>
          </a:ln>
        </p:spPr>
      </p:cxnSp>
      <p:sp>
        <p:nvSpPr>
          <p:cNvPr id="142" name="Google Shape;142;p4"/>
          <p:cNvSpPr/>
          <p:nvPr/>
        </p:nvSpPr>
        <p:spPr>
          <a:xfrm>
            <a:off x="5877098" y="843362"/>
            <a:ext cx="2658917" cy="495122"/>
          </a:xfrm>
          <a:prstGeom prst="roundRect">
            <a:avLst>
              <a:gd fmla="val 16667" name="adj"/>
            </a:avLst>
          </a:pr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Shipments Only</a:t>
            </a:r>
            <a:endParaRPr/>
          </a:p>
        </p:txBody>
      </p:sp>
      <p:sp>
        <p:nvSpPr>
          <p:cNvPr id="143" name="Google Shape;143;p4"/>
          <p:cNvSpPr/>
          <p:nvPr/>
        </p:nvSpPr>
        <p:spPr>
          <a:xfrm>
            <a:off x="2527711" y="1172396"/>
            <a:ext cx="2637497"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100"/>
              <a:buFont typeface="Arial"/>
              <a:buNone/>
            </a:pPr>
            <a:r>
              <a:rPr b="0" i="0" lang="en-US" sz="1100" u="none" cap="none" strike="noStrike">
                <a:solidFill>
                  <a:srgbClr val="626469"/>
                </a:solidFill>
                <a:latin typeface="Arial"/>
                <a:ea typeface="Arial"/>
                <a:cs typeface="Arial"/>
                <a:sym typeface="Arial"/>
              </a:rPr>
              <a:t>Movement Type, DocumentID, Document Originator</a:t>
            </a:r>
            <a:endParaRPr b="0" i="0" sz="1100" u="none" cap="none" strike="noStrike">
              <a:solidFill>
                <a:srgbClr val="626469"/>
              </a:solidFill>
              <a:latin typeface="Arial"/>
              <a:ea typeface="Arial"/>
              <a:cs typeface="Arial"/>
              <a:sym typeface="Arial"/>
            </a:endParaRPr>
          </a:p>
        </p:txBody>
      </p:sp>
      <p:sp>
        <p:nvSpPr>
          <p:cNvPr id="144" name="Google Shape;144;p4"/>
          <p:cNvSpPr/>
          <p:nvPr/>
        </p:nvSpPr>
        <p:spPr>
          <a:xfrm>
            <a:off x="2537489" y="1738964"/>
            <a:ext cx="2637497"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100"/>
              <a:buFont typeface="Arial"/>
              <a:buNone/>
            </a:pPr>
            <a:r>
              <a:rPr b="0" i="0" lang="en-US" sz="1100" u="none" cap="none" strike="noStrike">
                <a:solidFill>
                  <a:srgbClr val="626469"/>
                </a:solidFill>
                <a:latin typeface="Arial"/>
                <a:ea typeface="Arial"/>
                <a:cs typeface="Arial"/>
                <a:sym typeface="Arial"/>
              </a:rPr>
              <a:t>Header References</a:t>
            </a:r>
            <a:endParaRPr b="0" i="0" sz="1100" u="none" cap="none" strike="noStrike">
              <a:solidFill>
                <a:srgbClr val="626469"/>
              </a:solidFill>
              <a:latin typeface="Arial"/>
              <a:ea typeface="Arial"/>
              <a:cs typeface="Arial"/>
              <a:sym typeface="Arial"/>
            </a:endParaRPr>
          </a:p>
        </p:txBody>
      </p:sp>
      <p:sp>
        <p:nvSpPr>
          <p:cNvPr id="145" name="Google Shape;145;p4"/>
          <p:cNvSpPr/>
          <p:nvPr/>
        </p:nvSpPr>
        <p:spPr>
          <a:xfrm>
            <a:off x="6671914" y="5705286"/>
            <a:ext cx="1787093" cy="37201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Detail References</a:t>
            </a:r>
            <a:endParaRPr/>
          </a:p>
        </p:txBody>
      </p:sp>
      <p:cxnSp>
        <p:nvCxnSpPr>
          <p:cNvPr id="146" name="Google Shape;146;p4"/>
          <p:cNvCxnSpPr>
            <a:stCxn id="120" idx="3"/>
            <a:endCxn id="145" idx="1"/>
          </p:cNvCxnSpPr>
          <p:nvPr/>
        </p:nvCxnSpPr>
        <p:spPr>
          <a:xfrm>
            <a:off x="6052920" y="5705286"/>
            <a:ext cx="618900" cy="186000"/>
          </a:xfrm>
          <a:prstGeom prst="straightConnector1">
            <a:avLst/>
          </a:prstGeom>
          <a:solidFill>
            <a:srgbClr val="009530"/>
          </a:solidFill>
          <a:ln cap="flat" cmpd="sng" w="12700">
            <a:solidFill>
              <a:srgbClr val="000000"/>
            </a:solidFill>
            <a:prstDash val="solid"/>
            <a:round/>
            <a:headEnd len="sm" w="sm" type="none"/>
            <a:tailEnd len="med" w="med" type="stealth"/>
          </a:ln>
        </p:spPr>
      </p:cxnSp>
      <p:sp>
        <p:nvSpPr>
          <p:cNvPr id="147" name="Google Shape;147;p4"/>
          <p:cNvSpPr/>
          <p:nvPr/>
        </p:nvSpPr>
        <p:spPr>
          <a:xfrm>
            <a:off x="4353099" y="3143818"/>
            <a:ext cx="1814686" cy="43815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Detail References</a:t>
            </a:r>
            <a:endParaRPr/>
          </a:p>
        </p:txBody>
      </p:sp>
      <p:cxnSp>
        <p:nvCxnSpPr>
          <p:cNvPr id="148" name="Google Shape;148;p4"/>
          <p:cNvCxnSpPr>
            <a:stCxn id="116" idx="3"/>
            <a:endCxn id="147" idx="1"/>
          </p:cNvCxnSpPr>
          <p:nvPr/>
        </p:nvCxnSpPr>
        <p:spPr>
          <a:xfrm>
            <a:off x="4018282" y="3083346"/>
            <a:ext cx="334800" cy="279600"/>
          </a:xfrm>
          <a:prstGeom prst="straightConnector1">
            <a:avLst/>
          </a:prstGeom>
          <a:solidFill>
            <a:srgbClr val="009530"/>
          </a:solidFill>
          <a:ln cap="flat" cmpd="sng" w="12700">
            <a:solidFill>
              <a:srgbClr val="000000"/>
            </a:solidFill>
            <a:prstDash val="solid"/>
            <a:round/>
            <a:headEnd len="sm" w="sm" type="none"/>
            <a:tailEnd len="med" w="med" type="stealth"/>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BOL Structure Overview</a:t>
            </a:r>
            <a:endParaRPr/>
          </a:p>
        </p:txBody>
      </p:sp>
      <p:sp>
        <p:nvSpPr>
          <p:cNvPr id="154" name="Google Shape;154;p5"/>
          <p:cNvSpPr/>
          <p:nvPr/>
        </p:nvSpPr>
        <p:spPr>
          <a:xfrm>
            <a:off x="316922" y="1066800"/>
            <a:ext cx="1447800" cy="533044"/>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800"/>
              <a:buFont typeface="Arial"/>
              <a:buNone/>
            </a:pPr>
            <a:r>
              <a:rPr b="0" i="0" lang="en-US" sz="1800" u="none" cap="none" strike="noStrike">
                <a:solidFill>
                  <a:srgbClr val="626469"/>
                </a:solidFill>
                <a:latin typeface="Arial"/>
                <a:ea typeface="Arial"/>
                <a:cs typeface="Arial"/>
                <a:sym typeface="Arial"/>
              </a:rPr>
              <a:t>Header</a:t>
            </a:r>
            <a:endParaRPr/>
          </a:p>
          <a:p>
            <a:pPr indent="0" lvl="0" marL="0" marR="0" rtl="0" algn="ctr">
              <a:lnSpc>
                <a:spcPct val="100000"/>
              </a:lnSpc>
              <a:spcBef>
                <a:spcPts val="0"/>
              </a:spcBef>
              <a:spcAft>
                <a:spcPts val="0"/>
              </a:spcAft>
              <a:buClr>
                <a:srgbClr val="626469"/>
              </a:buClr>
              <a:buSzPts val="900"/>
              <a:buFont typeface="Arial"/>
              <a:buNone/>
            </a:pPr>
            <a:r>
              <a:rPr b="0" i="0" lang="en-US" sz="900" u="none" cap="none" strike="noStrike">
                <a:solidFill>
                  <a:srgbClr val="626469"/>
                </a:solidFill>
                <a:latin typeface="Arial"/>
                <a:ea typeface="Arial"/>
                <a:cs typeface="Arial"/>
                <a:sym typeface="Arial"/>
              </a:rPr>
              <a:t>(Basic Envelop)</a:t>
            </a:r>
            <a:endParaRPr/>
          </a:p>
        </p:txBody>
      </p:sp>
      <p:sp>
        <p:nvSpPr>
          <p:cNvPr id="155" name="Google Shape;155;p5"/>
          <p:cNvSpPr/>
          <p:nvPr/>
        </p:nvSpPr>
        <p:spPr>
          <a:xfrm>
            <a:off x="5831608" y="4494156"/>
            <a:ext cx="1600201" cy="6858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Shipment</a:t>
            </a:r>
            <a:endParaRPr/>
          </a:p>
        </p:txBody>
      </p:sp>
      <p:sp>
        <p:nvSpPr>
          <p:cNvPr id="156" name="Google Shape;156;p5"/>
          <p:cNvSpPr/>
          <p:nvPr/>
        </p:nvSpPr>
        <p:spPr>
          <a:xfrm>
            <a:off x="5755407" y="4417956"/>
            <a:ext cx="1600201" cy="68580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Compartment</a:t>
            </a:r>
            <a:endParaRPr/>
          </a:p>
        </p:txBody>
      </p:sp>
      <p:sp>
        <p:nvSpPr>
          <p:cNvPr id="157" name="Google Shape;157;p5"/>
          <p:cNvSpPr/>
          <p:nvPr/>
        </p:nvSpPr>
        <p:spPr>
          <a:xfrm>
            <a:off x="381000" y="2009901"/>
            <a:ext cx="1447800"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Posting</a:t>
            </a:r>
            <a:endParaRPr/>
          </a:p>
        </p:txBody>
      </p:sp>
      <p:sp>
        <p:nvSpPr>
          <p:cNvPr id="158" name="Google Shape;158;p5"/>
          <p:cNvSpPr/>
          <p:nvPr/>
        </p:nvSpPr>
        <p:spPr>
          <a:xfrm>
            <a:off x="5835765" y="3498269"/>
            <a:ext cx="1371600" cy="632796"/>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Loading Part ID</a:t>
            </a:r>
            <a:endParaRPr b="0" i="0" sz="1600" u="none" cap="none" strike="noStrike">
              <a:solidFill>
                <a:srgbClr val="626469"/>
              </a:solidFill>
              <a:latin typeface="Arial"/>
              <a:ea typeface="Arial"/>
              <a:cs typeface="Arial"/>
              <a:sym typeface="Arial"/>
            </a:endParaRPr>
          </a:p>
        </p:txBody>
      </p:sp>
      <p:sp>
        <p:nvSpPr>
          <p:cNvPr id="159" name="Google Shape;159;p5"/>
          <p:cNvSpPr/>
          <p:nvPr/>
        </p:nvSpPr>
        <p:spPr>
          <a:xfrm>
            <a:off x="2209800" y="2667000"/>
            <a:ext cx="1447800" cy="522501"/>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Document References</a:t>
            </a:r>
            <a:endParaRPr/>
          </a:p>
        </p:txBody>
      </p:sp>
      <p:sp>
        <p:nvSpPr>
          <p:cNvPr id="160" name="Google Shape;160;p5"/>
          <p:cNvSpPr/>
          <p:nvPr/>
        </p:nvSpPr>
        <p:spPr>
          <a:xfrm>
            <a:off x="2209800" y="4567392"/>
            <a:ext cx="1447800" cy="40482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Calibri"/>
              <a:buNone/>
            </a:pPr>
            <a:r>
              <a:rPr b="0" i="0" lang="en-US" sz="1600" u="none" cap="none" strike="noStrike">
                <a:solidFill>
                  <a:srgbClr val="626469"/>
                </a:solidFill>
                <a:latin typeface="Calibri"/>
                <a:ea typeface="Calibri"/>
                <a:cs typeface="Calibri"/>
                <a:sym typeface="Calibri"/>
              </a:rPr>
              <a:t>Plant</a:t>
            </a:r>
            <a:endParaRPr b="0" i="0" sz="1600" u="none" cap="none" strike="noStrike">
              <a:solidFill>
                <a:srgbClr val="626469"/>
              </a:solidFill>
              <a:latin typeface="Calibri"/>
              <a:ea typeface="Calibri"/>
              <a:cs typeface="Calibri"/>
              <a:sym typeface="Calibri"/>
            </a:endParaRPr>
          </a:p>
        </p:txBody>
      </p:sp>
      <p:sp>
        <p:nvSpPr>
          <p:cNvPr id="161" name="Google Shape;161;p5"/>
          <p:cNvSpPr/>
          <p:nvPr/>
        </p:nvSpPr>
        <p:spPr>
          <a:xfrm>
            <a:off x="2133600" y="5104199"/>
            <a:ext cx="1600200" cy="752302"/>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Calibri"/>
              <a:buNone/>
            </a:pPr>
            <a:r>
              <a:rPr b="0" i="0" lang="en-US" sz="1600" u="none" cap="none" strike="noStrike">
                <a:solidFill>
                  <a:srgbClr val="626469"/>
                </a:solidFill>
                <a:latin typeface="Calibri"/>
                <a:ea typeface="Calibri"/>
                <a:cs typeface="Calibri"/>
                <a:sym typeface="Calibri"/>
              </a:rPr>
              <a:t>Transport</a:t>
            </a:r>
            <a:endParaRPr/>
          </a:p>
        </p:txBody>
      </p:sp>
      <p:sp>
        <p:nvSpPr>
          <p:cNvPr id="162" name="Google Shape;162;p5"/>
          <p:cNvSpPr/>
          <p:nvPr/>
        </p:nvSpPr>
        <p:spPr>
          <a:xfrm>
            <a:off x="316922" y="1942846"/>
            <a:ext cx="1447800"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Posting</a:t>
            </a:r>
            <a:endParaRPr/>
          </a:p>
        </p:txBody>
      </p:sp>
      <p:sp>
        <p:nvSpPr>
          <p:cNvPr id="163" name="Google Shape;163;p5"/>
          <p:cNvSpPr/>
          <p:nvPr/>
        </p:nvSpPr>
        <p:spPr>
          <a:xfrm>
            <a:off x="2209800" y="1875791"/>
            <a:ext cx="1447800" cy="58928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PostingRef</a:t>
            </a:r>
            <a:endParaRPr b="0" i="0" sz="1600" u="none" cap="none" strike="noStrike">
              <a:solidFill>
                <a:srgbClr val="626469"/>
              </a:solidFill>
              <a:latin typeface="Arial"/>
              <a:ea typeface="Arial"/>
              <a:cs typeface="Arial"/>
              <a:sym typeface="Arial"/>
            </a:endParaRPr>
          </a:p>
        </p:txBody>
      </p:sp>
      <p:sp>
        <p:nvSpPr>
          <p:cNvPr id="164" name="Google Shape;164;p5"/>
          <p:cNvSpPr/>
          <p:nvPr/>
        </p:nvSpPr>
        <p:spPr>
          <a:xfrm>
            <a:off x="2209800" y="3359488"/>
            <a:ext cx="1447800"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Header</a:t>
            </a:r>
            <a:endParaRPr/>
          </a:p>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References</a:t>
            </a:r>
            <a:endParaRPr/>
          </a:p>
        </p:txBody>
      </p:sp>
      <p:sp>
        <p:nvSpPr>
          <p:cNvPr id="165" name="Google Shape;165;p5"/>
          <p:cNvSpPr/>
          <p:nvPr/>
        </p:nvSpPr>
        <p:spPr>
          <a:xfrm>
            <a:off x="2209800" y="3953522"/>
            <a:ext cx="1447800"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Parties</a:t>
            </a:r>
            <a:endParaRPr/>
          </a:p>
        </p:txBody>
      </p:sp>
      <p:cxnSp>
        <p:nvCxnSpPr>
          <p:cNvPr id="166" name="Google Shape;166;p5"/>
          <p:cNvCxnSpPr>
            <a:stCxn id="154" idx="2"/>
            <a:endCxn id="162" idx="0"/>
          </p:cNvCxnSpPr>
          <p:nvPr/>
        </p:nvCxnSpPr>
        <p:spPr>
          <a:xfrm>
            <a:off x="1040822" y="1599844"/>
            <a:ext cx="0" cy="342900"/>
          </a:xfrm>
          <a:prstGeom prst="straightConnector1">
            <a:avLst/>
          </a:prstGeom>
          <a:solidFill>
            <a:srgbClr val="009530"/>
          </a:solidFill>
          <a:ln cap="flat" cmpd="sng" w="12700">
            <a:solidFill>
              <a:srgbClr val="000000"/>
            </a:solidFill>
            <a:prstDash val="solid"/>
            <a:round/>
            <a:headEnd len="sm" w="sm" type="none"/>
            <a:tailEnd len="med" w="med" type="stealth"/>
          </a:ln>
        </p:spPr>
      </p:cxnSp>
      <p:cxnSp>
        <p:nvCxnSpPr>
          <p:cNvPr id="167" name="Google Shape;167;p5"/>
          <p:cNvCxnSpPr>
            <a:stCxn id="163" idx="2"/>
            <a:endCxn id="159" idx="0"/>
          </p:cNvCxnSpPr>
          <p:nvPr/>
        </p:nvCxnSpPr>
        <p:spPr>
          <a:xfrm>
            <a:off x="2933700" y="2465080"/>
            <a:ext cx="0" cy="201900"/>
          </a:xfrm>
          <a:prstGeom prst="straightConnector1">
            <a:avLst/>
          </a:prstGeom>
          <a:noFill/>
          <a:ln cap="flat" cmpd="sng" w="9525">
            <a:solidFill>
              <a:srgbClr val="4A7DBA"/>
            </a:solidFill>
            <a:prstDash val="solid"/>
            <a:round/>
            <a:headEnd len="sm" w="sm" type="none"/>
            <a:tailEnd len="med" w="med" type="stealth"/>
          </a:ln>
        </p:spPr>
      </p:cxnSp>
      <p:cxnSp>
        <p:nvCxnSpPr>
          <p:cNvPr id="168" name="Google Shape;168;p5"/>
          <p:cNvCxnSpPr>
            <a:endCxn id="164" idx="0"/>
          </p:cNvCxnSpPr>
          <p:nvPr/>
        </p:nvCxnSpPr>
        <p:spPr>
          <a:xfrm>
            <a:off x="2933700" y="3193888"/>
            <a:ext cx="0" cy="165600"/>
          </a:xfrm>
          <a:prstGeom prst="straightConnector1">
            <a:avLst/>
          </a:prstGeom>
          <a:noFill/>
          <a:ln cap="flat" cmpd="sng" w="9525">
            <a:solidFill>
              <a:srgbClr val="4A7DBA"/>
            </a:solidFill>
            <a:prstDash val="solid"/>
            <a:round/>
            <a:headEnd len="sm" w="sm" type="none"/>
            <a:tailEnd len="med" w="med" type="stealth"/>
          </a:ln>
        </p:spPr>
      </p:cxnSp>
      <p:cxnSp>
        <p:nvCxnSpPr>
          <p:cNvPr id="169" name="Google Shape;169;p5"/>
          <p:cNvCxnSpPr>
            <a:stCxn id="162" idx="3"/>
            <a:endCxn id="163" idx="1"/>
          </p:cNvCxnSpPr>
          <p:nvPr/>
        </p:nvCxnSpPr>
        <p:spPr>
          <a:xfrm>
            <a:off x="1764722" y="2170436"/>
            <a:ext cx="445200" cy="0"/>
          </a:xfrm>
          <a:prstGeom prst="straightConnector1">
            <a:avLst/>
          </a:prstGeom>
          <a:noFill/>
          <a:ln cap="flat" cmpd="sng" w="9525">
            <a:solidFill>
              <a:srgbClr val="4A7DBA"/>
            </a:solidFill>
            <a:prstDash val="solid"/>
            <a:round/>
            <a:headEnd len="sm" w="sm" type="none"/>
            <a:tailEnd len="med" w="med" type="stealth"/>
          </a:ln>
        </p:spPr>
      </p:cxnSp>
      <p:cxnSp>
        <p:nvCxnSpPr>
          <p:cNvPr id="170" name="Google Shape;170;p5"/>
          <p:cNvCxnSpPr>
            <a:stCxn id="164" idx="2"/>
            <a:endCxn id="165" idx="0"/>
          </p:cNvCxnSpPr>
          <p:nvPr/>
        </p:nvCxnSpPr>
        <p:spPr>
          <a:xfrm>
            <a:off x="2933700" y="3814667"/>
            <a:ext cx="0" cy="138900"/>
          </a:xfrm>
          <a:prstGeom prst="straightConnector1">
            <a:avLst/>
          </a:prstGeom>
          <a:noFill/>
          <a:ln cap="flat" cmpd="sng" w="9525">
            <a:solidFill>
              <a:srgbClr val="4A7DBA"/>
            </a:solidFill>
            <a:prstDash val="solid"/>
            <a:round/>
            <a:headEnd len="sm" w="sm" type="none"/>
            <a:tailEnd len="med" w="med" type="stealth"/>
          </a:ln>
        </p:spPr>
      </p:cxnSp>
      <p:cxnSp>
        <p:nvCxnSpPr>
          <p:cNvPr id="171" name="Google Shape;171;p5"/>
          <p:cNvCxnSpPr/>
          <p:nvPr/>
        </p:nvCxnSpPr>
        <p:spPr>
          <a:xfrm>
            <a:off x="2933700" y="4435404"/>
            <a:ext cx="0" cy="131988"/>
          </a:xfrm>
          <a:prstGeom prst="straightConnector1">
            <a:avLst/>
          </a:prstGeom>
          <a:noFill/>
          <a:ln cap="flat" cmpd="sng" w="9525">
            <a:solidFill>
              <a:srgbClr val="4A7DBA"/>
            </a:solidFill>
            <a:prstDash val="solid"/>
            <a:round/>
            <a:headEnd len="sm" w="sm" type="none"/>
            <a:tailEnd len="med" w="med" type="stealth"/>
          </a:ln>
        </p:spPr>
      </p:cxnSp>
      <p:cxnSp>
        <p:nvCxnSpPr>
          <p:cNvPr id="172" name="Google Shape;172;p5"/>
          <p:cNvCxnSpPr/>
          <p:nvPr/>
        </p:nvCxnSpPr>
        <p:spPr>
          <a:xfrm>
            <a:off x="2933700" y="4972212"/>
            <a:ext cx="0" cy="131987"/>
          </a:xfrm>
          <a:prstGeom prst="straightConnector1">
            <a:avLst/>
          </a:prstGeom>
          <a:noFill/>
          <a:ln cap="flat" cmpd="sng" w="9525">
            <a:solidFill>
              <a:srgbClr val="4A7DBA"/>
            </a:solidFill>
            <a:prstDash val="solid"/>
            <a:round/>
            <a:headEnd len="sm" w="sm" type="none"/>
            <a:tailEnd len="med" w="med" type="stealth"/>
          </a:ln>
        </p:spPr>
      </p:cxnSp>
      <p:cxnSp>
        <p:nvCxnSpPr>
          <p:cNvPr id="173" name="Google Shape;173;p5"/>
          <p:cNvCxnSpPr>
            <a:stCxn id="161" idx="3"/>
            <a:endCxn id="174" idx="1"/>
          </p:cNvCxnSpPr>
          <p:nvPr/>
        </p:nvCxnSpPr>
        <p:spPr>
          <a:xfrm flipH="1" rot="10800000">
            <a:off x="3733800" y="3821650"/>
            <a:ext cx="336300" cy="1658700"/>
          </a:xfrm>
          <a:prstGeom prst="straightConnector1">
            <a:avLst/>
          </a:prstGeom>
          <a:noFill/>
          <a:ln cap="flat" cmpd="sng" w="9525">
            <a:solidFill>
              <a:srgbClr val="4A7DBA"/>
            </a:solidFill>
            <a:prstDash val="solid"/>
            <a:round/>
            <a:headEnd len="sm" w="sm" type="none"/>
            <a:tailEnd len="med" w="med" type="stealth"/>
          </a:ln>
        </p:spPr>
      </p:cxnSp>
      <p:sp>
        <p:nvSpPr>
          <p:cNvPr id="175" name="Google Shape;175;p5"/>
          <p:cNvSpPr/>
          <p:nvPr/>
        </p:nvSpPr>
        <p:spPr>
          <a:xfrm>
            <a:off x="4111565" y="3561957"/>
            <a:ext cx="1371600" cy="632796"/>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Loading Parts</a:t>
            </a:r>
            <a:endParaRPr b="0" i="0" sz="1600" u="none" cap="none" strike="noStrike">
              <a:solidFill>
                <a:srgbClr val="626469"/>
              </a:solidFill>
              <a:latin typeface="Arial"/>
              <a:ea typeface="Arial"/>
              <a:cs typeface="Arial"/>
              <a:sym typeface="Arial"/>
            </a:endParaRPr>
          </a:p>
        </p:txBody>
      </p:sp>
      <p:sp>
        <p:nvSpPr>
          <p:cNvPr id="174" name="Google Shape;174;p5"/>
          <p:cNvSpPr/>
          <p:nvPr/>
        </p:nvSpPr>
        <p:spPr>
          <a:xfrm>
            <a:off x="4070002" y="3505106"/>
            <a:ext cx="1371600" cy="632796"/>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Loading Parts</a:t>
            </a:r>
            <a:endParaRPr b="0" i="0" sz="1600" u="none" cap="none" strike="noStrike">
              <a:solidFill>
                <a:srgbClr val="626469"/>
              </a:solidFill>
              <a:latin typeface="Arial"/>
              <a:ea typeface="Arial"/>
              <a:cs typeface="Arial"/>
              <a:sym typeface="Arial"/>
            </a:endParaRPr>
          </a:p>
        </p:txBody>
      </p:sp>
      <p:cxnSp>
        <p:nvCxnSpPr>
          <p:cNvPr id="176" name="Google Shape;176;p5"/>
          <p:cNvCxnSpPr>
            <a:stCxn id="174" idx="3"/>
            <a:endCxn id="158" idx="1"/>
          </p:cNvCxnSpPr>
          <p:nvPr/>
        </p:nvCxnSpPr>
        <p:spPr>
          <a:xfrm flipH="1" rot="10800000">
            <a:off x="5441602" y="3814604"/>
            <a:ext cx="394200" cy="6900"/>
          </a:xfrm>
          <a:prstGeom prst="straightConnector1">
            <a:avLst/>
          </a:prstGeom>
          <a:noFill/>
          <a:ln cap="flat" cmpd="sng" w="9525">
            <a:solidFill>
              <a:srgbClr val="4A7DBA"/>
            </a:solidFill>
            <a:prstDash val="solid"/>
            <a:round/>
            <a:headEnd len="sm" w="sm" type="none"/>
            <a:tailEnd len="med" w="med" type="stealth"/>
          </a:ln>
        </p:spPr>
      </p:cxnSp>
      <p:cxnSp>
        <p:nvCxnSpPr>
          <p:cNvPr id="177" name="Google Shape;177;p5"/>
          <p:cNvCxnSpPr>
            <a:stCxn id="174" idx="3"/>
            <a:endCxn id="156" idx="1"/>
          </p:cNvCxnSpPr>
          <p:nvPr/>
        </p:nvCxnSpPr>
        <p:spPr>
          <a:xfrm>
            <a:off x="5441602" y="3821504"/>
            <a:ext cx="313800" cy="939300"/>
          </a:xfrm>
          <a:prstGeom prst="straightConnector1">
            <a:avLst/>
          </a:prstGeom>
          <a:noFill/>
          <a:ln cap="flat" cmpd="sng" w="9525">
            <a:solidFill>
              <a:srgbClr val="4A7DBA"/>
            </a:solidFill>
            <a:prstDash val="solid"/>
            <a:round/>
            <a:headEnd len="sm" w="sm" type="none"/>
            <a:tailEnd len="med" w="med" type="stealth"/>
          </a:ln>
        </p:spPr>
      </p:cxnSp>
      <p:sp>
        <p:nvSpPr>
          <p:cNvPr id="178" name="Google Shape;178;p5"/>
          <p:cNvSpPr/>
          <p:nvPr/>
        </p:nvSpPr>
        <p:spPr>
          <a:xfrm>
            <a:off x="7604297" y="5120433"/>
            <a:ext cx="1447800" cy="522501"/>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Arial"/>
              <a:buNone/>
            </a:pPr>
            <a:r>
              <a:rPr b="0" i="0" lang="en-US" sz="1400" u="none" cap="none" strike="noStrike">
                <a:solidFill>
                  <a:srgbClr val="626469"/>
                </a:solidFill>
                <a:latin typeface="Arial"/>
                <a:ea typeface="Arial"/>
                <a:cs typeface="Arial"/>
                <a:sym typeface="Arial"/>
              </a:rPr>
              <a:t>Measurements &amp; Recipe</a:t>
            </a:r>
            <a:endParaRPr/>
          </a:p>
        </p:txBody>
      </p:sp>
      <p:sp>
        <p:nvSpPr>
          <p:cNvPr id="179" name="Google Shape;179;p5"/>
          <p:cNvSpPr/>
          <p:nvPr/>
        </p:nvSpPr>
        <p:spPr>
          <a:xfrm>
            <a:off x="7604297" y="5774922"/>
            <a:ext cx="1447800" cy="404820"/>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400"/>
              <a:buFont typeface="Calibri"/>
              <a:buNone/>
            </a:pPr>
            <a:r>
              <a:rPr b="0" i="0" lang="en-US" sz="1400" u="none" cap="none" strike="noStrike">
                <a:solidFill>
                  <a:srgbClr val="626469"/>
                </a:solidFill>
                <a:latin typeface="Calibri"/>
                <a:ea typeface="Calibri"/>
                <a:cs typeface="Calibri"/>
                <a:sym typeface="Calibri"/>
              </a:rPr>
              <a:t>Detail</a:t>
            </a:r>
            <a:endParaRPr/>
          </a:p>
          <a:p>
            <a:pPr indent="0" lvl="0" marL="0" marR="0" rtl="0" algn="ctr">
              <a:lnSpc>
                <a:spcPct val="100000"/>
              </a:lnSpc>
              <a:spcBef>
                <a:spcPts val="0"/>
              </a:spcBef>
              <a:spcAft>
                <a:spcPts val="0"/>
              </a:spcAft>
              <a:buClr>
                <a:srgbClr val="626469"/>
              </a:buClr>
              <a:buSzPts val="1400"/>
              <a:buFont typeface="Calibri"/>
              <a:buNone/>
            </a:pPr>
            <a:r>
              <a:rPr b="0" i="0" lang="en-US" sz="1400" u="none" cap="none" strike="noStrike">
                <a:solidFill>
                  <a:srgbClr val="626469"/>
                </a:solidFill>
                <a:latin typeface="Calibri"/>
                <a:ea typeface="Calibri"/>
                <a:cs typeface="Calibri"/>
                <a:sym typeface="Calibri"/>
              </a:rPr>
              <a:t>References</a:t>
            </a:r>
            <a:endParaRPr b="0" i="0" sz="1400" u="none" cap="none" strike="noStrike">
              <a:solidFill>
                <a:srgbClr val="626469"/>
              </a:solidFill>
              <a:latin typeface="Calibri"/>
              <a:ea typeface="Calibri"/>
              <a:cs typeface="Calibri"/>
              <a:sym typeface="Calibri"/>
            </a:endParaRPr>
          </a:p>
        </p:txBody>
      </p:sp>
      <p:sp>
        <p:nvSpPr>
          <p:cNvPr id="180" name="Google Shape;180;p5"/>
          <p:cNvSpPr/>
          <p:nvPr/>
        </p:nvSpPr>
        <p:spPr>
          <a:xfrm>
            <a:off x="7604297" y="4533266"/>
            <a:ext cx="1447800" cy="455179"/>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Arial"/>
              <a:buNone/>
            </a:pPr>
            <a:r>
              <a:rPr b="0" i="0" lang="en-US" sz="1600" u="none" cap="none" strike="noStrike">
                <a:solidFill>
                  <a:srgbClr val="626469"/>
                </a:solidFill>
                <a:latin typeface="Arial"/>
                <a:ea typeface="Arial"/>
                <a:cs typeface="Arial"/>
                <a:sym typeface="Arial"/>
              </a:rPr>
              <a:t>Product</a:t>
            </a:r>
            <a:endParaRPr/>
          </a:p>
        </p:txBody>
      </p:sp>
      <p:cxnSp>
        <p:nvCxnSpPr>
          <p:cNvPr id="181" name="Google Shape;181;p5"/>
          <p:cNvCxnSpPr/>
          <p:nvPr/>
        </p:nvCxnSpPr>
        <p:spPr>
          <a:xfrm>
            <a:off x="8328197" y="4988445"/>
            <a:ext cx="0" cy="131988"/>
          </a:xfrm>
          <a:prstGeom prst="straightConnector1">
            <a:avLst/>
          </a:prstGeom>
          <a:noFill/>
          <a:ln cap="flat" cmpd="sng" w="9525">
            <a:solidFill>
              <a:srgbClr val="4A7DBA"/>
            </a:solidFill>
            <a:prstDash val="solid"/>
            <a:round/>
            <a:headEnd len="sm" w="sm" type="none"/>
            <a:tailEnd len="med" w="med" type="stealth"/>
          </a:ln>
        </p:spPr>
      </p:cxnSp>
      <p:cxnSp>
        <p:nvCxnSpPr>
          <p:cNvPr id="182" name="Google Shape;182;p5"/>
          <p:cNvCxnSpPr/>
          <p:nvPr/>
        </p:nvCxnSpPr>
        <p:spPr>
          <a:xfrm>
            <a:off x="8328197" y="5642934"/>
            <a:ext cx="0" cy="131988"/>
          </a:xfrm>
          <a:prstGeom prst="straightConnector1">
            <a:avLst/>
          </a:prstGeom>
          <a:noFill/>
          <a:ln cap="flat" cmpd="sng" w="9525">
            <a:solidFill>
              <a:srgbClr val="4A7DBA"/>
            </a:solidFill>
            <a:prstDash val="solid"/>
            <a:round/>
            <a:headEnd len="sm" w="sm" type="none"/>
            <a:tailEnd len="med" w="med" type="stealth"/>
          </a:ln>
        </p:spPr>
      </p:cxnSp>
      <p:cxnSp>
        <p:nvCxnSpPr>
          <p:cNvPr id="183" name="Google Shape;183;p5"/>
          <p:cNvCxnSpPr>
            <a:stCxn id="156" idx="3"/>
            <a:endCxn id="180" idx="1"/>
          </p:cNvCxnSpPr>
          <p:nvPr/>
        </p:nvCxnSpPr>
        <p:spPr>
          <a:xfrm>
            <a:off x="7355608" y="4760856"/>
            <a:ext cx="248700" cy="0"/>
          </a:xfrm>
          <a:prstGeom prst="straightConnector1">
            <a:avLst/>
          </a:prstGeom>
          <a:noFill/>
          <a:ln cap="flat" cmpd="sng" w="9525">
            <a:solidFill>
              <a:srgbClr val="4A7DBA"/>
            </a:solidFill>
            <a:prstDash val="solid"/>
            <a:round/>
            <a:headEnd len="sm" w="sm" type="none"/>
            <a:tailEnd len="med" w="med" type="stealth"/>
          </a:ln>
        </p:spPr>
      </p:cxnSp>
      <p:sp>
        <p:nvSpPr>
          <p:cNvPr id="184" name="Google Shape;184;p5"/>
          <p:cNvSpPr/>
          <p:nvPr/>
        </p:nvSpPr>
        <p:spPr>
          <a:xfrm>
            <a:off x="3894974" y="1138549"/>
            <a:ext cx="1371600" cy="632796"/>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Calibri"/>
              <a:buNone/>
            </a:pPr>
            <a:r>
              <a:rPr b="0" i="0" lang="en-US" sz="1600" u="none" cap="none" strike="noStrike">
                <a:solidFill>
                  <a:srgbClr val="626469"/>
                </a:solidFill>
                <a:latin typeface="Calibri"/>
                <a:ea typeface="Calibri"/>
                <a:cs typeface="Calibri"/>
                <a:sym typeface="Calibri"/>
              </a:rPr>
              <a:t>Transport</a:t>
            </a:r>
            <a:endParaRPr/>
          </a:p>
          <a:p>
            <a:pPr indent="0" lvl="0" marL="0" marR="0" rtl="0" algn="ctr">
              <a:lnSpc>
                <a:spcPct val="100000"/>
              </a:lnSpc>
              <a:spcBef>
                <a:spcPts val="0"/>
              </a:spcBef>
              <a:spcAft>
                <a:spcPts val="0"/>
              </a:spcAft>
              <a:buClr>
                <a:srgbClr val="626469"/>
              </a:buClr>
              <a:buSzPts val="1600"/>
              <a:buFont typeface="Calibri"/>
              <a:buNone/>
            </a:pPr>
            <a:r>
              <a:rPr b="0" i="0" lang="en-US" sz="1600" u="none" cap="none" strike="noStrike">
                <a:solidFill>
                  <a:srgbClr val="626469"/>
                </a:solidFill>
                <a:latin typeface="Calibri"/>
                <a:ea typeface="Calibri"/>
                <a:cs typeface="Calibri"/>
                <a:sym typeface="Calibri"/>
              </a:rPr>
              <a:t>Company</a:t>
            </a:r>
            <a:endParaRPr b="0" i="0" sz="1600" u="none" cap="none" strike="noStrike">
              <a:solidFill>
                <a:srgbClr val="626469"/>
              </a:solidFill>
              <a:latin typeface="Arial"/>
              <a:ea typeface="Arial"/>
              <a:cs typeface="Arial"/>
              <a:sym typeface="Arial"/>
            </a:endParaRPr>
          </a:p>
        </p:txBody>
      </p:sp>
      <p:sp>
        <p:nvSpPr>
          <p:cNvPr id="185" name="Google Shape;185;p5"/>
          <p:cNvSpPr/>
          <p:nvPr/>
        </p:nvSpPr>
        <p:spPr>
          <a:xfrm>
            <a:off x="4003672" y="1875791"/>
            <a:ext cx="1371600" cy="632796"/>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Calibri"/>
              <a:buNone/>
            </a:pPr>
            <a:r>
              <a:rPr b="0" i="0" lang="en-US" sz="1600" u="none" cap="none" strike="noStrike">
                <a:solidFill>
                  <a:srgbClr val="626469"/>
                </a:solidFill>
                <a:latin typeface="Calibri"/>
                <a:ea typeface="Calibri"/>
                <a:cs typeface="Calibri"/>
                <a:sym typeface="Calibri"/>
              </a:rPr>
              <a:t>Driver</a:t>
            </a:r>
            <a:endParaRPr b="0" i="0" sz="1600" u="none" cap="none" strike="noStrike">
              <a:solidFill>
                <a:srgbClr val="626469"/>
              </a:solidFill>
              <a:latin typeface="Arial"/>
              <a:ea typeface="Arial"/>
              <a:cs typeface="Arial"/>
              <a:sym typeface="Arial"/>
            </a:endParaRPr>
          </a:p>
        </p:txBody>
      </p:sp>
      <p:sp>
        <p:nvSpPr>
          <p:cNvPr id="186" name="Google Shape;186;p5"/>
          <p:cNvSpPr/>
          <p:nvPr/>
        </p:nvSpPr>
        <p:spPr>
          <a:xfrm>
            <a:off x="4003672" y="2674749"/>
            <a:ext cx="1371600" cy="632796"/>
          </a:xfrm>
          <a:prstGeom prst="roundRect">
            <a:avLst>
              <a:gd fmla="val 27143" name="adj"/>
            </a:avLst>
          </a:prstGeom>
          <a:gradFill>
            <a:gsLst>
              <a:gs pos="0">
                <a:srgbClr val="A2E9A8"/>
              </a:gs>
              <a:gs pos="35000">
                <a:srgbClr val="BFEFC2"/>
              </a:gs>
              <a:gs pos="100000">
                <a:srgbClr val="E5FAE5"/>
              </a:gs>
            </a:gsLst>
            <a:lin ang="16200000" scaled="0"/>
          </a:gradFill>
          <a:ln cap="flat" cmpd="sng" w="9525">
            <a:solidFill>
              <a:srgbClr val="00942C"/>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26469"/>
              </a:buClr>
              <a:buSzPts val="1600"/>
              <a:buFont typeface="Calibri"/>
              <a:buNone/>
            </a:pPr>
            <a:r>
              <a:rPr b="0" i="0" lang="en-US" sz="1600" u="none" cap="none" strike="noStrike">
                <a:solidFill>
                  <a:srgbClr val="626469"/>
                </a:solidFill>
                <a:latin typeface="Calibri"/>
                <a:ea typeface="Calibri"/>
                <a:cs typeface="Calibri"/>
                <a:sym typeface="Calibri"/>
              </a:rPr>
              <a:t>MOT</a:t>
            </a:r>
            <a:endParaRPr b="0" i="0" sz="1600" u="none" cap="none" strike="noStrike">
              <a:solidFill>
                <a:srgbClr val="626469"/>
              </a:solidFill>
              <a:latin typeface="Arial"/>
              <a:ea typeface="Arial"/>
              <a:cs typeface="Arial"/>
              <a:sym typeface="Arial"/>
            </a:endParaRPr>
          </a:p>
        </p:txBody>
      </p:sp>
      <p:cxnSp>
        <p:nvCxnSpPr>
          <p:cNvPr id="187" name="Google Shape;187;p5"/>
          <p:cNvCxnSpPr>
            <a:stCxn id="161" idx="3"/>
            <a:endCxn id="184" idx="1"/>
          </p:cNvCxnSpPr>
          <p:nvPr/>
        </p:nvCxnSpPr>
        <p:spPr>
          <a:xfrm flipH="1" rot="10800000">
            <a:off x="3733800" y="1454950"/>
            <a:ext cx="161100" cy="4025400"/>
          </a:xfrm>
          <a:prstGeom prst="straightConnector1">
            <a:avLst/>
          </a:prstGeom>
          <a:noFill/>
          <a:ln cap="flat" cmpd="sng" w="9525">
            <a:solidFill>
              <a:srgbClr val="4A7DBA"/>
            </a:solidFill>
            <a:prstDash val="solid"/>
            <a:round/>
            <a:headEnd len="sm" w="sm" type="none"/>
            <a:tailEnd len="med" w="med" type="stealth"/>
          </a:ln>
        </p:spPr>
      </p:cxnSp>
      <p:cxnSp>
        <p:nvCxnSpPr>
          <p:cNvPr id="188" name="Google Shape;188;p5"/>
          <p:cNvCxnSpPr>
            <a:stCxn id="161" idx="3"/>
            <a:endCxn id="185" idx="1"/>
          </p:cNvCxnSpPr>
          <p:nvPr/>
        </p:nvCxnSpPr>
        <p:spPr>
          <a:xfrm flipH="1" rot="10800000">
            <a:off x="3733800" y="2192050"/>
            <a:ext cx="270000" cy="3288300"/>
          </a:xfrm>
          <a:prstGeom prst="straightConnector1">
            <a:avLst/>
          </a:prstGeom>
          <a:noFill/>
          <a:ln cap="flat" cmpd="sng" w="9525">
            <a:solidFill>
              <a:srgbClr val="4A7DBA"/>
            </a:solidFill>
            <a:prstDash val="solid"/>
            <a:round/>
            <a:headEnd len="sm" w="sm" type="none"/>
            <a:tailEnd len="med" w="med" type="stealth"/>
          </a:ln>
        </p:spPr>
      </p:cxnSp>
      <p:cxnSp>
        <p:nvCxnSpPr>
          <p:cNvPr id="189" name="Google Shape;189;p5"/>
          <p:cNvCxnSpPr>
            <a:stCxn id="161" idx="3"/>
            <a:endCxn id="186" idx="1"/>
          </p:cNvCxnSpPr>
          <p:nvPr/>
        </p:nvCxnSpPr>
        <p:spPr>
          <a:xfrm flipH="1" rot="10800000">
            <a:off x="3733800" y="2991250"/>
            <a:ext cx="270000" cy="2489100"/>
          </a:xfrm>
          <a:prstGeom prst="straightConnector1">
            <a:avLst/>
          </a:prstGeom>
          <a:noFill/>
          <a:ln cap="flat" cmpd="sng" w="9525">
            <a:solidFill>
              <a:srgbClr val="4A7DBA"/>
            </a:solidFill>
            <a:prstDash val="solid"/>
            <a:round/>
            <a:headEnd len="sm" w="sm" type="none"/>
            <a:tailEnd len="med" w="med" type="stealth"/>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aphicFrame>
        <p:nvGraphicFramePr>
          <p:cNvPr id="194" name="Google Shape;194;p6"/>
          <p:cNvGraphicFramePr/>
          <p:nvPr/>
        </p:nvGraphicFramePr>
        <p:xfrm>
          <a:off x="0" y="853445"/>
          <a:ext cx="3000000" cy="3000000"/>
        </p:xfrm>
        <a:graphic>
          <a:graphicData uri="http://schemas.openxmlformats.org/drawingml/2006/table">
            <a:tbl>
              <a:tblPr bandRow="1" firstRow="1">
                <a:noFill/>
                <a:tableStyleId>{65482A25-4CF2-4C9F-9B93-4342311F49E8}</a:tableStyleId>
              </a:tblPr>
              <a:tblGrid>
                <a:gridCol w="4572000"/>
                <a:gridCol w="4572000"/>
              </a:tblGrid>
              <a:tr h="347500">
                <a:tc>
                  <a:txBody>
                    <a:bodyPr/>
                    <a:lstStyle/>
                    <a:p>
                      <a:pPr indent="0" lvl="0" marL="0" marR="0" rtl="0" algn="ctr">
                        <a:spcBef>
                          <a:spcPts val="0"/>
                        </a:spcBef>
                        <a:spcAft>
                          <a:spcPts val="0"/>
                        </a:spcAft>
                        <a:buNone/>
                      </a:pPr>
                      <a:r>
                        <a:rPr lang="en-US" sz="1800" u="none" cap="none" strike="noStrike"/>
                        <a:t>Planned Movement</a:t>
                      </a:r>
                      <a:endParaRPr sz="1800" u="none" cap="none" strike="noStrike"/>
                    </a:p>
                  </a:txBody>
                  <a:tcPr marT="45725" marB="45725" marR="91450" marL="91450"/>
                </a:tc>
                <a:tc>
                  <a:txBody>
                    <a:bodyPr/>
                    <a:lstStyle/>
                    <a:p>
                      <a:pPr indent="0" lvl="0" marL="0" marR="0" rtl="0" algn="ctr">
                        <a:spcBef>
                          <a:spcPts val="0"/>
                        </a:spcBef>
                        <a:spcAft>
                          <a:spcPts val="0"/>
                        </a:spcAft>
                        <a:buNone/>
                      </a:pPr>
                      <a:r>
                        <a:rPr lang="en-US" sz="1800" u="none" cap="none" strike="noStrike"/>
                        <a:t>BOL</a:t>
                      </a:r>
                      <a:endParaRPr sz="1800" u="none" cap="none" strike="noStrike"/>
                    </a:p>
                  </a:txBody>
                  <a:tcPr marT="45725" marB="45725" marR="91450" marL="91450"/>
                </a:tc>
              </a:tr>
              <a:tr h="33624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bl>
          </a:graphicData>
        </a:graphic>
      </p:graphicFrame>
      <p:pic>
        <p:nvPicPr>
          <p:cNvPr id="195" name="Google Shape;195;p6"/>
          <p:cNvPicPr preferRelativeResize="0"/>
          <p:nvPr/>
        </p:nvPicPr>
        <p:blipFill rotWithShape="1">
          <a:blip r:embed="rId3">
            <a:alphaModFix/>
          </a:blip>
          <a:srcRect b="0" l="0" r="0" t="0"/>
          <a:stretch/>
        </p:blipFill>
        <p:spPr>
          <a:xfrm>
            <a:off x="0" y="1712422"/>
            <a:ext cx="4530435" cy="2892829"/>
          </a:xfrm>
          <a:prstGeom prst="rect">
            <a:avLst/>
          </a:prstGeom>
          <a:noFill/>
          <a:ln>
            <a:noFill/>
          </a:ln>
        </p:spPr>
      </p:pic>
      <p:sp>
        <p:nvSpPr>
          <p:cNvPr id="196" name="Google Shape;196;p6"/>
          <p:cNvSpPr txBox="1"/>
          <p:nvPr>
            <p:ph type="title"/>
          </p:nvPr>
        </p:nvSpPr>
        <p:spPr>
          <a:xfrm>
            <a:off x="457200" y="99147"/>
            <a:ext cx="8229600" cy="842962"/>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Mapping The PM to the BOL</a:t>
            </a:r>
            <a:endParaRPr/>
          </a:p>
        </p:txBody>
      </p:sp>
      <p:pic>
        <p:nvPicPr>
          <p:cNvPr id="197" name="Google Shape;197;p6"/>
          <p:cNvPicPr preferRelativeResize="0"/>
          <p:nvPr/>
        </p:nvPicPr>
        <p:blipFill rotWithShape="1">
          <a:blip r:embed="rId4">
            <a:alphaModFix/>
          </a:blip>
          <a:srcRect b="0" l="0" r="0" t="0"/>
          <a:stretch/>
        </p:blipFill>
        <p:spPr>
          <a:xfrm>
            <a:off x="4680065" y="1712423"/>
            <a:ext cx="4281055" cy="3052977"/>
          </a:xfrm>
          <a:prstGeom prst="rect">
            <a:avLst/>
          </a:prstGeom>
          <a:noFill/>
          <a:ln>
            <a:noFill/>
          </a:ln>
        </p:spPr>
      </p:pic>
      <p:cxnSp>
        <p:nvCxnSpPr>
          <p:cNvPr id="198" name="Google Shape;198;p6"/>
          <p:cNvCxnSpPr/>
          <p:nvPr/>
        </p:nvCxnSpPr>
        <p:spPr>
          <a:xfrm>
            <a:off x="2576945" y="2441863"/>
            <a:ext cx="3050771" cy="675410"/>
          </a:xfrm>
          <a:prstGeom prst="straightConnector1">
            <a:avLst/>
          </a:prstGeom>
          <a:noFill/>
          <a:ln cap="flat" cmpd="sng" w="38100">
            <a:solidFill>
              <a:schemeClr val="accent2"/>
            </a:solidFill>
            <a:prstDash val="solid"/>
            <a:round/>
            <a:headEnd len="sm" w="sm" type="none"/>
            <a:tailEnd len="med" w="med" type="stealth"/>
          </a:ln>
          <a:effectLst>
            <a:outerShdw blurRad="40000" rotWithShape="0" dir="5400000" dist="23000">
              <a:srgbClr val="000000">
                <a:alpha val="34901"/>
              </a:srgbClr>
            </a:outerShdw>
          </a:effectLst>
        </p:spPr>
      </p:cxnSp>
      <p:cxnSp>
        <p:nvCxnSpPr>
          <p:cNvPr id="199" name="Google Shape;199;p6"/>
          <p:cNvCxnSpPr/>
          <p:nvPr/>
        </p:nvCxnSpPr>
        <p:spPr>
          <a:xfrm>
            <a:off x="4364182" y="4438996"/>
            <a:ext cx="3915294" cy="99753"/>
          </a:xfrm>
          <a:prstGeom prst="straightConnector1">
            <a:avLst/>
          </a:prstGeom>
          <a:noFill/>
          <a:ln cap="flat" cmpd="sng" w="38100">
            <a:solidFill>
              <a:schemeClr val="accent3"/>
            </a:solidFill>
            <a:prstDash val="solid"/>
            <a:round/>
            <a:headEnd len="sm" w="sm" type="none"/>
            <a:tailEnd len="med" w="med" type="stealth"/>
          </a:ln>
          <a:effectLst>
            <a:outerShdw blurRad="40000" rotWithShape="0" dir="5400000" dist="23000">
              <a:srgbClr val="000000">
                <a:alpha val="34901"/>
              </a:srgbClr>
            </a:outerShdw>
          </a:effectLst>
        </p:spPr>
      </p:cxnSp>
      <p:cxnSp>
        <p:nvCxnSpPr>
          <p:cNvPr id="200" name="Google Shape;200;p6"/>
          <p:cNvCxnSpPr/>
          <p:nvPr/>
        </p:nvCxnSpPr>
        <p:spPr>
          <a:xfrm>
            <a:off x="3100647" y="3158836"/>
            <a:ext cx="5178829" cy="1379913"/>
          </a:xfrm>
          <a:prstGeom prst="straightConnector1">
            <a:avLst/>
          </a:prstGeom>
          <a:noFill/>
          <a:ln cap="flat" cmpd="sng" w="38100">
            <a:solidFill>
              <a:schemeClr val="accent3"/>
            </a:solidFill>
            <a:prstDash val="solid"/>
            <a:round/>
            <a:headEnd len="sm" w="sm" type="none"/>
            <a:tailEnd len="med" w="med" type="stealth"/>
          </a:ln>
          <a:effectLst>
            <a:outerShdw blurRad="40000" rotWithShape="0" dir="5400000" dist="23000">
              <a:srgbClr val="000000">
                <a:alpha val="34901"/>
              </a:srgbClr>
            </a:outerShdw>
          </a:effectLst>
        </p:spPr>
      </p:cxnSp>
      <p:cxnSp>
        <p:nvCxnSpPr>
          <p:cNvPr id="201" name="Google Shape;201;p6"/>
          <p:cNvCxnSpPr/>
          <p:nvPr/>
        </p:nvCxnSpPr>
        <p:spPr>
          <a:xfrm>
            <a:off x="2576945" y="2094807"/>
            <a:ext cx="3050771" cy="694113"/>
          </a:xfrm>
          <a:prstGeom prst="straightConnector1">
            <a:avLst/>
          </a:prstGeom>
          <a:noFill/>
          <a:ln cap="flat" cmpd="sng" w="38100">
            <a:solidFill>
              <a:schemeClr val="accent2"/>
            </a:solidFill>
            <a:prstDash val="solid"/>
            <a:round/>
            <a:headEnd len="sm" w="sm" type="none"/>
            <a:tailEnd len="med" w="med" type="stealth"/>
          </a:ln>
          <a:effectLst>
            <a:outerShdw blurRad="40000" rotWithShape="0" dir="5400000" dist="23000">
              <a:srgbClr val="000000">
                <a:alpha val="34901"/>
              </a:srgbClr>
            </a:outerShdw>
          </a:effectLst>
        </p:spPr>
      </p:cxnSp>
      <p:cxnSp>
        <p:nvCxnSpPr>
          <p:cNvPr id="202" name="Google Shape;202;p6"/>
          <p:cNvCxnSpPr/>
          <p:nvPr/>
        </p:nvCxnSpPr>
        <p:spPr>
          <a:xfrm>
            <a:off x="177338" y="4765400"/>
            <a:ext cx="579120" cy="0"/>
          </a:xfrm>
          <a:prstGeom prst="straightConnector1">
            <a:avLst/>
          </a:prstGeom>
          <a:noFill/>
          <a:ln cap="flat" cmpd="sng" w="38100">
            <a:solidFill>
              <a:schemeClr val="accent2"/>
            </a:solidFill>
            <a:prstDash val="solid"/>
            <a:round/>
            <a:headEnd len="sm" w="sm" type="none"/>
            <a:tailEnd len="med" w="med" type="stealth"/>
          </a:ln>
          <a:effectLst>
            <a:outerShdw blurRad="40000" rotWithShape="0" dir="5400000" dist="23000">
              <a:srgbClr val="000000">
                <a:alpha val="34901"/>
              </a:srgbClr>
            </a:outerShdw>
          </a:effectLst>
        </p:spPr>
      </p:cxnSp>
      <p:cxnSp>
        <p:nvCxnSpPr>
          <p:cNvPr id="203" name="Google Shape;203;p6"/>
          <p:cNvCxnSpPr/>
          <p:nvPr/>
        </p:nvCxnSpPr>
        <p:spPr>
          <a:xfrm>
            <a:off x="209665" y="5292898"/>
            <a:ext cx="579120" cy="0"/>
          </a:xfrm>
          <a:prstGeom prst="straightConnector1">
            <a:avLst/>
          </a:prstGeom>
          <a:noFill/>
          <a:ln cap="flat" cmpd="sng" w="38100">
            <a:solidFill>
              <a:schemeClr val="accent3"/>
            </a:solidFill>
            <a:prstDash val="solid"/>
            <a:round/>
            <a:headEnd len="sm" w="sm" type="none"/>
            <a:tailEnd len="med" w="med" type="stealth"/>
          </a:ln>
          <a:effectLst>
            <a:outerShdw blurRad="40000" rotWithShape="0" dir="5400000" dist="23000">
              <a:srgbClr val="000000">
                <a:alpha val="34901"/>
              </a:srgbClr>
            </a:outerShdw>
          </a:effectLst>
        </p:spPr>
      </p:cxnSp>
      <p:sp>
        <p:nvSpPr>
          <p:cNvPr id="204" name="Google Shape;204;p6"/>
          <p:cNvSpPr txBox="1"/>
          <p:nvPr/>
        </p:nvSpPr>
        <p:spPr>
          <a:xfrm>
            <a:off x="893155" y="4570972"/>
            <a:ext cx="7796173"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Calibri"/>
                <a:ea typeface="Calibri"/>
                <a:cs typeface="Calibri"/>
                <a:sym typeface="Calibri"/>
              </a:rPr>
              <a:t>Red Arrow = Required mapping (see next Page)</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Green Arrow = Map Document LI Refs or LoadPlan Refs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(LoadPlan only valid for Shipments)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TAS should place the MovementType (see translation Table)/DocumentId/</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DocumentOrginator and LI details on the BOL in the Reference section then copy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all references associated with that LI to that Compartment.</a:t>
            </a:r>
            <a:endParaRPr sz="1800">
              <a:solidFill>
                <a:schemeClr val="dk1"/>
              </a:solidFill>
              <a:latin typeface="Calibri"/>
              <a:ea typeface="Calibri"/>
              <a:cs typeface="Calibri"/>
              <a:sym typeface="Calibri"/>
            </a:endParaRPr>
          </a:p>
        </p:txBody>
      </p:sp>
      <p:cxnSp>
        <p:nvCxnSpPr>
          <p:cNvPr id="205" name="Google Shape;205;p6"/>
          <p:cNvCxnSpPr/>
          <p:nvPr/>
        </p:nvCxnSpPr>
        <p:spPr>
          <a:xfrm>
            <a:off x="1819564" y="3020291"/>
            <a:ext cx="6459912" cy="1584960"/>
          </a:xfrm>
          <a:prstGeom prst="straightConnector1">
            <a:avLst/>
          </a:prstGeom>
          <a:noFill/>
          <a:ln cap="flat" cmpd="sng" w="25400">
            <a:solidFill>
              <a:schemeClr val="accent1"/>
            </a:solidFill>
            <a:prstDash val="solid"/>
            <a:round/>
            <a:headEnd len="sm" w="sm" type="none"/>
            <a:tailEnd len="med" w="med" type="stealth"/>
          </a:ln>
          <a:effectLst>
            <a:outerShdw blurRad="40000" rotWithShape="0" dir="5400000" dist="20000">
              <a:srgbClr val="000000">
                <a:alpha val="37647"/>
              </a:srgbClr>
            </a:outerShdw>
          </a:effectLst>
        </p:spPr>
      </p:cxnSp>
      <p:cxnSp>
        <p:nvCxnSpPr>
          <p:cNvPr id="206" name="Google Shape;206;p6"/>
          <p:cNvCxnSpPr/>
          <p:nvPr/>
        </p:nvCxnSpPr>
        <p:spPr>
          <a:xfrm>
            <a:off x="1616364" y="2094807"/>
            <a:ext cx="6663112" cy="2510444"/>
          </a:xfrm>
          <a:prstGeom prst="straightConnector1">
            <a:avLst/>
          </a:prstGeom>
          <a:noFill/>
          <a:ln cap="flat" cmpd="sng" w="25400">
            <a:solidFill>
              <a:schemeClr val="accent1"/>
            </a:solidFill>
            <a:prstDash val="solid"/>
            <a:round/>
            <a:headEnd len="sm" w="sm" type="none"/>
            <a:tailEnd len="med" w="med" type="stealth"/>
          </a:ln>
          <a:effectLst>
            <a:outerShdw blurRad="40000" rotWithShape="0" dir="5400000" dist="20000">
              <a:srgbClr val="000000">
                <a:alpha val="37647"/>
              </a:srgbClr>
            </a:outerShdw>
          </a:effectLst>
        </p:spPr>
      </p:cxnSp>
      <p:cxnSp>
        <p:nvCxnSpPr>
          <p:cNvPr id="207" name="Google Shape;207;p6"/>
          <p:cNvCxnSpPr/>
          <p:nvPr/>
        </p:nvCxnSpPr>
        <p:spPr>
          <a:xfrm>
            <a:off x="209665" y="6095999"/>
            <a:ext cx="579120" cy="9237"/>
          </a:xfrm>
          <a:prstGeom prst="straightConnector1">
            <a:avLst/>
          </a:prstGeom>
          <a:noFill/>
          <a:ln cap="flat" cmpd="sng" w="25400">
            <a:solidFill>
              <a:schemeClr val="accent1"/>
            </a:solidFill>
            <a:prstDash val="solid"/>
            <a:round/>
            <a:headEnd len="sm" w="sm" type="none"/>
            <a:tailEnd len="med" w="med" type="stealth"/>
          </a:ln>
          <a:effectLst>
            <a:outerShdw blurRad="40000" rotWithShape="0" dir="5400000" dist="20000">
              <a:srgbClr val="000000">
                <a:alpha val="37647"/>
              </a:srgbClr>
            </a:outerShdw>
          </a:effectLst>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PM to BOL Mapping</a:t>
            </a:r>
            <a:endParaRPr/>
          </a:p>
        </p:txBody>
      </p:sp>
      <p:graphicFrame>
        <p:nvGraphicFramePr>
          <p:cNvPr id="213" name="Google Shape;213;p7"/>
          <p:cNvGraphicFramePr/>
          <p:nvPr/>
        </p:nvGraphicFramePr>
        <p:xfrm>
          <a:off x="60961" y="1133200"/>
          <a:ext cx="3000000" cy="3000000"/>
        </p:xfrm>
        <a:graphic>
          <a:graphicData uri="http://schemas.openxmlformats.org/drawingml/2006/table">
            <a:tbl>
              <a:tblPr bandRow="1" firstRow="1">
                <a:noFill/>
                <a:tableStyleId>{65482A25-4CF2-4C9F-9B93-4342311F49E8}</a:tableStyleId>
              </a:tblPr>
              <a:tblGrid>
                <a:gridCol w="1227525"/>
                <a:gridCol w="3689650"/>
                <a:gridCol w="2413025"/>
                <a:gridCol w="1295650"/>
              </a:tblGrid>
              <a:tr h="370850">
                <a:tc>
                  <a:txBody>
                    <a:bodyPr/>
                    <a:lstStyle/>
                    <a:p>
                      <a:pPr indent="0" lvl="0" marL="0" marR="0" rtl="0" algn="l">
                        <a:spcBef>
                          <a:spcPts val="0"/>
                        </a:spcBef>
                        <a:spcAft>
                          <a:spcPts val="0"/>
                        </a:spcAft>
                        <a:buNone/>
                      </a:pPr>
                      <a:r>
                        <a:rPr lang="en-US" sz="1100"/>
                        <a:t>Field Name</a:t>
                      </a:r>
                      <a:endParaRPr sz="1100"/>
                    </a:p>
                  </a:txBody>
                  <a:tcPr marT="45725" marB="45725" marR="91450" marL="91450"/>
                </a:tc>
                <a:tc>
                  <a:txBody>
                    <a:bodyPr/>
                    <a:lstStyle/>
                    <a:p>
                      <a:pPr indent="0" lvl="0" marL="0" marR="0" rtl="0" algn="l">
                        <a:spcBef>
                          <a:spcPts val="0"/>
                        </a:spcBef>
                        <a:spcAft>
                          <a:spcPts val="0"/>
                        </a:spcAft>
                        <a:buNone/>
                      </a:pPr>
                      <a:r>
                        <a:rPr lang="en-US" sz="1100"/>
                        <a:t>Planned Movement  Xpath</a:t>
                      </a:r>
                      <a:endParaRPr sz="1100"/>
                    </a:p>
                  </a:txBody>
                  <a:tcPr marT="45725" marB="45725" marR="91450" marL="91450"/>
                </a:tc>
                <a:tc>
                  <a:txBody>
                    <a:bodyPr/>
                    <a:lstStyle/>
                    <a:p>
                      <a:pPr indent="0" lvl="0" marL="0" marR="0" rtl="0" algn="l">
                        <a:spcBef>
                          <a:spcPts val="0"/>
                        </a:spcBef>
                        <a:spcAft>
                          <a:spcPts val="0"/>
                        </a:spcAft>
                        <a:buNone/>
                      </a:pPr>
                      <a:r>
                        <a:rPr lang="en-US" sz="1100"/>
                        <a:t>BOL XPath</a:t>
                      </a:r>
                      <a:endParaRPr sz="1100"/>
                    </a:p>
                  </a:txBody>
                  <a:tcPr marT="45725" marB="45725" marR="91450" marL="91450"/>
                </a:tc>
                <a:tc>
                  <a:txBody>
                    <a:bodyPr/>
                    <a:lstStyle/>
                    <a:p>
                      <a:pPr indent="0" lvl="0" marL="0" marR="0" rtl="0" algn="l">
                        <a:spcBef>
                          <a:spcPts val="0"/>
                        </a:spcBef>
                        <a:spcAft>
                          <a:spcPts val="0"/>
                        </a:spcAft>
                        <a:buNone/>
                      </a:pPr>
                      <a:r>
                        <a:rPr lang="en-US" sz="1100"/>
                        <a:t>Action</a:t>
                      </a:r>
                      <a:endParaRPr sz="1100"/>
                    </a:p>
                  </a:txBody>
                  <a:tcPr marT="45725" marB="45725" marR="91450" marL="91450"/>
                </a:tc>
              </a:tr>
              <a:tr h="370850">
                <a:tc>
                  <a:txBody>
                    <a:bodyPr/>
                    <a:lstStyle/>
                    <a:p>
                      <a:pPr indent="0" lvl="0" marL="0" marR="0" rtl="0" algn="l">
                        <a:spcBef>
                          <a:spcPts val="0"/>
                        </a:spcBef>
                        <a:spcAft>
                          <a:spcPts val="0"/>
                        </a:spcAft>
                        <a:buNone/>
                      </a:pPr>
                      <a:r>
                        <a:rPr lang="en-US" sz="1000"/>
                        <a:t>Header References</a:t>
                      </a:r>
                      <a:endParaRPr sz="1000"/>
                    </a:p>
                  </a:txBody>
                  <a:tcPr marT="45725" marB="45725" marR="91450" marL="91450"/>
                </a:tc>
                <a:tc>
                  <a:txBody>
                    <a:bodyPr/>
                    <a:lstStyle/>
                    <a:p>
                      <a:pPr indent="0" lvl="0" marL="0" marR="0" rtl="0" algn="l">
                        <a:spcBef>
                          <a:spcPts val="0"/>
                        </a:spcBef>
                        <a:spcAft>
                          <a:spcPts val="0"/>
                        </a:spcAft>
                        <a:buNone/>
                      </a:pPr>
                      <a:r>
                        <a:rPr lang="en-US" sz="1000"/>
                        <a:t>pidx:PIDXPlannedMovement/pidx:Documents/pidx:Document/pidx:DocumentHeader/pidx:References</a:t>
                      </a:r>
                      <a:endParaRPr sz="1000"/>
                    </a:p>
                  </a:txBody>
                  <a:tcPr marT="45725" marB="45725" marR="91450" marL="91450"/>
                </a:tc>
                <a:tc>
                  <a:txBody>
                    <a:bodyPr/>
                    <a:lstStyle/>
                    <a:p>
                      <a:pPr indent="0" lvl="0" marL="0" marR="0" rtl="0" algn="l">
                        <a:spcBef>
                          <a:spcPts val="0"/>
                        </a:spcBef>
                        <a:spcAft>
                          <a:spcPts val="0"/>
                        </a:spcAft>
                        <a:buNone/>
                      </a:pPr>
                      <a:r>
                        <a:rPr lang="en-US" sz="1000"/>
                        <a:t>pidx:LoadingDeliveryReceipt/pidx:Body/pidx:Posting/pidx:References</a:t>
                      </a:r>
                      <a:endParaRPr sz="1000"/>
                    </a:p>
                  </a:txBody>
                  <a:tcPr marT="45725" marB="45725" marR="91450" marL="91450"/>
                </a:tc>
                <a:tc>
                  <a:txBody>
                    <a:bodyPr/>
                    <a:lstStyle/>
                    <a:p>
                      <a:pPr indent="0" lvl="0" marL="0" marR="0" rtl="0" algn="l">
                        <a:spcBef>
                          <a:spcPts val="0"/>
                        </a:spcBef>
                        <a:spcAft>
                          <a:spcPts val="0"/>
                        </a:spcAft>
                        <a:buNone/>
                      </a:pPr>
                      <a:r>
                        <a:rPr lang="en-US" sz="1000"/>
                        <a:t>Copy All Data Regardless</a:t>
                      </a:r>
                      <a:r>
                        <a:rPr lang="en-US" sz="1000"/>
                        <a:t> of MovementType (Red Arrow)</a:t>
                      </a:r>
                      <a:endParaRPr sz="1000"/>
                    </a:p>
                  </a:txBody>
                  <a:tcPr marT="45725" marB="45725" marR="91450" marL="91450"/>
                </a:tc>
              </a:tr>
              <a:tr h="370850">
                <a:tc>
                  <a:txBody>
                    <a:bodyPr/>
                    <a:lstStyle/>
                    <a:p>
                      <a:pPr indent="0" lvl="0" marL="0" marR="0" rtl="0" algn="l">
                        <a:spcBef>
                          <a:spcPts val="0"/>
                        </a:spcBef>
                        <a:spcAft>
                          <a:spcPts val="0"/>
                        </a:spcAft>
                        <a:buNone/>
                      </a:pPr>
                      <a:r>
                        <a:rPr lang="en-US" sz="1000"/>
                        <a:t>Movement Type</a:t>
                      </a:r>
                      <a:r>
                        <a:rPr lang="en-US" sz="1000"/>
                        <a:t> To</a:t>
                      </a:r>
                      <a:endParaRPr sz="1000"/>
                    </a:p>
                    <a:p>
                      <a:pPr indent="0" lvl="0" marL="0" marR="0" rtl="0" algn="l">
                        <a:spcBef>
                          <a:spcPts val="0"/>
                        </a:spcBef>
                        <a:spcAft>
                          <a:spcPts val="0"/>
                        </a:spcAft>
                        <a:buNone/>
                      </a:pPr>
                      <a:r>
                        <a:rPr lang="en-US" sz="1000"/>
                        <a:t>Document Reference Type</a:t>
                      </a:r>
                      <a:endParaRPr sz="1000"/>
                    </a:p>
                  </a:txBody>
                  <a:tcPr marT="45725" marB="45725" marR="91450" marL="91450"/>
                </a:tc>
                <a:tc>
                  <a:txBody>
                    <a:bodyPr/>
                    <a:lstStyle/>
                    <a:p>
                      <a:pPr indent="0" lvl="0" marL="0" marR="0" rtl="0" algn="l">
                        <a:spcBef>
                          <a:spcPts val="0"/>
                        </a:spcBef>
                        <a:spcAft>
                          <a:spcPts val="0"/>
                        </a:spcAft>
                        <a:buNone/>
                      </a:pPr>
                      <a:r>
                        <a:rPr lang="en-US" sz="1000"/>
                        <a:t>pidx:PIDXPlannedMovement/pidx:Documents/pidx:Document/pidx:DocumentHeader/pidx:MovementType</a:t>
                      </a:r>
                      <a:endParaRPr sz="1000"/>
                    </a:p>
                    <a:p>
                      <a:pPr indent="0" lvl="0" marL="0" marR="0" rtl="0" algn="l">
                        <a:spcBef>
                          <a:spcPts val="0"/>
                        </a:spcBef>
                        <a:spcAft>
                          <a:spcPts val="0"/>
                        </a:spcAft>
                        <a:buNone/>
                      </a:pPr>
                      <a:r>
                        <a:t/>
                      </a:r>
                      <a:endParaRPr sz="1000"/>
                    </a:p>
                  </a:txBody>
                  <a:tcPr marT="45725" marB="45725" marR="91450" marL="91450"/>
                </a:tc>
                <a:tc>
                  <a:txBody>
                    <a:bodyPr/>
                    <a:lstStyle/>
                    <a:p>
                      <a:pPr indent="0" lvl="0" marL="0" marR="0" rtl="0" algn="l">
                        <a:spcBef>
                          <a:spcPts val="0"/>
                        </a:spcBef>
                        <a:spcAft>
                          <a:spcPts val="0"/>
                        </a:spcAft>
                        <a:buNone/>
                      </a:pPr>
                      <a:r>
                        <a:rPr lang="en-US" sz="1000"/>
                        <a:t>pidx:LoadingDeliveryReceipt/pidx:Body/pidx:Posting/pidx:DocumentReference/pidx:DocumentReferenceType</a:t>
                      </a:r>
                      <a:endParaRPr sz="1000"/>
                    </a:p>
                  </a:txBody>
                  <a:tcPr marT="45725" marB="45725" marR="91450" marL="91450"/>
                </a:tc>
                <a:tc>
                  <a:txBody>
                    <a:bodyPr/>
                    <a:lstStyle/>
                    <a:p>
                      <a:pPr indent="0" lvl="0" marL="0" marR="0" rtl="0" algn="l">
                        <a:spcBef>
                          <a:spcPts val="0"/>
                        </a:spcBef>
                        <a:spcAft>
                          <a:spcPts val="0"/>
                        </a:spcAft>
                        <a:buNone/>
                      </a:pPr>
                      <a:r>
                        <a:rPr lang="en-US" sz="1000"/>
                        <a:t>Translation</a:t>
                      </a:r>
                      <a:r>
                        <a:rPr lang="en-US" sz="1000"/>
                        <a:t> Required</a:t>
                      </a:r>
                      <a:endParaRPr/>
                    </a:p>
                    <a:p>
                      <a:pPr indent="0" lvl="0" marL="0" marR="0" rtl="0" algn="l">
                        <a:spcBef>
                          <a:spcPts val="0"/>
                        </a:spcBef>
                        <a:spcAft>
                          <a:spcPts val="0"/>
                        </a:spcAft>
                        <a:buNone/>
                      </a:pPr>
                      <a:r>
                        <a:t/>
                      </a:r>
                      <a:endParaRPr sz="1000"/>
                    </a:p>
                  </a:txBody>
                  <a:tcPr marT="45725" marB="45725" marR="91450" marL="91450"/>
                </a:tc>
              </a:tr>
              <a:tr h="370850">
                <a:tc>
                  <a:txBody>
                    <a:bodyPr/>
                    <a:lstStyle/>
                    <a:p>
                      <a:pPr indent="0" lvl="0" marL="0" marR="0" rtl="0" algn="l">
                        <a:spcBef>
                          <a:spcPts val="0"/>
                        </a:spcBef>
                        <a:spcAft>
                          <a:spcPts val="0"/>
                        </a:spcAft>
                        <a:buNone/>
                      </a:pPr>
                      <a:r>
                        <a:rPr lang="en-US" sz="1000"/>
                        <a:t>Document Originator</a:t>
                      </a:r>
                      <a:endParaRPr sz="1000"/>
                    </a:p>
                  </a:txBody>
                  <a:tcPr marT="45725" marB="45725" marR="91450" marL="91450"/>
                </a:tc>
                <a:tc>
                  <a:txBody>
                    <a:bodyPr/>
                    <a:lstStyle/>
                    <a:p>
                      <a:pPr indent="0" lvl="0" marL="0" marR="0" rtl="0" algn="l">
                        <a:spcBef>
                          <a:spcPts val="0"/>
                        </a:spcBef>
                        <a:spcAft>
                          <a:spcPts val="0"/>
                        </a:spcAft>
                        <a:buNone/>
                      </a:pPr>
                      <a:r>
                        <a:rPr lang="en-US" sz="1000"/>
                        <a:t>pidx:PIDXPlannedMovement/pidx:Documents/pidx:Document/pidx:DocumentHeader/pidx:DocumentOriginator</a:t>
                      </a:r>
                      <a:endParaRPr sz="1000"/>
                    </a:p>
                  </a:txBody>
                  <a:tcPr marT="45725" marB="45725" marR="91450" marL="91450"/>
                </a:tc>
                <a:tc>
                  <a:txBody>
                    <a:bodyPr/>
                    <a:lstStyle/>
                    <a:p>
                      <a:pPr indent="0" lvl="0" marL="0" marR="0" rtl="0" algn="l">
                        <a:spcBef>
                          <a:spcPts val="0"/>
                        </a:spcBef>
                        <a:spcAft>
                          <a:spcPts val="0"/>
                        </a:spcAft>
                        <a:buNone/>
                      </a:pPr>
                      <a:r>
                        <a:rPr lang="en-US" sz="1000"/>
                        <a:t>pidx:LoadingDeliveryReceipt/pidx:Body/pidx:Posting/pidx:DocumentReference/pidx:DocumentOriginator</a:t>
                      </a:r>
                      <a:endParaRPr sz="1000"/>
                    </a:p>
                  </a:txBody>
                  <a:tcPr marT="45725" marB="45725" marR="91450" marL="91450"/>
                </a:tc>
                <a:tc>
                  <a:txBody>
                    <a:bodyPr/>
                    <a:lstStyle/>
                    <a:p>
                      <a:pPr indent="0" lvl="0" marL="0" marR="0" rtl="0" algn="l">
                        <a:spcBef>
                          <a:spcPts val="0"/>
                        </a:spcBef>
                        <a:spcAft>
                          <a:spcPts val="0"/>
                        </a:spcAft>
                        <a:buNone/>
                      </a:pPr>
                      <a:r>
                        <a:rPr lang="en-US" sz="1000"/>
                        <a:t>Copy Element</a:t>
                      </a:r>
                      <a:endParaRPr sz="1000"/>
                    </a:p>
                  </a:txBody>
                  <a:tcPr marT="45725" marB="45725" marR="91450" marL="91450"/>
                </a:tc>
              </a:tr>
              <a:tr h="370850">
                <a:tc>
                  <a:txBody>
                    <a:bodyPr/>
                    <a:lstStyle/>
                    <a:p>
                      <a:pPr indent="0" lvl="0" marL="0" marR="0" rtl="0" algn="l">
                        <a:spcBef>
                          <a:spcPts val="0"/>
                        </a:spcBef>
                        <a:spcAft>
                          <a:spcPts val="0"/>
                        </a:spcAft>
                        <a:buNone/>
                      </a:pPr>
                      <a:r>
                        <a:rPr lang="en-US" sz="1000"/>
                        <a:t>Document</a:t>
                      </a:r>
                      <a:r>
                        <a:rPr lang="en-US" sz="1000"/>
                        <a:t> ID</a:t>
                      </a:r>
                      <a:endParaRPr sz="1000"/>
                    </a:p>
                  </a:txBody>
                  <a:tcPr marT="45725" marB="45725" marR="91450" marL="91450"/>
                </a:tc>
                <a:tc>
                  <a:txBody>
                    <a:bodyPr/>
                    <a:lstStyle/>
                    <a:p>
                      <a:pPr indent="0" lvl="0" marL="0" marR="0" rtl="0" algn="l">
                        <a:spcBef>
                          <a:spcPts val="0"/>
                        </a:spcBef>
                        <a:spcAft>
                          <a:spcPts val="0"/>
                        </a:spcAft>
                        <a:buNone/>
                      </a:pPr>
                      <a:r>
                        <a:rPr lang="en-US" sz="1000"/>
                        <a:t>pidx:LoadingDeliveryReceipt/pidx:Body/pidx:Posting/pidx:DocumentReference/pidx:DocumentIdentifier</a:t>
                      </a:r>
                      <a:endParaRPr sz="1000"/>
                    </a:p>
                  </a:txBody>
                  <a:tcPr marT="45725" marB="45725" marR="91450" marL="91450"/>
                </a:tc>
                <a:tc>
                  <a:txBody>
                    <a:bodyPr/>
                    <a:lstStyle/>
                    <a:p>
                      <a:pPr indent="0" lvl="0" marL="0" marR="0" rtl="0" algn="l">
                        <a:spcBef>
                          <a:spcPts val="0"/>
                        </a:spcBef>
                        <a:spcAft>
                          <a:spcPts val="0"/>
                        </a:spcAft>
                        <a:buNone/>
                      </a:pPr>
                      <a:r>
                        <a:rPr lang="en-US" sz="1000"/>
                        <a:t>pidx:LoadingDeliveryReceipt/pidx:Body/pidx:Posting/pidx:DocumentReference/pidx:DocumentIdentifier</a:t>
                      </a:r>
                      <a:endParaRPr sz="1000"/>
                    </a:p>
                  </a:txBody>
                  <a:tcPr marT="45725" marB="45725" marR="91450" marL="91450"/>
                </a:tc>
                <a:tc>
                  <a:txBody>
                    <a:bodyPr/>
                    <a:lstStyle/>
                    <a:p>
                      <a:pPr indent="0" lvl="0" marL="0" marR="0" rtl="0" algn="l">
                        <a:spcBef>
                          <a:spcPts val="0"/>
                        </a:spcBef>
                        <a:spcAft>
                          <a:spcPts val="0"/>
                        </a:spcAft>
                        <a:buNone/>
                      </a:pPr>
                      <a:r>
                        <a:rPr lang="en-US" sz="1000"/>
                        <a:t>Copy</a:t>
                      </a:r>
                      <a:r>
                        <a:rPr lang="en-US" sz="1000"/>
                        <a:t> Element</a:t>
                      </a:r>
                      <a:endParaRPr sz="1000"/>
                    </a:p>
                  </a:txBody>
                  <a:tcPr marT="45725" marB="45725" marR="91450" marL="91450"/>
                </a:tc>
              </a:tr>
              <a:tr h="370850">
                <a:tc>
                  <a:txBody>
                    <a:bodyPr/>
                    <a:lstStyle/>
                    <a:p>
                      <a:pPr indent="0" lvl="0" marL="0" marR="0" rtl="0" algn="l">
                        <a:spcBef>
                          <a:spcPts val="0"/>
                        </a:spcBef>
                        <a:spcAft>
                          <a:spcPts val="0"/>
                        </a:spcAft>
                        <a:buNone/>
                      </a:pPr>
                      <a:r>
                        <a:rPr lang="en-US" sz="1000"/>
                        <a:t>*Detail</a:t>
                      </a:r>
                      <a:r>
                        <a:rPr lang="en-US" sz="1000"/>
                        <a:t> References</a:t>
                      </a:r>
                      <a:endParaRPr/>
                    </a:p>
                    <a:p>
                      <a:pPr indent="0" lvl="0" marL="0" marR="0" rtl="0" algn="l">
                        <a:spcBef>
                          <a:spcPts val="0"/>
                        </a:spcBef>
                        <a:spcAft>
                          <a:spcPts val="0"/>
                        </a:spcAft>
                        <a:buNone/>
                      </a:pPr>
                      <a:r>
                        <a:t/>
                      </a:r>
                      <a:endParaRPr sz="1000"/>
                    </a:p>
                  </a:txBody>
                  <a:tcPr marT="45725" marB="45725" marR="91450" marL="91450"/>
                </a:tc>
                <a:tc>
                  <a:txBody>
                    <a:bodyPr/>
                    <a:lstStyle/>
                    <a:p>
                      <a:pPr indent="0" lvl="0" marL="0" marR="0" rtl="0" algn="l">
                        <a:spcBef>
                          <a:spcPts val="0"/>
                        </a:spcBef>
                        <a:spcAft>
                          <a:spcPts val="0"/>
                        </a:spcAft>
                        <a:buNone/>
                      </a:pPr>
                      <a:r>
                        <a:rPr lang="en-US" sz="1000"/>
                        <a:t>pidx:PIDXPlannedMovement/pidx:Documents/pidx:Document/pidx:DocumentLineItems/pidx:DocumentLineItem/pidx:DetailReferences/pidx:Reference</a:t>
                      </a:r>
                      <a:endParaRPr sz="1000"/>
                    </a:p>
                  </a:txBody>
                  <a:tcPr marT="45725" marB="45725" marR="91450" marL="91450"/>
                </a:tc>
                <a:tc>
                  <a:txBody>
                    <a:bodyPr/>
                    <a:lstStyle/>
                    <a:p>
                      <a:pPr indent="0" lvl="0" marL="0" marR="0" rtl="0" algn="l">
                        <a:spcBef>
                          <a:spcPts val="0"/>
                        </a:spcBef>
                        <a:spcAft>
                          <a:spcPts val="0"/>
                        </a:spcAft>
                        <a:buNone/>
                      </a:pPr>
                      <a:r>
                        <a:rPr lang="en-US" sz="1000"/>
                        <a:t>pidx:LoadingDeliveryReceipt/pidx:Body/pidx:Posting/pidx:Transport/pidx:LoadingParts/pidx:LoadingPart/pidx:Compartments/pidx:Compartment/pidx:Reference</a:t>
                      </a:r>
                      <a:endParaRPr sz="1000"/>
                    </a:p>
                  </a:txBody>
                  <a:tcPr marT="45725" marB="45725" marR="91450" marL="91450"/>
                </a:tc>
                <a:tc>
                  <a:txBody>
                    <a:bodyPr/>
                    <a:lstStyle/>
                    <a:p>
                      <a:pPr indent="0" lvl="0" marL="0" marR="0" rtl="0" algn="l">
                        <a:spcBef>
                          <a:spcPts val="0"/>
                        </a:spcBef>
                        <a:spcAft>
                          <a:spcPts val="0"/>
                        </a:spcAft>
                        <a:buNone/>
                      </a:pPr>
                      <a:r>
                        <a:rPr lang="en-US" sz="1000"/>
                        <a:t>Copy PM LI</a:t>
                      </a:r>
                      <a:r>
                        <a:rPr lang="en-US" sz="1000"/>
                        <a:t> References Lifted against to BOL</a:t>
                      </a:r>
                      <a:endParaRPr sz="1000"/>
                    </a:p>
                  </a:txBody>
                  <a:tcPr marT="45725" marB="45725" marR="91450" marL="91450"/>
                </a:tc>
              </a:tr>
              <a:tr h="370850">
                <a:tc>
                  <a:txBody>
                    <a:bodyPr/>
                    <a:lstStyle/>
                    <a:p>
                      <a:pPr indent="0" lvl="0" marL="0" marR="0" rtl="0" algn="l">
                        <a:spcBef>
                          <a:spcPts val="0"/>
                        </a:spcBef>
                        <a:spcAft>
                          <a:spcPts val="0"/>
                        </a:spcAft>
                        <a:buNone/>
                      </a:pPr>
                      <a:r>
                        <a:rPr lang="en-US" sz="1000"/>
                        <a:t>*LoadPlan References for Shipments</a:t>
                      </a:r>
                      <a:endParaRPr/>
                    </a:p>
                  </a:txBody>
                  <a:tcPr marT="45725" marB="45725" marR="91450" marL="91450"/>
                </a:tc>
                <a:tc>
                  <a:txBody>
                    <a:bodyPr/>
                    <a:lstStyle/>
                    <a:p>
                      <a:pPr indent="0" lvl="0" marL="0" marR="0" rtl="0" algn="l">
                        <a:spcBef>
                          <a:spcPts val="0"/>
                        </a:spcBef>
                        <a:spcAft>
                          <a:spcPts val="0"/>
                        </a:spcAft>
                        <a:buNone/>
                      </a:pPr>
                      <a:r>
                        <a:rPr lang="en-US" sz="1000"/>
                        <a:t>pidx:PIDXPlannedMovement/pidx:Documents/pidx:Document/pidx:LoadPlan/pidx:LoadingPlanParts/pidx:LoadingPlanPart/pidx:LoadCompartments/pidx:LoadCompartment/pidx:DetailReferences/pidx:Reference</a:t>
                      </a:r>
                      <a:endParaRPr sz="1000"/>
                    </a:p>
                  </a:txBody>
                  <a:tcPr marT="45725" marB="45725" marR="91450" marL="91450"/>
                </a:tc>
                <a:tc>
                  <a:txBody>
                    <a:bodyPr/>
                    <a:lstStyle/>
                    <a:p>
                      <a:pPr indent="0" lvl="0" marL="0" marR="0" rtl="0" algn="l">
                        <a:lnSpc>
                          <a:spcPct val="100000"/>
                        </a:lnSpc>
                        <a:spcBef>
                          <a:spcPts val="0"/>
                        </a:spcBef>
                        <a:spcAft>
                          <a:spcPts val="0"/>
                        </a:spcAft>
                        <a:buClr>
                          <a:schemeClr val="dk1"/>
                        </a:buClr>
                        <a:buSzPts val="1000"/>
                        <a:buFont typeface="Calibri"/>
                        <a:buNone/>
                      </a:pPr>
                      <a:r>
                        <a:rPr lang="en-US" sz="1000"/>
                        <a:t>pidx:LoadingDeliveryReceipt/pidx:Body/pidx:Posting/pidx:Transport/pidx:LoadingParts/pidx:LoadingPart/pidx:Compartments/pidx:Compartment/pidx:Reference</a:t>
                      </a:r>
                      <a:endParaRPr sz="1000"/>
                    </a:p>
                    <a:p>
                      <a:pPr indent="0" lvl="0" marL="0" marR="0" rtl="0" algn="l">
                        <a:spcBef>
                          <a:spcPts val="0"/>
                        </a:spcBef>
                        <a:spcAft>
                          <a:spcPts val="0"/>
                        </a:spcAft>
                        <a:buNone/>
                      </a:pPr>
                      <a:r>
                        <a:t/>
                      </a:r>
                      <a:endParaRPr sz="1000"/>
                    </a:p>
                  </a:txBody>
                  <a:tcPr marT="45725" marB="45725" marR="91450" marL="91450"/>
                </a:tc>
                <a:tc>
                  <a:txBody>
                    <a:bodyPr/>
                    <a:lstStyle/>
                    <a:p>
                      <a:pPr indent="0" lvl="0" marL="0" marR="0" rtl="0" algn="l">
                        <a:spcBef>
                          <a:spcPts val="0"/>
                        </a:spcBef>
                        <a:spcAft>
                          <a:spcPts val="0"/>
                        </a:spcAft>
                        <a:buNone/>
                      </a:pPr>
                      <a:r>
                        <a:rPr lang="en-US" sz="1000"/>
                        <a:t>Copy</a:t>
                      </a:r>
                      <a:r>
                        <a:rPr lang="en-US" sz="1000"/>
                        <a:t> Reference at compartment Level, if lifting as planned</a:t>
                      </a:r>
                      <a:endParaRPr sz="1000"/>
                    </a:p>
                  </a:txBody>
                  <a:tcPr marT="45725" marB="45725" marR="91450" marL="91450"/>
                </a:tc>
              </a:tr>
            </a:tbl>
          </a:graphicData>
        </a:graphic>
      </p:graphicFrame>
      <p:sp>
        <p:nvSpPr>
          <p:cNvPr id="214" name="Google Shape;214;p7"/>
          <p:cNvSpPr txBox="1"/>
          <p:nvPr/>
        </p:nvSpPr>
        <p:spPr>
          <a:xfrm>
            <a:off x="224444" y="5620434"/>
            <a:ext cx="891385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*For Shipments if References are listed in LoadPlan, then copy the references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from the LoadPlan, otherwise copy the references from the Document LI section.   For</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shipments the LoadPlan References should be filled in so you know which product/quantities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where loaded for each Delivery, so you can bill correctly.</a:t>
            </a: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PM To BOL Mapping Continued</a:t>
            </a:r>
            <a:endParaRPr/>
          </a:p>
        </p:txBody>
      </p:sp>
      <p:graphicFrame>
        <p:nvGraphicFramePr>
          <p:cNvPr id="220" name="Google Shape;220;p8"/>
          <p:cNvGraphicFramePr/>
          <p:nvPr/>
        </p:nvGraphicFramePr>
        <p:xfrm>
          <a:off x="60960" y="1740029"/>
          <a:ext cx="3000000" cy="3000000"/>
        </p:xfrm>
        <a:graphic>
          <a:graphicData uri="http://schemas.openxmlformats.org/drawingml/2006/table">
            <a:tbl>
              <a:tblPr bandRow="1" firstRow="1">
                <a:noFill/>
                <a:tableStyleId>{65482A25-4CF2-4C9F-9B93-4342311F49E8}</a:tableStyleId>
              </a:tblPr>
              <a:tblGrid>
                <a:gridCol w="1227525"/>
                <a:gridCol w="3689650"/>
                <a:gridCol w="2413025"/>
                <a:gridCol w="1295650"/>
              </a:tblGrid>
              <a:tr h="370850">
                <a:tc>
                  <a:txBody>
                    <a:bodyPr/>
                    <a:lstStyle/>
                    <a:p>
                      <a:pPr indent="0" lvl="0" marL="0" marR="0" rtl="0" algn="l">
                        <a:spcBef>
                          <a:spcPts val="0"/>
                        </a:spcBef>
                        <a:spcAft>
                          <a:spcPts val="0"/>
                        </a:spcAft>
                        <a:buNone/>
                      </a:pPr>
                      <a:r>
                        <a:rPr lang="en-US" sz="1100"/>
                        <a:t>Field Name</a:t>
                      </a:r>
                      <a:endParaRPr sz="1100"/>
                    </a:p>
                  </a:txBody>
                  <a:tcPr marT="45725" marB="45725" marR="91450" marL="91450"/>
                </a:tc>
                <a:tc>
                  <a:txBody>
                    <a:bodyPr/>
                    <a:lstStyle/>
                    <a:p>
                      <a:pPr indent="0" lvl="0" marL="0" marR="0" rtl="0" algn="l">
                        <a:spcBef>
                          <a:spcPts val="0"/>
                        </a:spcBef>
                        <a:spcAft>
                          <a:spcPts val="0"/>
                        </a:spcAft>
                        <a:buNone/>
                      </a:pPr>
                      <a:r>
                        <a:rPr lang="en-US" sz="1100"/>
                        <a:t>Planned Movement  Xpath</a:t>
                      </a:r>
                      <a:endParaRPr sz="1100"/>
                    </a:p>
                  </a:txBody>
                  <a:tcPr marT="45725" marB="45725" marR="91450" marL="91450"/>
                </a:tc>
                <a:tc>
                  <a:txBody>
                    <a:bodyPr/>
                    <a:lstStyle/>
                    <a:p>
                      <a:pPr indent="0" lvl="0" marL="0" marR="0" rtl="0" algn="l">
                        <a:spcBef>
                          <a:spcPts val="0"/>
                        </a:spcBef>
                        <a:spcAft>
                          <a:spcPts val="0"/>
                        </a:spcAft>
                        <a:buNone/>
                      </a:pPr>
                      <a:r>
                        <a:rPr lang="en-US" sz="1100"/>
                        <a:t>BOL XPath</a:t>
                      </a:r>
                      <a:endParaRPr sz="1100"/>
                    </a:p>
                  </a:txBody>
                  <a:tcPr marT="45725" marB="45725" marR="91450" marL="91450"/>
                </a:tc>
                <a:tc>
                  <a:txBody>
                    <a:bodyPr/>
                    <a:lstStyle/>
                    <a:p>
                      <a:pPr indent="0" lvl="0" marL="0" marR="0" rtl="0" algn="l">
                        <a:spcBef>
                          <a:spcPts val="0"/>
                        </a:spcBef>
                        <a:spcAft>
                          <a:spcPts val="0"/>
                        </a:spcAft>
                        <a:buNone/>
                      </a:pPr>
                      <a:r>
                        <a:rPr lang="en-US" sz="1100"/>
                        <a:t>Action</a:t>
                      </a:r>
                      <a:endParaRPr sz="1100"/>
                    </a:p>
                  </a:txBody>
                  <a:tcPr marT="45725" marB="45725" marR="91450" marL="91450"/>
                </a:tc>
              </a:tr>
              <a:tr h="370850">
                <a:tc>
                  <a:txBody>
                    <a:bodyPr/>
                    <a:lstStyle/>
                    <a:p>
                      <a:pPr indent="0" lvl="0" marL="0" marR="0" rtl="0" algn="l">
                        <a:spcBef>
                          <a:spcPts val="0"/>
                        </a:spcBef>
                        <a:spcAft>
                          <a:spcPts val="0"/>
                        </a:spcAft>
                        <a:buNone/>
                      </a:pPr>
                      <a:r>
                        <a:rPr lang="en-US" sz="1100"/>
                        <a:t>Detail Reference </a:t>
                      </a:r>
                      <a:endParaRPr/>
                    </a:p>
                    <a:p>
                      <a:pPr indent="0" lvl="0" marL="0" marR="0" rtl="0" algn="l">
                        <a:spcBef>
                          <a:spcPts val="0"/>
                        </a:spcBef>
                        <a:spcAft>
                          <a:spcPts val="0"/>
                        </a:spcAft>
                        <a:buNone/>
                      </a:pPr>
                      <a:r>
                        <a:rPr lang="en-US" sz="1100"/>
                        <a:t>Additional Ref</a:t>
                      </a:r>
                      <a:endParaRPr sz="1100"/>
                    </a:p>
                  </a:txBody>
                  <a:tcPr marT="45725" marB="45725" marR="91450" marL="91450"/>
                </a:tc>
                <a:tc>
                  <a:txBody>
                    <a:bodyPr/>
                    <a:lstStyle/>
                    <a:p>
                      <a:pPr indent="0" lvl="0" marL="0" marR="0" rtl="0" algn="l">
                        <a:spcBef>
                          <a:spcPts val="0"/>
                        </a:spcBef>
                        <a:spcAft>
                          <a:spcPts val="0"/>
                        </a:spcAft>
                        <a:buNone/>
                      </a:pPr>
                      <a:r>
                        <a:rPr lang="en-US" sz="1100"/>
                        <a:t>Copy </a:t>
                      </a:r>
                      <a:endParaRPr/>
                    </a:p>
                    <a:p>
                      <a:pPr indent="0" lvl="0" marL="0" marR="0" rtl="0" algn="l">
                        <a:spcBef>
                          <a:spcPts val="0"/>
                        </a:spcBef>
                        <a:spcAft>
                          <a:spcPts val="0"/>
                        </a:spcAft>
                        <a:buNone/>
                      </a:pPr>
                      <a:r>
                        <a:rPr lang="en-US" sz="1100"/>
                        <a:t>DocumentOriginator, </a:t>
                      </a:r>
                      <a:endParaRPr/>
                    </a:p>
                    <a:p>
                      <a:pPr indent="0" lvl="0" marL="0" marR="0" rtl="0" algn="l">
                        <a:spcBef>
                          <a:spcPts val="0"/>
                        </a:spcBef>
                        <a:spcAft>
                          <a:spcPts val="0"/>
                        </a:spcAft>
                        <a:buNone/>
                      </a:pPr>
                      <a:r>
                        <a:rPr lang="en-US" sz="1100"/>
                        <a:t>MovementType*</a:t>
                      </a:r>
                      <a:endParaRPr/>
                    </a:p>
                    <a:p>
                      <a:pPr indent="0" lvl="0" marL="0" marR="0" rtl="0" algn="l">
                        <a:spcBef>
                          <a:spcPts val="0"/>
                        </a:spcBef>
                        <a:spcAft>
                          <a:spcPts val="0"/>
                        </a:spcAft>
                        <a:buNone/>
                      </a:pPr>
                      <a:r>
                        <a:rPr lang="en-US" sz="1100"/>
                        <a:t>Document</a:t>
                      </a:r>
                      <a:r>
                        <a:rPr lang="en-US" sz="1100"/>
                        <a:t> ID, </a:t>
                      </a:r>
                      <a:endParaRPr/>
                    </a:p>
                    <a:p>
                      <a:pPr indent="0" lvl="0" marL="0" marR="0" rtl="0" algn="l">
                        <a:spcBef>
                          <a:spcPts val="0"/>
                        </a:spcBef>
                        <a:spcAft>
                          <a:spcPts val="0"/>
                        </a:spcAft>
                        <a:buNone/>
                      </a:pPr>
                      <a:r>
                        <a:rPr lang="en-US" sz="1100"/>
                        <a:t>LI Associated with Lifting to BOL </a:t>
                      </a:r>
                      <a:endParaRPr sz="1100"/>
                    </a:p>
                  </a:txBody>
                  <a:tcPr marT="45725" marB="45725" marR="91450" marL="91450"/>
                </a:tc>
                <a:tc>
                  <a:txBody>
                    <a:bodyPr/>
                    <a:lstStyle/>
                    <a:p>
                      <a:pPr indent="0" lvl="0" marL="0" marR="0" rtl="0" algn="l">
                        <a:spcBef>
                          <a:spcPts val="0"/>
                        </a:spcBef>
                        <a:spcAft>
                          <a:spcPts val="0"/>
                        </a:spcAft>
                        <a:buNone/>
                      </a:pPr>
                      <a:r>
                        <a:rPr lang="en-US" sz="1100"/>
                        <a:t>pidx:LoadingDeliveryReceipt/pidx:Body/pidx:Posting/pidx:Transport/pidx:LoadingParts/pidx:LoadingPart/pidx:Compartments/pidx:Compartment/pidx:Reference/pidx:ReferenceOwner</a:t>
                      </a:r>
                      <a:endParaRPr sz="1100"/>
                    </a:p>
                    <a:p>
                      <a:pPr indent="0" lvl="0" marL="0" marR="0" rtl="0" algn="l">
                        <a:spcBef>
                          <a:spcPts val="0"/>
                        </a:spcBef>
                        <a:spcAft>
                          <a:spcPts val="0"/>
                        </a:spcAft>
                        <a:buNone/>
                      </a:pPr>
                      <a:r>
                        <a:rPr lang="en-US" sz="1100"/>
                        <a:t>pidx:LoadingDeliveryReceipt/pidx:Body/pidx:Posting/pidx:Transport/pidx:LoadingParts/pidx:LoadingPart/pidx:Compartments/pidx:Compartment/pidx:Reference/pidx:ReferenceQualifier</a:t>
                      </a:r>
                      <a:endParaRPr sz="1100"/>
                    </a:p>
                    <a:p>
                      <a:pPr indent="0" lvl="0" marL="0" marR="0" rtl="0" algn="l">
                        <a:spcBef>
                          <a:spcPts val="0"/>
                        </a:spcBef>
                        <a:spcAft>
                          <a:spcPts val="0"/>
                        </a:spcAft>
                        <a:buNone/>
                      </a:pPr>
                      <a:r>
                        <a:rPr lang="en-US" sz="1100"/>
                        <a:t>pidx:LoadingDeliveryReceipt/pidx:Body/pidx:Posting/pidx:Transport/pidx:LoadingParts/pidx:LoadingPart/pidx:Compartments/pidx:Compartment/pidx:Reference/pidx:ReferenceIdentifier</a:t>
                      </a:r>
                      <a:endParaRPr sz="1100"/>
                    </a:p>
                    <a:p>
                      <a:pPr indent="0" lvl="0" marL="0" marR="0" rtl="0" algn="l">
                        <a:spcBef>
                          <a:spcPts val="0"/>
                        </a:spcBef>
                        <a:spcAft>
                          <a:spcPts val="0"/>
                        </a:spcAft>
                        <a:buNone/>
                      </a:pPr>
                      <a:r>
                        <a:rPr lang="en-US" sz="1100"/>
                        <a:t>pidx:LoadingDeliveryReceipt/pidx:Body/pidx:Posting/pidx:Transport/pidx:LoadingParts/pidx:LoadingPart/pidx:Compartments/pidx:Compartment/pidx:Reference/pidx:ReferenceItem</a:t>
                      </a:r>
                      <a:endParaRPr sz="1100"/>
                    </a:p>
                  </a:txBody>
                  <a:tcPr marT="45725" marB="45725" marR="91450" marL="91450"/>
                </a:tc>
                <a:tc>
                  <a:txBody>
                    <a:bodyPr/>
                    <a:lstStyle/>
                    <a:p>
                      <a:pPr indent="0" lvl="0" marL="0" marR="0" rtl="0" algn="l">
                        <a:spcBef>
                          <a:spcPts val="0"/>
                        </a:spcBef>
                        <a:spcAft>
                          <a:spcPts val="0"/>
                        </a:spcAft>
                        <a:buNone/>
                      </a:pPr>
                      <a:r>
                        <a:rPr lang="en-US" sz="1100"/>
                        <a:t>Translation Required on MovemenType to References</a:t>
                      </a:r>
                      <a:endParaRPr/>
                    </a:p>
                    <a:p>
                      <a:pPr indent="0" lvl="0" marL="0" marR="0" rtl="0" algn="l">
                        <a:spcBef>
                          <a:spcPts val="0"/>
                        </a:spcBef>
                        <a:spcAft>
                          <a:spcPts val="0"/>
                        </a:spcAft>
                        <a:buNone/>
                      </a:pPr>
                      <a:r>
                        <a:t/>
                      </a:r>
                      <a:endParaRPr sz="1100"/>
                    </a:p>
                    <a:p>
                      <a:pPr indent="0" lvl="0" marL="0" marR="0" rtl="0" algn="l">
                        <a:spcBef>
                          <a:spcPts val="0"/>
                        </a:spcBef>
                        <a:spcAft>
                          <a:spcPts val="0"/>
                        </a:spcAft>
                        <a:buNone/>
                      </a:pPr>
                      <a:r>
                        <a:rPr lang="en-US" sz="1100"/>
                        <a:t>The</a:t>
                      </a:r>
                      <a:r>
                        <a:rPr lang="en-US" sz="1100"/>
                        <a:t> references form the LI should be copied to the detail references as well( see previous slide)</a:t>
                      </a:r>
                      <a:endParaRPr sz="1100"/>
                    </a:p>
                  </a:txBody>
                  <a:tcPr marT="45725" marB="45725" marR="91450" marL="91450"/>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Special Considerations/Exceptions	</a:t>
            </a:r>
            <a:endParaRPr/>
          </a:p>
        </p:txBody>
      </p:sp>
      <p:sp>
        <p:nvSpPr>
          <p:cNvPr id="226" name="Google Shape;226;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sz="2400"/>
              <a:t>TASLoadID/LoadID/3rdPartyLoadID – Only the LoadID entered in at the TERMINAL should be placed on the BOL.  ALL LoadIDs should not be copied into outbound BOL.  If there is more than one 3rdPartyLoadID per line item then do not include the 3rdPartyLoadID.</a:t>
            </a:r>
            <a:endParaRPr/>
          </a:p>
          <a:p>
            <a:pPr indent="-342900" lvl="0" marL="342900" rtl="0" algn="l">
              <a:spcBef>
                <a:spcPts val="480"/>
              </a:spcBef>
              <a:spcAft>
                <a:spcPts val="0"/>
              </a:spcAft>
              <a:buClr>
                <a:schemeClr val="dk1"/>
              </a:buClr>
              <a:buSzPts val="2400"/>
              <a:buChar char="•"/>
            </a:pPr>
            <a:r>
              <a:rPr lang="en-US" sz="2400"/>
              <a:t>MovementType to DocumentType Transalations</a:t>
            </a:r>
            <a:endParaRPr sz="2400"/>
          </a:p>
          <a:p>
            <a:pPr indent="-107950" lvl="1" marL="742950" rtl="0" algn="l">
              <a:spcBef>
                <a:spcPts val="560"/>
              </a:spcBef>
              <a:spcAft>
                <a:spcPts val="0"/>
              </a:spcAft>
              <a:buClr>
                <a:schemeClr val="dk1"/>
              </a:buClr>
              <a:buSzPts val="2800"/>
              <a:buNone/>
            </a:pPr>
            <a:r>
              <a:t/>
            </a:r>
            <a:endParaRPr/>
          </a:p>
          <a:p>
            <a:pPr indent="-139700" lvl="0" marL="342900" rtl="0" algn="l">
              <a:spcBef>
                <a:spcPts val="640"/>
              </a:spcBef>
              <a:spcAft>
                <a:spcPts val="0"/>
              </a:spcAft>
              <a:buClr>
                <a:schemeClr val="dk1"/>
              </a:buClr>
              <a:buSzPts val="3200"/>
              <a:buNone/>
            </a:pPr>
            <a:r>
              <a:t/>
            </a:r>
            <a:endParaRPr/>
          </a:p>
        </p:txBody>
      </p:sp>
      <p:graphicFrame>
        <p:nvGraphicFramePr>
          <p:cNvPr id="227" name="Google Shape;227;p9"/>
          <p:cNvGraphicFramePr/>
          <p:nvPr/>
        </p:nvGraphicFramePr>
        <p:xfrm>
          <a:off x="1714500" y="4102879"/>
          <a:ext cx="3000000" cy="3000000"/>
        </p:xfrm>
        <a:graphic>
          <a:graphicData uri="http://schemas.openxmlformats.org/drawingml/2006/table">
            <a:tbl>
              <a:tblPr bandRow="1" firstRow="1">
                <a:noFill/>
                <a:tableStyleId>{555B7890-016F-423D-804E-380007753127}</a:tableStyleId>
              </a:tblPr>
              <a:tblGrid>
                <a:gridCol w="2223125"/>
                <a:gridCol w="3390275"/>
              </a:tblGrid>
              <a:tr h="341700">
                <a:tc>
                  <a:txBody>
                    <a:bodyPr/>
                    <a:lstStyle/>
                    <a:p>
                      <a:pPr indent="0" lvl="0" marL="0" marR="0" rtl="0" algn="l">
                        <a:spcBef>
                          <a:spcPts val="0"/>
                        </a:spcBef>
                        <a:spcAft>
                          <a:spcPts val="0"/>
                        </a:spcAft>
                        <a:buNone/>
                      </a:pPr>
                      <a:r>
                        <a:rPr lang="en-US" sz="2000" u="none" strike="noStrike"/>
                        <a:t>MovementType(PM)</a:t>
                      </a:r>
                      <a:endParaRPr b="0" i="0" sz="2000" u="none" strike="noStrike">
                        <a:solidFill>
                          <a:srgbClr val="9C6500"/>
                        </a:solidFill>
                        <a:latin typeface="Calibri"/>
                        <a:ea typeface="Calibri"/>
                        <a:cs typeface="Calibri"/>
                        <a:sym typeface="Calibri"/>
                      </a:endParaRPr>
                    </a:p>
                  </a:txBody>
                  <a:tcPr marT="0" marB="0" marR="0" marL="0" anchor="b"/>
                </a:tc>
                <a:tc>
                  <a:txBody>
                    <a:bodyPr/>
                    <a:lstStyle/>
                    <a:p>
                      <a:pPr indent="0" lvl="0" marL="0" marR="0" rtl="0" algn="l">
                        <a:spcBef>
                          <a:spcPts val="0"/>
                        </a:spcBef>
                        <a:spcAft>
                          <a:spcPts val="0"/>
                        </a:spcAft>
                        <a:buNone/>
                      </a:pPr>
                      <a:r>
                        <a:rPr lang="en-US" sz="2000" u="none" strike="noStrike"/>
                        <a:t>DocumentReferenceType (BOL)</a:t>
                      </a:r>
                      <a:endParaRPr b="0" i="0" sz="2000" u="none" strike="noStrike">
                        <a:solidFill>
                          <a:srgbClr val="9C6500"/>
                        </a:solidFill>
                        <a:latin typeface="Calibri"/>
                        <a:ea typeface="Calibri"/>
                        <a:cs typeface="Calibri"/>
                        <a:sym typeface="Calibri"/>
                      </a:endParaRPr>
                    </a:p>
                  </a:txBody>
                  <a:tcPr marT="0" marB="0" marR="0" marL="0" anchor="b"/>
                </a:tc>
              </a:tr>
              <a:tr h="341700">
                <a:tc>
                  <a:txBody>
                    <a:bodyPr/>
                    <a:lstStyle/>
                    <a:p>
                      <a:pPr indent="0" lvl="0" marL="0" marR="0" rtl="0" algn="l">
                        <a:spcBef>
                          <a:spcPts val="0"/>
                        </a:spcBef>
                        <a:spcAft>
                          <a:spcPts val="0"/>
                        </a:spcAft>
                        <a:buNone/>
                      </a:pPr>
                      <a:r>
                        <a:rPr lang="en-US" sz="2000" u="none" strike="noStrike"/>
                        <a:t>Contract</a:t>
                      </a:r>
                      <a:endParaRPr b="0" i="0" sz="2000" u="none" strike="noStrike">
                        <a:solidFill>
                          <a:srgbClr val="000000"/>
                        </a:solidFill>
                        <a:latin typeface="Calibri"/>
                        <a:ea typeface="Calibri"/>
                        <a:cs typeface="Calibri"/>
                        <a:sym typeface="Calibri"/>
                      </a:endParaRPr>
                    </a:p>
                  </a:txBody>
                  <a:tcPr marT="0" marB="0" marR="0" marL="0" anchor="b"/>
                </a:tc>
                <a:tc>
                  <a:txBody>
                    <a:bodyPr/>
                    <a:lstStyle/>
                    <a:p>
                      <a:pPr indent="0" lvl="0" marL="0" marR="0" rtl="0" algn="l">
                        <a:spcBef>
                          <a:spcPts val="0"/>
                        </a:spcBef>
                        <a:spcAft>
                          <a:spcPts val="0"/>
                        </a:spcAft>
                        <a:buNone/>
                      </a:pPr>
                      <a:r>
                        <a:rPr lang="en-US" sz="2000" u="none" strike="noStrike"/>
                        <a:t>SalesContract</a:t>
                      </a:r>
                      <a:endParaRPr b="0" i="0" sz="2000" u="none" strike="noStrike">
                        <a:solidFill>
                          <a:srgbClr val="000000"/>
                        </a:solidFill>
                        <a:latin typeface="Calibri"/>
                        <a:ea typeface="Calibri"/>
                        <a:cs typeface="Calibri"/>
                        <a:sym typeface="Calibri"/>
                      </a:endParaRPr>
                    </a:p>
                  </a:txBody>
                  <a:tcPr marT="0" marB="0" marR="0" marL="0" anchor="b"/>
                </a:tc>
              </a:tr>
              <a:tr h="341700">
                <a:tc>
                  <a:txBody>
                    <a:bodyPr/>
                    <a:lstStyle/>
                    <a:p>
                      <a:pPr indent="0" lvl="0" marL="0" marR="0" rtl="0" algn="l">
                        <a:spcBef>
                          <a:spcPts val="0"/>
                        </a:spcBef>
                        <a:spcAft>
                          <a:spcPts val="0"/>
                        </a:spcAft>
                        <a:buNone/>
                      </a:pPr>
                      <a:r>
                        <a:rPr lang="en-US" sz="2000" u="none" strike="noStrike"/>
                        <a:t>LoadID</a:t>
                      </a:r>
                      <a:endParaRPr b="0" i="0" sz="2000" u="none" strike="noStrike">
                        <a:solidFill>
                          <a:srgbClr val="000000"/>
                        </a:solidFill>
                        <a:latin typeface="Calibri"/>
                        <a:ea typeface="Calibri"/>
                        <a:cs typeface="Calibri"/>
                        <a:sym typeface="Calibri"/>
                      </a:endParaRPr>
                    </a:p>
                  </a:txBody>
                  <a:tcPr marT="0" marB="0" marR="0" marL="0" anchor="b"/>
                </a:tc>
                <a:tc>
                  <a:txBody>
                    <a:bodyPr/>
                    <a:lstStyle/>
                    <a:p>
                      <a:pPr indent="0" lvl="0" marL="0" marR="0" rtl="0" algn="l">
                        <a:spcBef>
                          <a:spcPts val="0"/>
                        </a:spcBef>
                        <a:spcAft>
                          <a:spcPts val="0"/>
                        </a:spcAft>
                        <a:buNone/>
                      </a:pPr>
                      <a:r>
                        <a:rPr lang="en-US" sz="2000" u="none" strike="noStrike"/>
                        <a:t>LoadID</a:t>
                      </a:r>
                      <a:endParaRPr b="0" i="0" sz="2000" u="none" strike="noStrike">
                        <a:solidFill>
                          <a:srgbClr val="000000"/>
                        </a:solidFill>
                        <a:latin typeface="Calibri"/>
                        <a:ea typeface="Calibri"/>
                        <a:cs typeface="Calibri"/>
                        <a:sym typeface="Calibri"/>
                      </a:endParaRPr>
                    </a:p>
                  </a:txBody>
                  <a:tcPr marT="0" marB="0" marR="0" marL="0" anchor="b"/>
                </a:tc>
              </a:tr>
              <a:tr h="341700">
                <a:tc>
                  <a:txBody>
                    <a:bodyPr/>
                    <a:lstStyle/>
                    <a:p>
                      <a:pPr indent="0" lvl="0" marL="0" marR="0" rtl="0" algn="l">
                        <a:spcBef>
                          <a:spcPts val="0"/>
                        </a:spcBef>
                        <a:spcAft>
                          <a:spcPts val="0"/>
                        </a:spcAft>
                        <a:buNone/>
                      </a:pPr>
                      <a:r>
                        <a:rPr lang="en-US" sz="2000" u="none" strike="noStrike"/>
                        <a:t>Nomination</a:t>
                      </a:r>
                      <a:endParaRPr b="0" i="0" sz="2000" u="none" strike="noStrike">
                        <a:solidFill>
                          <a:srgbClr val="000000"/>
                        </a:solidFill>
                        <a:latin typeface="Calibri"/>
                        <a:ea typeface="Calibri"/>
                        <a:cs typeface="Calibri"/>
                        <a:sym typeface="Calibri"/>
                      </a:endParaRPr>
                    </a:p>
                  </a:txBody>
                  <a:tcPr marT="0" marB="0" marR="0" marL="0" anchor="b"/>
                </a:tc>
                <a:tc>
                  <a:txBody>
                    <a:bodyPr/>
                    <a:lstStyle/>
                    <a:p>
                      <a:pPr indent="0" lvl="0" marL="0" marR="0" rtl="0" algn="l">
                        <a:spcBef>
                          <a:spcPts val="0"/>
                        </a:spcBef>
                        <a:spcAft>
                          <a:spcPts val="0"/>
                        </a:spcAft>
                        <a:buNone/>
                      </a:pPr>
                      <a:r>
                        <a:rPr lang="en-US" sz="2000" u="none" strike="noStrike"/>
                        <a:t>Nomination</a:t>
                      </a:r>
                      <a:endParaRPr b="0" i="0" sz="2000" u="none" strike="noStrike">
                        <a:solidFill>
                          <a:srgbClr val="000000"/>
                        </a:solidFill>
                        <a:latin typeface="Calibri"/>
                        <a:ea typeface="Calibri"/>
                        <a:cs typeface="Calibri"/>
                        <a:sym typeface="Calibri"/>
                      </a:endParaRPr>
                    </a:p>
                  </a:txBody>
                  <a:tcPr marT="0" marB="0" marR="0" marL="0" anchor="b"/>
                </a:tc>
              </a:tr>
              <a:tr h="341700">
                <a:tc>
                  <a:txBody>
                    <a:bodyPr/>
                    <a:lstStyle/>
                    <a:p>
                      <a:pPr indent="0" lvl="0" marL="0" marR="0" rtl="0" algn="l">
                        <a:spcBef>
                          <a:spcPts val="0"/>
                        </a:spcBef>
                        <a:spcAft>
                          <a:spcPts val="0"/>
                        </a:spcAft>
                        <a:buNone/>
                      </a:pPr>
                      <a:r>
                        <a:rPr lang="en-US" sz="2000" u="none" strike="noStrike"/>
                        <a:t>Order</a:t>
                      </a:r>
                      <a:endParaRPr b="0" i="0" sz="2000" u="none" strike="noStrike">
                        <a:solidFill>
                          <a:srgbClr val="000000"/>
                        </a:solidFill>
                        <a:latin typeface="Calibri"/>
                        <a:ea typeface="Calibri"/>
                        <a:cs typeface="Calibri"/>
                        <a:sym typeface="Calibri"/>
                      </a:endParaRPr>
                    </a:p>
                  </a:txBody>
                  <a:tcPr marT="0" marB="0" marR="0" marL="0" anchor="b"/>
                </a:tc>
                <a:tc>
                  <a:txBody>
                    <a:bodyPr/>
                    <a:lstStyle/>
                    <a:p>
                      <a:pPr indent="0" lvl="0" marL="0" marR="0" rtl="0" algn="l">
                        <a:spcBef>
                          <a:spcPts val="0"/>
                        </a:spcBef>
                        <a:spcAft>
                          <a:spcPts val="0"/>
                        </a:spcAft>
                        <a:buNone/>
                      </a:pPr>
                      <a:r>
                        <a:rPr lang="en-US" sz="2000" u="none" strike="noStrike"/>
                        <a:t>SalesOrder</a:t>
                      </a:r>
                      <a:endParaRPr b="0" i="0" sz="2000" u="none" strike="noStrike">
                        <a:solidFill>
                          <a:srgbClr val="000000"/>
                        </a:solidFill>
                        <a:latin typeface="Calibri"/>
                        <a:ea typeface="Calibri"/>
                        <a:cs typeface="Calibri"/>
                        <a:sym typeface="Calibri"/>
                      </a:endParaRPr>
                    </a:p>
                  </a:txBody>
                  <a:tcPr marT="0" marB="0" marR="0" marL="0" anchor="b"/>
                </a:tc>
              </a:tr>
              <a:tr h="341700">
                <a:tc>
                  <a:txBody>
                    <a:bodyPr/>
                    <a:lstStyle/>
                    <a:p>
                      <a:pPr indent="0" lvl="0" marL="0" marR="0" rtl="0" algn="l">
                        <a:spcBef>
                          <a:spcPts val="0"/>
                        </a:spcBef>
                        <a:spcAft>
                          <a:spcPts val="0"/>
                        </a:spcAft>
                        <a:buNone/>
                      </a:pPr>
                      <a:r>
                        <a:rPr lang="en-US" sz="2000" u="none" strike="noStrike"/>
                        <a:t>Shipment</a:t>
                      </a:r>
                      <a:endParaRPr b="0" i="0" sz="2000" u="none" strike="noStrike">
                        <a:solidFill>
                          <a:srgbClr val="000000"/>
                        </a:solidFill>
                        <a:latin typeface="Calibri"/>
                        <a:ea typeface="Calibri"/>
                        <a:cs typeface="Calibri"/>
                        <a:sym typeface="Calibri"/>
                      </a:endParaRPr>
                    </a:p>
                  </a:txBody>
                  <a:tcPr marT="0" marB="0" marR="0" marL="0" anchor="b"/>
                </a:tc>
                <a:tc>
                  <a:txBody>
                    <a:bodyPr/>
                    <a:lstStyle/>
                    <a:p>
                      <a:pPr indent="0" lvl="0" marL="0" marR="0" rtl="0" algn="l">
                        <a:spcBef>
                          <a:spcPts val="0"/>
                        </a:spcBef>
                        <a:spcAft>
                          <a:spcPts val="0"/>
                        </a:spcAft>
                        <a:buNone/>
                      </a:pPr>
                      <a:r>
                        <a:rPr lang="en-US" sz="2000" u="none" strike="noStrike"/>
                        <a:t>Shipment</a:t>
                      </a:r>
                      <a:endParaRPr b="0" i="0" sz="2000" u="none" strike="noStrike">
                        <a:solidFill>
                          <a:srgbClr val="000000"/>
                        </a:solidFill>
                        <a:latin typeface="Calibri"/>
                        <a:ea typeface="Calibri"/>
                        <a:cs typeface="Calibri"/>
                        <a:sym typeface="Calibri"/>
                      </a:endParaRPr>
                    </a:p>
                  </a:txBody>
                  <a:tcPr marT="0" marB="0" marR="0" marL="0" anchor="b"/>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2011-09-12T13:02:48Z</dcterms:created>
  <dc:creator>Hanno Schwarz</dc:creator>
</cp:coreProperties>
</file>