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6"/>
  </p:notesMasterIdLst>
  <p:sldIdLst>
    <p:sldId id="372" r:id="rId2"/>
    <p:sldId id="375" r:id="rId3"/>
    <p:sldId id="374" r:id="rId4"/>
    <p:sldId id="376"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8" autoAdjust="0"/>
    <p:restoredTop sz="88000" autoAdjust="0"/>
  </p:normalViewPr>
  <p:slideViewPr>
    <p:cSldViewPr snapToGrid="0" snapToObjects="1">
      <p:cViewPr varScale="1">
        <p:scale>
          <a:sx n="103" d="100"/>
          <a:sy n="103" d="100"/>
        </p:scale>
        <p:origin x="-189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04/02/2015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04/02/2015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XML Generation Tool Overview</a:t>
            </a:r>
          </a:p>
        </p:txBody>
      </p:sp>
      <p:sp>
        <p:nvSpPr>
          <p:cNvPr id="3" name="Content Placeholder 2"/>
          <p:cNvSpPr>
            <a:spLocks noGrp="1"/>
          </p:cNvSpPr>
          <p:nvPr>
            <p:ph idx="1"/>
          </p:nvPr>
        </p:nvSpPr>
        <p:spPr>
          <a:xfrm>
            <a:off x="457200" y="1347107"/>
            <a:ext cx="8229600" cy="5197626"/>
          </a:xfrm>
        </p:spPr>
        <p:txBody>
          <a:bodyPr>
            <a:noAutofit/>
          </a:bodyPr>
          <a:lstStyle/>
          <a:p>
            <a:pPr marL="0" indent="0">
              <a:buNone/>
            </a:pPr>
            <a:r>
              <a:rPr lang="en-US" sz="2000" dirty="0" smtClean="0"/>
              <a:t>The XML </a:t>
            </a:r>
            <a:r>
              <a:rPr lang="en-US" sz="2000" dirty="0" smtClean="0"/>
              <a:t>Generation </a:t>
            </a:r>
            <a:r>
              <a:rPr lang="en-US" sz="2000" dirty="0" smtClean="0"/>
              <a:t>Tool – This tool was created to allow people to get an idea of how the XML can be filled out and used through various use cases.   Each Use Case has a </a:t>
            </a:r>
            <a:r>
              <a:rPr lang="en-US" sz="2000" dirty="0" smtClean="0"/>
              <a:t>spreadsheet named similar to the Use Case being presented in the Power Point, the use cases make some general assumptions about master data support, so </a:t>
            </a:r>
            <a:r>
              <a:rPr lang="en-US" sz="2000" dirty="0" err="1" smtClean="0"/>
              <a:t>SoldTo</a:t>
            </a:r>
            <a:r>
              <a:rPr lang="en-US" sz="2000" dirty="0" smtClean="0"/>
              <a:t>/</a:t>
            </a:r>
            <a:r>
              <a:rPr lang="en-US" sz="2000" dirty="0" err="1" smtClean="0"/>
              <a:t>ShipTo</a:t>
            </a:r>
            <a:r>
              <a:rPr lang="en-US" sz="2000" dirty="0" smtClean="0"/>
              <a:t> of the Receiving Party is generally used to indicate an Account.   Seller/Consignee may also be required if using a DCH.  Once PIDX Customer master data has been defined, it usage of Party should be clearer, but for we will assume that the interface to the receiving Partner will be a Custom interface across that Partner..</a:t>
            </a:r>
          </a:p>
          <a:p>
            <a:pPr marL="0" indent="0">
              <a:buNone/>
            </a:pPr>
            <a:endParaRPr lang="en-US" sz="2000" dirty="0" smtClean="0"/>
          </a:p>
          <a:p>
            <a:pPr marL="0" indent="0">
              <a:buNone/>
            </a:pPr>
            <a:r>
              <a:rPr lang="en-US" sz="2000" dirty="0" smtClean="0"/>
              <a:t>There are 4 worksheets in PlannedMovementXMLGenerator.xlsm that will be helpful for generating sample data of your own</a:t>
            </a:r>
            <a:r>
              <a:rPr lang="en-US" sz="2000" dirty="0"/>
              <a:t> </a:t>
            </a:r>
            <a:r>
              <a:rPr lang="en-US" sz="2000" dirty="0" smtClean="0"/>
              <a:t>which </a:t>
            </a:r>
            <a:r>
              <a:rPr lang="en-US" sz="2000" dirty="0" smtClean="0"/>
              <a:t>can be used for testing  input processing, and validation of </a:t>
            </a:r>
            <a:r>
              <a:rPr lang="en-US" sz="2000" dirty="0" smtClean="0"/>
              <a:t>BOL/Response generation on the output side.</a:t>
            </a:r>
            <a:endParaRPr lang="en-US" sz="2000" dirty="0" smtClean="0"/>
          </a:p>
        </p:txBody>
      </p:sp>
    </p:spTree>
    <p:extLst>
      <p:ext uri="{BB962C8B-B14F-4D97-AF65-F5344CB8AC3E}">
        <p14:creationId xmlns:p14="http://schemas.microsoft.com/office/powerpoint/2010/main" val="201435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Generation Tool</a:t>
            </a:r>
            <a:endParaRPr lang="en-US" dirty="0"/>
          </a:p>
        </p:txBody>
      </p:sp>
      <p:sp>
        <p:nvSpPr>
          <p:cNvPr id="3" name="Content Placeholder 2"/>
          <p:cNvSpPr>
            <a:spLocks noGrp="1"/>
          </p:cNvSpPr>
          <p:nvPr>
            <p:ph idx="1"/>
          </p:nvPr>
        </p:nvSpPr>
        <p:spPr/>
        <p:txBody>
          <a:bodyPr>
            <a:noAutofit/>
          </a:bodyPr>
          <a:lstStyle/>
          <a:p>
            <a:r>
              <a:rPr lang="en-US" sz="1400" dirty="0"/>
              <a:t>Planned Movement  </a:t>
            </a:r>
            <a:r>
              <a:rPr lang="en-US" sz="1400" dirty="0" smtClean="0"/>
              <a:t>- Data entry screen for everything but Shipments.  Most of the use cases for each </a:t>
            </a:r>
            <a:r>
              <a:rPr lang="en-US" sz="1400" dirty="0" err="1" smtClean="0"/>
              <a:t>MovementType</a:t>
            </a:r>
            <a:r>
              <a:rPr lang="en-US" sz="1400" dirty="0" smtClean="0"/>
              <a:t> have the same LI Details, and the Party/References vary.   </a:t>
            </a:r>
            <a:endParaRPr lang="en-US" sz="1400" dirty="0"/>
          </a:p>
          <a:p>
            <a:pPr lvl="1"/>
            <a:r>
              <a:rPr lang="en-US" sz="1400" dirty="0"/>
              <a:t>Build Planned Movement Button– Builds the Planned Movement XML file and drops it on your desktop</a:t>
            </a:r>
            <a:r>
              <a:rPr lang="en-US" sz="1400" dirty="0" smtClean="0"/>
              <a:t>.  Update </a:t>
            </a:r>
            <a:r>
              <a:rPr lang="en-US" sz="1400" dirty="0" err="1" smtClean="0"/>
              <a:t>PlannedMovementXMLFile</a:t>
            </a:r>
            <a:r>
              <a:rPr lang="en-US" sz="1400" dirty="0" smtClean="0"/>
              <a:t> Tab, if you just want to see the XML in Excel.</a:t>
            </a:r>
            <a:endParaRPr lang="en-US" sz="1400" dirty="0"/>
          </a:p>
          <a:p>
            <a:r>
              <a:rPr lang="en-US" sz="1400" dirty="0"/>
              <a:t>Shipment – The Sheet is broken up into 2 different sections.  Section 1 is the summary delivery detail for the shipment, Section 2 is the Load Plan for the truck.  In the </a:t>
            </a:r>
            <a:r>
              <a:rPr lang="en-US" sz="1400" dirty="0" smtClean="0"/>
              <a:t>Load Plan </a:t>
            </a:r>
            <a:r>
              <a:rPr lang="en-US" sz="1400" dirty="0"/>
              <a:t>the spreadsheet automatically copies Reference from the Delivery section to the </a:t>
            </a:r>
            <a:r>
              <a:rPr lang="en-US" sz="1400" dirty="0" err="1" smtClean="0"/>
              <a:t>LoadPlan</a:t>
            </a:r>
            <a:r>
              <a:rPr lang="en-US" sz="1400" dirty="0" smtClean="0"/>
              <a:t> </a:t>
            </a:r>
            <a:r>
              <a:rPr lang="en-US" sz="1400" dirty="0"/>
              <a:t>based on which Delivery Line Item you select to place in the compartment. </a:t>
            </a:r>
            <a:r>
              <a:rPr lang="en-US" sz="1400" dirty="0" smtClean="0"/>
              <a:t>You </a:t>
            </a:r>
            <a:r>
              <a:rPr lang="en-US" sz="1400" dirty="0"/>
              <a:t>can build all document types from this spreadsheet, but </a:t>
            </a:r>
            <a:r>
              <a:rPr lang="en-US" sz="1400" dirty="0" smtClean="0"/>
              <a:t>the </a:t>
            </a:r>
            <a:r>
              <a:rPr lang="en-US" sz="1400" dirty="0"/>
              <a:t>Load Plan section </a:t>
            </a:r>
            <a:r>
              <a:rPr lang="en-US" sz="1400" dirty="0" smtClean="0"/>
              <a:t>will only be included for </a:t>
            </a:r>
            <a:r>
              <a:rPr lang="en-US" sz="1400" dirty="0"/>
              <a:t>Shipments.</a:t>
            </a:r>
          </a:p>
          <a:p>
            <a:pPr lvl="1"/>
            <a:r>
              <a:rPr lang="en-US" sz="1400" dirty="0" smtClean="0"/>
              <a:t>Build Shipment Button – Builds Shipment XML based on the data entered in the form and drops it on your desktop.   Updates </a:t>
            </a:r>
            <a:r>
              <a:rPr lang="en-US" sz="1400" dirty="0" err="1" smtClean="0"/>
              <a:t>ShipmentXMLFile</a:t>
            </a:r>
            <a:r>
              <a:rPr lang="en-US" sz="1400" dirty="0" smtClean="0"/>
              <a:t> (for all </a:t>
            </a:r>
            <a:r>
              <a:rPr lang="en-US" sz="1400" dirty="0" err="1" smtClean="0"/>
              <a:t>MovementTypes</a:t>
            </a:r>
            <a:r>
              <a:rPr lang="en-US" sz="1400" dirty="0" smtClean="0"/>
              <a:t>) </a:t>
            </a:r>
            <a:r>
              <a:rPr lang="en-US" sz="1400" dirty="0"/>
              <a:t>Tab, if you </a:t>
            </a:r>
            <a:r>
              <a:rPr lang="en-US" sz="1400" dirty="0" smtClean="0"/>
              <a:t>want a quick preview instead of opening a tool.</a:t>
            </a:r>
          </a:p>
          <a:p>
            <a:r>
              <a:rPr lang="en-US" sz="1400" dirty="0" smtClean="0"/>
              <a:t>Response </a:t>
            </a:r>
            <a:r>
              <a:rPr lang="en-US" sz="1400" dirty="0"/>
              <a:t>- This spreadsheet is used to help generate a response file based on either the shipment form or Planned Movement Form.  The Response Success/Failure choice will trigger the spreadsheet to generate either a failure or success message.  Clicking on Copy Shipment Data will fill in the header pieces with the shipment details, while copy PM data will copy the PM document header details.</a:t>
            </a:r>
          </a:p>
          <a:p>
            <a:pPr lvl="1"/>
            <a:r>
              <a:rPr lang="en-US" sz="1400" dirty="0"/>
              <a:t>Copy PM- This copies the header data to the Response, so a proper Response is generated based on which document type you want to generate a Response. </a:t>
            </a:r>
          </a:p>
          <a:p>
            <a:pPr lvl="1"/>
            <a:r>
              <a:rPr lang="en-US" sz="1400" dirty="0"/>
              <a:t>Copy </a:t>
            </a:r>
            <a:r>
              <a:rPr lang="en-US" sz="1400" dirty="0" smtClean="0"/>
              <a:t>Shipment – This copies Document Data from the Shipment TAB.</a:t>
            </a:r>
            <a:endParaRPr lang="en-US" sz="1400" dirty="0"/>
          </a:p>
          <a:p>
            <a:pPr lvl="1"/>
            <a:r>
              <a:rPr lang="en-US" sz="1400" dirty="0"/>
              <a:t>Build Response – after you have copied the header data, you can then go and generate a Success Message or Failure Response message.  Selecting </a:t>
            </a:r>
            <a:r>
              <a:rPr lang="en-US" sz="1400" dirty="0" smtClean="0"/>
              <a:t>Success </a:t>
            </a:r>
            <a:r>
              <a:rPr lang="en-US" sz="1400" dirty="0"/>
              <a:t>or Failure will trigger which response you should generate</a:t>
            </a:r>
          </a:p>
          <a:p>
            <a:endParaRPr lang="en-US" sz="1400" dirty="0"/>
          </a:p>
        </p:txBody>
      </p:sp>
    </p:spTree>
    <p:extLst>
      <p:ext uri="{BB962C8B-B14F-4D97-AF65-F5344CB8AC3E}">
        <p14:creationId xmlns:p14="http://schemas.microsoft.com/office/powerpoint/2010/main" val="2365593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XML Generation Tool Overview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a:bodyPr>
          <a:lstStyle/>
          <a:p>
            <a:r>
              <a:rPr lang="en-US" sz="1600" dirty="0"/>
              <a:t>BOL – BOL has 3 Buttons, in all cases the COPY PM or SHIPMENT button will copy the document header data from either the Planned Movement Sheet or the Shipment Sheet.  In the case of Shipments, the </a:t>
            </a:r>
            <a:r>
              <a:rPr lang="en-US" sz="1600" dirty="0" err="1"/>
              <a:t>LoadPlan</a:t>
            </a:r>
            <a:r>
              <a:rPr lang="en-US" sz="1600" dirty="0"/>
              <a:t> will be copied to the BOL line items, indicating the Shipment was loaded as planned </a:t>
            </a:r>
            <a:r>
              <a:rPr lang="en-US" sz="1600" dirty="0"/>
              <a:t> </a:t>
            </a:r>
            <a:r>
              <a:rPr lang="en-US" sz="1600" dirty="0" smtClean="0"/>
              <a:t>For Manual Changes, </a:t>
            </a:r>
            <a:r>
              <a:rPr lang="en-US" sz="1600" dirty="0" smtClean="0"/>
              <a:t>you </a:t>
            </a:r>
            <a:r>
              <a:rPr lang="en-US" sz="1600" dirty="0"/>
              <a:t>will need to type in the LI Number </a:t>
            </a:r>
            <a:r>
              <a:rPr lang="en-US" sz="1600" dirty="0" smtClean="0"/>
              <a:t>from either the shipment or Contract, </a:t>
            </a:r>
            <a:r>
              <a:rPr lang="en-US" sz="1600" dirty="0" smtClean="0"/>
              <a:t>which automatically pulls </a:t>
            </a:r>
            <a:r>
              <a:rPr lang="en-US" sz="1600" dirty="0"/>
              <a:t>in the correct reference data from either the Shipment or the Planned </a:t>
            </a:r>
            <a:r>
              <a:rPr lang="en-US" sz="1600" dirty="0" smtClean="0"/>
              <a:t>Movement.  </a:t>
            </a:r>
            <a:r>
              <a:rPr lang="en-US" sz="1600" dirty="0"/>
              <a:t>Its not recommended that you change anything </a:t>
            </a:r>
            <a:r>
              <a:rPr lang="en-US" sz="1600" dirty="0" smtClean="0"/>
              <a:t>in italics, if you want to manually change that you will have to remove Protection to make the changes.</a:t>
            </a:r>
            <a:r>
              <a:rPr lang="en-US" sz="1600" dirty="0" smtClean="0"/>
              <a:t>  </a:t>
            </a:r>
            <a:endParaRPr lang="en-US" sz="1600" dirty="0"/>
          </a:p>
          <a:p>
            <a:pPr lvl="1"/>
            <a:r>
              <a:rPr lang="en-US" sz="1600" dirty="0"/>
              <a:t>Copy PM Data – this button copies the header/document data from the Planned Movement Tab to the BOL.  This also makes the spreadsheet use the Document Line Items in the BOL detail use the Data entered from the Planned Movement Spreadsheet.</a:t>
            </a:r>
          </a:p>
          <a:p>
            <a:pPr lvl="1"/>
            <a:r>
              <a:rPr lang="en-US" sz="1600" dirty="0"/>
              <a:t>Copy Shipment – this button copies the Shipment Data, which includes Document header/references and most of the </a:t>
            </a:r>
            <a:r>
              <a:rPr lang="en-US" sz="1600" dirty="0" err="1"/>
              <a:t>LoadPlan</a:t>
            </a:r>
            <a:r>
              <a:rPr lang="en-US" sz="1600" dirty="0"/>
              <a:t> section to the BOL (assuming loaded as planned).  After you are done you can simply click the Generate BOL and its done.</a:t>
            </a:r>
          </a:p>
          <a:p>
            <a:pPr lvl="1"/>
            <a:r>
              <a:rPr lang="en-US" sz="1600" dirty="0"/>
              <a:t>Build BOL – This will build the BOL based on whatever button you </a:t>
            </a:r>
            <a:r>
              <a:rPr lang="en-US" sz="1600" dirty="0" smtClean="0"/>
              <a:t>selected above.  The BOL will be based on the </a:t>
            </a:r>
            <a:r>
              <a:rPr lang="en-US" sz="1600" dirty="0" err="1" smtClean="0"/>
              <a:t>MovementType</a:t>
            </a:r>
            <a:r>
              <a:rPr lang="en-US" sz="1600" dirty="0" smtClean="0"/>
              <a:t> listed in the Document. </a:t>
            </a:r>
            <a:endParaRPr lang="en-US" sz="1600" dirty="0"/>
          </a:p>
          <a:p>
            <a:endParaRPr lang="en-US" sz="1600" dirty="0"/>
          </a:p>
        </p:txBody>
      </p:sp>
    </p:spTree>
    <p:extLst>
      <p:ext uri="{BB962C8B-B14F-4D97-AF65-F5344CB8AC3E}">
        <p14:creationId xmlns:p14="http://schemas.microsoft.com/office/powerpoint/2010/main" val="2213248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Notes for Equipment</a:t>
            </a:r>
            <a:r>
              <a:rPr lang="en-US" dirty="0"/>
              <a:t> </a:t>
            </a:r>
            <a:r>
              <a:rPr lang="en-US" dirty="0" smtClean="0"/>
              <a:t>and Filling out Compartment Data</a:t>
            </a:r>
            <a:endParaRPr lang="en-US" dirty="0"/>
          </a:p>
        </p:txBody>
      </p:sp>
      <p:sp>
        <p:nvSpPr>
          <p:cNvPr id="3" name="Content Placeholder 2"/>
          <p:cNvSpPr>
            <a:spLocks noGrp="1"/>
          </p:cNvSpPr>
          <p:nvPr>
            <p:ph idx="1"/>
          </p:nvPr>
        </p:nvSpPr>
        <p:spPr/>
        <p:txBody>
          <a:bodyPr/>
          <a:lstStyle/>
          <a:p>
            <a:r>
              <a:rPr lang="en-US" dirty="0" smtClean="0"/>
              <a:t>For equipment to be included in the XML document it has to have an </a:t>
            </a:r>
            <a:r>
              <a:rPr lang="en-US" dirty="0" err="1" smtClean="0"/>
              <a:t>MOTItem</a:t>
            </a:r>
            <a:r>
              <a:rPr lang="en-US" dirty="0" smtClean="0"/>
              <a:t>, the MOT Items need to be listed in order of MOT Item, since the spreadsheet is not smart enough to know how to group </a:t>
            </a:r>
            <a:r>
              <a:rPr lang="en-US" dirty="0" err="1" smtClean="0"/>
              <a:t>MOTItems</a:t>
            </a:r>
            <a:r>
              <a:rPr lang="en-US" dirty="0" smtClean="0"/>
              <a:t> together.  This was done intentionally since the user it controlling the input on the sheet.</a:t>
            </a:r>
            <a:endParaRPr lang="en-US" dirty="0"/>
          </a:p>
        </p:txBody>
      </p:sp>
    </p:spTree>
    <p:extLst>
      <p:ext uri="{BB962C8B-B14F-4D97-AF65-F5344CB8AC3E}">
        <p14:creationId xmlns:p14="http://schemas.microsoft.com/office/powerpoint/2010/main" val="27282256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6103</TotalTime>
  <Words>816</Words>
  <Application>Microsoft Office PowerPoint</Application>
  <PresentationFormat>On-screen Show (4:3)</PresentationFormat>
  <Paragraphs>20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XML Generation Tool Overview</vt:lpstr>
      <vt:lpstr>XML Generation Tool</vt:lpstr>
      <vt:lpstr>XML Generation Tool Overview (cont)</vt:lpstr>
      <vt:lpstr>Additional Notes for Equipment and Filling out Compartment Data</vt:lpstr>
    </vt:vector>
  </TitlesOfParts>
  <Company>Hermes Asset Protection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cp:lastModifiedBy>
  <cp:revision>357</cp:revision>
  <dcterms:created xsi:type="dcterms:W3CDTF">2011-09-12T13:02:48Z</dcterms:created>
  <dcterms:modified xsi:type="dcterms:W3CDTF">2015-04-02T16:16:44Z</dcterms:modified>
</cp:coreProperties>
</file>