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</p:sldMasterIdLst>
  <p:notesMasterIdLst>
    <p:notesMasterId r:id="rId13"/>
  </p:notesMasterIdLst>
  <p:sldIdLst>
    <p:sldId id="256" r:id="rId2"/>
    <p:sldId id="311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12" r:id="rId11"/>
    <p:sldId id="30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82" autoAdjust="0"/>
    <p:restoredTop sz="91091" autoAdjust="0"/>
  </p:normalViewPr>
  <p:slideViewPr>
    <p:cSldViewPr snapToGrid="0" snapToObjects="1">
      <p:cViewPr>
        <p:scale>
          <a:sx n="100" d="100"/>
          <a:sy n="100" d="100"/>
        </p:scale>
        <p:origin x="-1932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40E4C-E433-8A47-8014-DBCE145FD3AE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82EA8-EA16-1543-80CC-37868B88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9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156C4-E17E-974D-A911-066EC612C7FA}" type="datetimeFigureOut">
              <a:rPr lang="en-US" smtClean="0"/>
              <a:pPr/>
              <a:t>04/03/2015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922"/>
            <a:ext cx="1245121" cy="5631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233035"/>
          </a:xfrm>
        </p:spPr>
        <p:txBody>
          <a:bodyPr>
            <a:normAutofit/>
          </a:bodyPr>
          <a:lstStyle/>
          <a:p>
            <a:r>
              <a:rPr lang="en-US" dirty="0" smtClean="0"/>
              <a:t>TDXS </a:t>
            </a:r>
            <a:r>
              <a:rPr lang="en-US" dirty="0" err="1" smtClean="0"/>
              <a:t>LoadId</a:t>
            </a:r>
            <a:r>
              <a:rPr lang="en-US" dirty="0" smtClean="0"/>
              <a:t> Overview</a:t>
            </a:r>
            <a:br>
              <a:rPr lang="en-US" dirty="0" smtClean="0"/>
            </a:b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Planned Movements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solidFill>
                  <a:schemeClr val="tx2"/>
                </a:solidFill>
              </a:rPr>
              <a:t>12</a:t>
            </a:r>
            <a:r>
              <a:rPr lang="en-US" sz="1800" baseline="30000" dirty="0" smtClean="0">
                <a:solidFill>
                  <a:schemeClr val="tx2"/>
                </a:solidFill>
              </a:rPr>
              <a:t>th</a:t>
            </a:r>
            <a:r>
              <a:rPr lang="en-US" sz="1800" dirty="0" smtClean="0">
                <a:solidFill>
                  <a:schemeClr val="tx2"/>
                </a:solidFill>
              </a:rPr>
              <a:t> January 2012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54" y="2649901"/>
            <a:ext cx="8939315" cy="402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Use of Load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shows how </a:t>
            </a:r>
            <a:r>
              <a:rPr lang="en-US" dirty="0" err="1" smtClean="0"/>
              <a:t>LoadIds</a:t>
            </a:r>
            <a:r>
              <a:rPr lang="en-US" dirty="0" smtClean="0"/>
              <a:t> can be used from different supply partners but used on a single Sales contract for Supplier B’s Customers.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22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113"/>
            <a:ext cx="8229600" cy="687387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Contract Mapping of </a:t>
            </a:r>
            <a:r>
              <a:rPr lang="en-US" sz="2000" dirty="0" err="1" smtClean="0"/>
              <a:t>LoadIds</a:t>
            </a:r>
            <a:r>
              <a:rPr lang="en-US" sz="2000" dirty="0" smtClean="0"/>
              <a:t> between TWO Supply Sales Contract </a:t>
            </a:r>
            <a:br>
              <a:rPr lang="en-US" sz="2000" dirty="0" smtClean="0"/>
            </a:br>
            <a:r>
              <a:rPr lang="en-US" sz="2000" dirty="0" smtClean="0"/>
              <a:t>Customer Sales Contracts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60771" y="1836181"/>
            <a:ext cx="1397867" cy="10191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–A001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745384" y="1647823"/>
            <a:ext cx="2245592" cy="13906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-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100001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1, 2, 3, 4, 5, 6, 7, 8 ,9, 10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700791" y="4362447"/>
            <a:ext cx="2245593" cy="1352555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-100002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111, 112, 113, 114, 115, 116, 117.118, 119, 120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74283" y="1628774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05700" y="1447800"/>
            <a:ext cx="1397867" cy="150494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 ID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 -B01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374282" y="2914648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>
            <a:stCxn id="9" idx="1"/>
            <a:endCxn id="8" idx="3"/>
          </p:cNvCxnSpPr>
          <p:nvPr/>
        </p:nvCxnSpPr>
        <p:spPr>
          <a:xfrm flipH="1" flipV="1">
            <a:off x="7200900" y="2195511"/>
            <a:ext cx="304800" cy="4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  <a:endCxn id="10" idx="3"/>
          </p:cNvCxnSpPr>
          <p:nvPr/>
        </p:nvCxnSpPr>
        <p:spPr>
          <a:xfrm rot="10800000" flipV="1">
            <a:off x="7200900" y="2200275"/>
            <a:ext cx="304801" cy="128111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 bwMode="auto">
          <a:xfrm>
            <a:off x="4374284" y="4124326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02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05701" y="3952871"/>
            <a:ext cx="1397867" cy="148590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 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74283" y="5410200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02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9" name="Straight Connector 18"/>
          <p:cNvCxnSpPr>
            <a:stCxn id="17" idx="1"/>
            <a:endCxn id="16" idx="3"/>
          </p:cNvCxnSpPr>
          <p:nvPr/>
        </p:nvCxnSpPr>
        <p:spPr>
          <a:xfrm flipH="1" flipV="1">
            <a:off x="7200901" y="4691063"/>
            <a:ext cx="304800" cy="4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>
            <a:stCxn id="17" idx="1"/>
            <a:endCxn id="18" idx="3"/>
          </p:cNvCxnSpPr>
          <p:nvPr/>
        </p:nvCxnSpPr>
        <p:spPr>
          <a:xfrm rot="10800000" flipV="1">
            <a:off x="7200901" y="4695823"/>
            <a:ext cx="304801" cy="128111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848100" y="2528888"/>
            <a:ext cx="690562" cy="14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848100" y="2647948"/>
            <a:ext cx="690562" cy="2390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609975" y="3800472"/>
            <a:ext cx="928687" cy="1343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609975" y="5257800"/>
            <a:ext cx="928687" cy="933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859704" y="1020542"/>
            <a:ext cx="685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Supply Contract                           Sales Contracts for Supplier B</a:t>
            </a:r>
          </a:p>
          <a:p>
            <a:r>
              <a:rPr lang="en-US" dirty="0" smtClean="0"/>
              <a:t>For Product 100001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17896" y="4495799"/>
            <a:ext cx="1540742" cy="10858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–C001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C01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C01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425" y="3800471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Supplier </a:t>
            </a:r>
            <a:r>
              <a:rPr lang="en-US" dirty="0" smtClean="0"/>
              <a:t>C </a:t>
            </a:r>
            <a:r>
              <a:rPr lang="en-US" dirty="0"/>
              <a:t>Supply </a:t>
            </a:r>
            <a:r>
              <a:rPr lang="en-US" dirty="0" smtClean="0"/>
              <a:t>Contract with B for Product 200002</a:t>
            </a:r>
            <a:endParaRPr lang="en-US" dirty="0"/>
          </a:p>
        </p:txBody>
      </p:sp>
      <p:cxnSp>
        <p:nvCxnSpPr>
          <p:cNvPr id="24" name="Straight Connector 23"/>
          <p:cNvCxnSpPr>
            <a:stCxn id="5" idx="3"/>
            <a:endCxn id="6" idx="1"/>
          </p:cNvCxnSpPr>
          <p:nvPr/>
        </p:nvCxnSpPr>
        <p:spPr>
          <a:xfrm flipV="1">
            <a:off x="1558638" y="2343149"/>
            <a:ext cx="186746" cy="26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3"/>
            <a:endCxn id="7" idx="1"/>
          </p:cNvCxnSpPr>
          <p:nvPr/>
        </p:nvCxnSpPr>
        <p:spPr>
          <a:xfrm>
            <a:off x="1558638" y="5038725"/>
            <a:ext cx="1421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729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87"/>
          </a:xfrm>
        </p:spPr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Definition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7224" y="1229409"/>
            <a:ext cx="7800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Generally a </a:t>
            </a:r>
            <a:r>
              <a:rPr lang="en-US" sz="3600" dirty="0" err="1" smtClean="0"/>
              <a:t>LoadID</a:t>
            </a:r>
            <a:r>
              <a:rPr lang="en-US" sz="3600" dirty="0" smtClean="0"/>
              <a:t> is something you can load against at a Terminal.  It defines the following attributes and is unique at a physical location..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Sold To/</a:t>
            </a:r>
            <a:r>
              <a:rPr lang="en-US" sz="3600" dirty="0" err="1" smtClean="0"/>
              <a:t>ShipTo</a:t>
            </a:r>
            <a:r>
              <a:rPr lang="en-US" sz="3600" dirty="0" smtClean="0"/>
              <a:t>/Tax To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Handling Type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Product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Supply Partner/Plant</a:t>
            </a:r>
          </a:p>
        </p:txBody>
      </p:sp>
    </p:spTree>
    <p:extLst>
      <p:ext uri="{BB962C8B-B14F-4D97-AF65-F5344CB8AC3E}">
        <p14:creationId xmlns:p14="http://schemas.microsoft.com/office/powerpoint/2010/main" val="377746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Usage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71625"/>
            <a:ext cx="79914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slide will talk about the various methods for creating </a:t>
            </a:r>
            <a:r>
              <a:rPr lang="en-US" dirty="0" err="1" smtClean="0"/>
              <a:t>loadIds</a:t>
            </a:r>
            <a:r>
              <a:rPr lang="en-US" dirty="0" smtClean="0"/>
              <a:t>.  Only ONE of the TWO methods should be supported at a TAS.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LoadID</a:t>
            </a:r>
            <a:r>
              <a:rPr lang="en-US" dirty="0" smtClean="0"/>
              <a:t> Generated by Stockowner – </a:t>
            </a:r>
            <a:r>
              <a:rPr lang="en-US" dirty="0" err="1" smtClean="0"/>
              <a:t>LoadIds</a:t>
            </a:r>
            <a:r>
              <a:rPr lang="en-US" dirty="0" smtClean="0"/>
              <a:t> can be created in the Stockowners back office and pushed to the TAS.  In some cases Suppliers selling at the terminal are given a range of </a:t>
            </a:r>
            <a:r>
              <a:rPr lang="en-US" dirty="0" err="1" smtClean="0"/>
              <a:t>LoadIds</a:t>
            </a:r>
            <a:r>
              <a:rPr lang="en-US" dirty="0" smtClean="0"/>
              <a:t>, so Suppliers who OWN stock at the terminal, but may not be the TAS Owner, can generate their own </a:t>
            </a:r>
            <a:r>
              <a:rPr lang="en-US" dirty="0" err="1" smtClean="0"/>
              <a:t>LoadIDs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LoadID</a:t>
            </a:r>
            <a:r>
              <a:rPr lang="en-US" dirty="0" smtClean="0"/>
              <a:t> Generated by TAS – TAS systems can also generate </a:t>
            </a:r>
            <a:r>
              <a:rPr lang="en-US" dirty="0" err="1" smtClean="0"/>
              <a:t>LoadIDs</a:t>
            </a:r>
            <a:r>
              <a:rPr lang="en-US" dirty="0" smtClean="0"/>
              <a:t> and send back to the requesting Party.</a:t>
            </a:r>
          </a:p>
          <a:p>
            <a:endParaRPr lang="en-US" dirty="0" smtClean="0"/>
          </a:p>
          <a:p>
            <a:r>
              <a:rPr lang="en-US" dirty="0" smtClean="0"/>
              <a:t>The following Slide shows a diagram of how this data is handled.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4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Supplier Assigned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57197" y="3692117"/>
            <a:ext cx="1916545" cy="1078116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Supplier 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solidFill>
                  <a:schemeClr val="tx1"/>
                </a:solidFill>
                <a:latin typeface="Arial" charset="0"/>
              </a:rPr>
              <a:t>LoadID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Range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110001-120000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457198" y="1981200"/>
            <a:ext cx="1916545" cy="107542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2"/>
                </a:solidFill>
                <a:latin typeface="Arial" charset="0"/>
              </a:rPr>
              <a:t>Supplier 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dirty="0" smtClean="0">
                <a:solidFill>
                  <a:schemeClr val="bg2"/>
                </a:solidFill>
                <a:latin typeface="Arial" charset="0"/>
              </a:rPr>
              <a:t> Range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2"/>
                </a:solidFill>
                <a:latin typeface="Arial" charset="0"/>
              </a:rPr>
              <a:t>100000-110000</a:t>
            </a:r>
          </a:p>
        </p:txBody>
      </p:sp>
      <p:sp>
        <p:nvSpPr>
          <p:cNvPr id="6" name="Flowchart: Magnetic Disk 5"/>
          <p:cNvSpPr/>
          <p:nvPr/>
        </p:nvSpPr>
        <p:spPr>
          <a:xfrm>
            <a:off x="3724275" y="1809750"/>
            <a:ext cx="2619375" cy="283845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Magnetic Disk 7"/>
          <p:cNvSpPr/>
          <p:nvPr/>
        </p:nvSpPr>
        <p:spPr>
          <a:xfrm>
            <a:off x="3943349" y="3408158"/>
            <a:ext cx="2190750" cy="982867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 B Owned</a:t>
            </a:r>
          </a:p>
          <a:p>
            <a:pPr algn="ctr"/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3938587" y="2714625"/>
            <a:ext cx="2190750" cy="852039"/>
          </a:xfrm>
          <a:prstGeom prst="flowChartMagneticDisk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 A Owned Product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3"/>
            <a:endCxn id="7" idx="2"/>
          </p:cNvCxnSpPr>
          <p:nvPr/>
        </p:nvCxnSpPr>
        <p:spPr>
          <a:xfrm>
            <a:off x="2373743" y="2518915"/>
            <a:ext cx="1564844" cy="621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8" idx="2"/>
          </p:cNvCxnSpPr>
          <p:nvPr/>
        </p:nvCxnSpPr>
        <p:spPr>
          <a:xfrm flipV="1">
            <a:off x="2373742" y="3899592"/>
            <a:ext cx="1569607" cy="331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33899" y="2026682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3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Terminal Assigned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57197" y="3692117"/>
            <a:ext cx="1916545" cy="1078116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Supplier B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457198" y="1981200"/>
            <a:ext cx="1916545" cy="107542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2"/>
                </a:solidFill>
                <a:latin typeface="Arial" charset="0"/>
              </a:rPr>
              <a:t>Supplier A</a:t>
            </a:r>
          </a:p>
        </p:txBody>
      </p:sp>
      <p:sp>
        <p:nvSpPr>
          <p:cNvPr id="6" name="Flowchart: Magnetic Disk 5"/>
          <p:cNvSpPr/>
          <p:nvPr/>
        </p:nvSpPr>
        <p:spPr>
          <a:xfrm>
            <a:off x="3724275" y="1809750"/>
            <a:ext cx="2619375" cy="283845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Magnetic Disk 6"/>
          <p:cNvSpPr/>
          <p:nvPr/>
        </p:nvSpPr>
        <p:spPr>
          <a:xfrm>
            <a:off x="3943349" y="3408158"/>
            <a:ext cx="2190750" cy="982867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 B Owned</a:t>
            </a:r>
          </a:p>
          <a:p>
            <a:pPr algn="ctr"/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3938587" y="2714625"/>
            <a:ext cx="2190750" cy="852039"/>
          </a:xfrm>
          <a:prstGeom prst="flowChartMagneticDisk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 A Owned Product</a:t>
            </a:r>
            <a:endParaRPr lang="en-US" dirty="0"/>
          </a:p>
        </p:txBody>
      </p:sp>
      <p:cxnSp>
        <p:nvCxnSpPr>
          <p:cNvPr id="9" name="Straight Arrow Connector 8"/>
          <p:cNvCxnSpPr>
            <a:stCxn id="5" idx="3"/>
            <a:endCxn id="8" idx="2"/>
          </p:cNvCxnSpPr>
          <p:nvPr/>
        </p:nvCxnSpPr>
        <p:spPr>
          <a:xfrm>
            <a:off x="2373743" y="2518915"/>
            <a:ext cx="1564844" cy="6217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7" idx="2"/>
          </p:cNvCxnSpPr>
          <p:nvPr/>
        </p:nvCxnSpPr>
        <p:spPr>
          <a:xfrm flipV="1">
            <a:off x="2373742" y="3899592"/>
            <a:ext cx="1569607" cy="3315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33899" y="2026682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516721"/>
              </p:ext>
            </p:extLst>
          </p:nvPr>
        </p:nvGraphicFramePr>
        <p:xfrm>
          <a:off x="704849" y="5016500"/>
          <a:ext cx="76581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4925"/>
                <a:gridCol w="25431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Request</a:t>
                      </a:r>
                      <a:r>
                        <a:rPr lang="en-US" baseline="0" dirty="0" smtClean="0"/>
                        <a:t> from Supplier A/B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r>
                        <a:rPr lang="en-US" baseline="0" dirty="0" smtClean="0"/>
                        <a:t> Response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Soldto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ShipTo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TaxTo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HandlingType</a:t>
                      </a:r>
                      <a:r>
                        <a:rPr lang="en-US" dirty="0" smtClean="0"/>
                        <a:t>/Product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TASLoadID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590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 and </a:t>
            </a:r>
            <a:r>
              <a:rPr lang="en-US" dirty="0" err="1" smtClean="0"/>
              <a:t>LoadIDs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There are a couple different steps involved in setting up a contract in Germany.</a:t>
            </a:r>
          </a:p>
          <a:p>
            <a:r>
              <a:rPr lang="en-US" dirty="0" smtClean="0"/>
              <a:t>During the supply contract setup, the supply partner will assign a group of </a:t>
            </a:r>
            <a:r>
              <a:rPr lang="en-US" dirty="0" err="1" smtClean="0"/>
              <a:t>loadIds</a:t>
            </a:r>
            <a:r>
              <a:rPr lang="en-US" dirty="0" smtClean="0"/>
              <a:t> to each contract line item on the Sales Contract.</a:t>
            </a:r>
          </a:p>
          <a:p>
            <a:r>
              <a:rPr lang="en-US" dirty="0" smtClean="0"/>
              <a:t>The supply sales contract should then be exchanged with the </a:t>
            </a:r>
            <a:r>
              <a:rPr lang="en-US" dirty="0" err="1" smtClean="0"/>
              <a:t>SoldTo</a:t>
            </a:r>
            <a:r>
              <a:rPr lang="en-US" dirty="0" smtClean="0"/>
              <a:t> Partner on the sales contract.</a:t>
            </a:r>
          </a:p>
          <a:p>
            <a:pPr marL="0" indent="0">
              <a:buNone/>
            </a:pPr>
            <a:r>
              <a:rPr lang="en-US" dirty="0" smtClean="0"/>
              <a:t>Next Couple slides will show the relationships established through the use of the </a:t>
            </a:r>
            <a:r>
              <a:rPr lang="en-US" dirty="0" err="1" smtClean="0"/>
              <a:t>LoadIds</a:t>
            </a:r>
            <a:r>
              <a:rPr lang="en-US" dirty="0" smtClean="0"/>
              <a:t> in the Supply Sales Contract and the Contracts that the </a:t>
            </a:r>
            <a:r>
              <a:rPr lang="en-US" dirty="0" err="1" smtClean="0"/>
              <a:t>Soldto</a:t>
            </a:r>
            <a:r>
              <a:rPr lang="en-US" dirty="0" smtClean="0"/>
              <a:t> Partner (on the supply contract) generates for their customers.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181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LoadIDs</a:t>
            </a:r>
            <a:r>
              <a:rPr lang="en-US" dirty="0" smtClean="0"/>
              <a:t> in the Equity Chain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52953" y="1101573"/>
            <a:ext cx="1163142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B</a:t>
            </a:r>
          </a:p>
          <a:p>
            <a:pPr algn="ctr"/>
            <a:r>
              <a:rPr lang="en-US" sz="1100" b="1" dirty="0" smtClean="0"/>
              <a:t>(Third Party)</a:t>
            </a:r>
          </a:p>
          <a:p>
            <a:pPr algn="ctr"/>
            <a:r>
              <a:rPr lang="en-US" sz="1100" b="1" dirty="0" smtClean="0"/>
              <a:t>Supply Partner</a:t>
            </a:r>
          </a:p>
        </p:txBody>
      </p:sp>
      <p:sp>
        <p:nvSpPr>
          <p:cNvPr id="6" name="Rectangle 5"/>
          <p:cNvSpPr/>
          <p:nvPr/>
        </p:nvSpPr>
        <p:spPr>
          <a:xfrm>
            <a:off x="5522509" y="1101573"/>
            <a:ext cx="990600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A</a:t>
            </a:r>
          </a:p>
          <a:p>
            <a:pPr algn="ctr"/>
            <a:r>
              <a:rPr lang="en-US" sz="1100" b="1" dirty="0" smtClean="0"/>
              <a:t>(</a:t>
            </a:r>
            <a:r>
              <a:rPr lang="en-US" sz="1100" b="1" dirty="0" err="1" smtClean="0"/>
              <a:t>ThirdParty</a:t>
            </a:r>
            <a:r>
              <a:rPr lang="en-US" sz="1100" b="1" dirty="0" smtClean="0"/>
              <a:t>)</a:t>
            </a:r>
          </a:p>
          <a:p>
            <a:pPr algn="ctr"/>
            <a:r>
              <a:rPr lang="en-US" sz="1100" b="1" dirty="0" err="1" smtClean="0"/>
              <a:t>StockOwner</a:t>
            </a:r>
            <a:endParaRPr lang="en-US" sz="1100" b="1" dirty="0" smtClean="0"/>
          </a:p>
        </p:txBody>
      </p:sp>
      <p:cxnSp>
        <p:nvCxnSpPr>
          <p:cNvPr id="7" name="Straight Arrow Connector 6"/>
          <p:cNvCxnSpPr>
            <a:stCxn id="5" idx="3"/>
            <a:endCxn id="6" idx="1"/>
          </p:cNvCxnSpPr>
          <p:nvPr/>
        </p:nvCxnSpPr>
        <p:spPr>
          <a:xfrm>
            <a:off x="5016095" y="1359580"/>
            <a:ext cx="5064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03626" y="1111854"/>
            <a:ext cx="914400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B</a:t>
            </a:r>
          </a:p>
          <a:p>
            <a:pPr algn="ctr"/>
            <a:r>
              <a:rPr lang="en-US" sz="1100" b="1" dirty="0" smtClean="0"/>
              <a:t>Customer</a:t>
            </a:r>
          </a:p>
        </p:txBody>
      </p:sp>
      <p:cxnSp>
        <p:nvCxnSpPr>
          <p:cNvPr id="10" name="Straight Arrow Connector 9"/>
          <p:cNvCxnSpPr>
            <a:stCxn id="9" idx="3"/>
            <a:endCxn id="5" idx="1"/>
          </p:cNvCxnSpPr>
          <p:nvPr/>
        </p:nvCxnSpPr>
        <p:spPr>
          <a:xfrm flipV="1">
            <a:off x="3318026" y="1359580"/>
            <a:ext cx="534927" cy="10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902098" y="1246867"/>
            <a:ext cx="13452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 smtClean="0"/>
              <a:t>Equity Chain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6822" y="1885950"/>
            <a:ext cx="7820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During the signing of the contract between Supplier A and B, Supplier A gives a group of </a:t>
            </a:r>
            <a:r>
              <a:rPr lang="en-US" dirty="0" err="1" smtClean="0"/>
              <a:t>LoadIds</a:t>
            </a:r>
            <a:r>
              <a:rPr lang="en-US" dirty="0" smtClean="0"/>
              <a:t> to Supplier B, each </a:t>
            </a:r>
            <a:r>
              <a:rPr lang="en-US" dirty="0" err="1" smtClean="0"/>
              <a:t>LoadID</a:t>
            </a:r>
            <a:r>
              <a:rPr lang="en-US" dirty="0" smtClean="0"/>
              <a:t> is related to the Supply Contract/Contract LI.  Supplier A is the only one that can create </a:t>
            </a:r>
            <a:r>
              <a:rPr lang="en-US" dirty="0" err="1" smtClean="0"/>
              <a:t>LoadIds</a:t>
            </a:r>
            <a:r>
              <a:rPr lang="en-US" dirty="0" smtClean="0"/>
              <a:t> at the TAS while Supplier B can only create new customer Master Data based on the </a:t>
            </a:r>
            <a:r>
              <a:rPr lang="en-US" dirty="0" err="1" smtClean="0"/>
              <a:t>LoadIds</a:t>
            </a:r>
            <a:r>
              <a:rPr lang="en-US" dirty="0" smtClean="0"/>
              <a:t> already loaded from Supplier A (or created by the TAS – See previous slides on </a:t>
            </a:r>
            <a:r>
              <a:rPr lang="en-US" dirty="0" err="1" smtClean="0"/>
              <a:t>LoadID</a:t>
            </a:r>
            <a:r>
              <a:rPr lang="en-US" dirty="0" smtClean="0"/>
              <a:t> creation/</a:t>
            </a:r>
            <a:r>
              <a:rPr lang="en-US" dirty="0" err="1" smtClean="0"/>
              <a:t>Mgmt</a:t>
            </a:r>
            <a:r>
              <a:rPr lang="en-US" dirty="0" smtClean="0"/>
              <a:t> methods).</a:t>
            </a:r>
          </a:p>
          <a:p>
            <a:endParaRPr lang="en-US" dirty="0"/>
          </a:p>
          <a:p>
            <a:r>
              <a:rPr lang="en-US" dirty="0" smtClean="0"/>
              <a:t>At this point it maybe helpful to see how the </a:t>
            </a:r>
            <a:r>
              <a:rPr lang="en-US" dirty="0" err="1" smtClean="0"/>
              <a:t>loadIds</a:t>
            </a:r>
            <a:r>
              <a:rPr lang="en-US" dirty="0" smtClean="0"/>
              <a:t> are shared across the equity chain contracts.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63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7387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Contract Mapping of </a:t>
            </a:r>
            <a:r>
              <a:rPr lang="en-US" sz="2000" dirty="0" err="1" smtClean="0"/>
              <a:t>LoadIds</a:t>
            </a:r>
            <a:r>
              <a:rPr lang="en-US" sz="2000" dirty="0" smtClean="0"/>
              <a:t> between Supply Sales Contract </a:t>
            </a:r>
            <a:br>
              <a:rPr lang="en-US" sz="2000" dirty="0" smtClean="0"/>
            </a:br>
            <a:r>
              <a:rPr lang="en-US" sz="2000" dirty="0" smtClean="0"/>
              <a:t>Customer Sales Contracts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211858" y="1628774"/>
            <a:ext cx="1397867" cy="10191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–A001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745384" y="1647823"/>
            <a:ext cx="2245592" cy="13906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-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100001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1, 2, 3, 4, 5, 6, 7, 8 ,9, 10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745382" y="3124194"/>
            <a:ext cx="2245593" cy="1352555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-100002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11, 12, 13, 14, 15, 16, 17.18, 19, 20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74283" y="1628774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AAA, 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ContractID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05700" y="1447800"/>
            <a:ext cx="1397867" cy="150494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 ID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 -B01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374282" y="2914648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>
            <a:stCxn id="9" idx="1"/>
            <a:endCxn id="8" idx="3"/>
          </p:cNvCxnSpPr>
          <p:nvPr/>
        </p:nvCxnSpPr>
        <p:spPr>
          <a:xfrm flipH="1" flipV="1">
            <a:off x="7200900" y="2195511"/>
            <a:ext cx="304800" cy="4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  <a:endCxn id="10" idx="3"/>
          </p:cNvCxnSpPr>
          <p:nvPr/>
        </p:nvCxnSpPr>
        <p:spPr>
          <a:xfrm rot="10800000" flipV="1">
            <a:off x="7200900" y="2200275"/>
            <a:ext cx="304801" cy="128111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 bwMode="auto">
          <a:xfrm>
            <a:off x="4374284" y="4124326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05701" y="3952871"/>
            <a:ext cx="1397867" cy="148590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 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74283" y="5410200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9" name="Straight Connector 18"/>
          <p:cNvCxnSpPr>
            <a:stCxn id="17" idx="1"/>
            <a:endCxn id="16" idx="3"/>
          </p:cNvCxnSpPr>
          <p:nvPr/>
        </p:nvCxnSpPr>
        <p:spPr>
          <a:xfrm flipH="1" flipV="1">
            <a:off x="7200901" y="4691063"/>
            <a:ext cx="304800" cy="4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>
            <a:stCxn id="17" idx="1"/>
            <a:endCxn id="18" idx="3"/>
          </p:cNvCxnSpPr>
          <p:nvPr/>
        </p:nvCxnSpPr>
        <p:spPr>
          <a:xfrm rot="10800000" flipV="1">
            <a:off x="7200901" y="4695823"/>
            <a:ext cx="304801" cy="128111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848100" y="2528888"/>
            <a:ext cx="690562" cy="14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848100" y="2647948"/>
            <a:ext cx="690562" cy="2390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848100" y="3800471"/>
            <a:ext cx="690562" cy="247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752850" y="4124326"/>
            <a:ext cx="785812" cy="20669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910791" y="1276350"/>
            <a:ext cx="685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Supply Contract                           Sales Contracts for Supplier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4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/>
              <a:t> </a:t>
            </a:r>
            <a:r>
              <a:rPr lang="en-US" dirty="0" smtClean="0"/>
              <a:t>Usage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Note how the supply contract has multiple </a:t>
            </a:r>
            <a:r>
              <a:rPr lang="en-US" dirty="0" err="1" smtClean="0"/>
              <a:t>loadIds</a:t>
            </a:r>
            <a:r>
              <a:rPr lang="en-US" dirty="0" smtClean="0"/>
              <a:t> assigned to a single Contract LI.  The Supply Partner can pre-assign </a:t>
            </a:r>
            <a:r>
              <a:rPr lang="en-US" dirty="0" err="1" smtClean="0"/>
              <a:t>LoadIDs</a:t>
            </a:r>
            <a:r>
              <a:rPr lang="en-US" dirty="0" smtClean="0"/>
              <a:t> to the Sales/Supply contract then issue that contract to the Lifting Partner.  </a:t>
            </a:r>
            <a:r>
              <a:rPr lang="en-US" dirty="0"/>
              <a:t> </a:t>
            </a:r>
            <a:r>
              <a:rPr lang="en-US" dirty="0" smtClean="0"/>
              <a:t>That Lifting partner can now manage the </a:t>
            </a:r>
            <a:r>
              <a:rPr lang="en-US" dirty="0" err="1" smtClean="0"/>
              <a:t>LoadIDs</a:t>
            </a:r>
            <a:r>
              <a:rPr lang="en-US" dirty="0" smtClean="0"/>
              <a:t> inside their customers Sales contracts.  The only restriction on the use of </a:t>
            </a:r>
            <a:r>
              <a:rPr lang="en-US" dirty="0" err="1" smtClean="0"/>
              <a:t>LoadIds</a:t>
            </a:r>
            <a:r>
              <a:rPr lang="en-US" dirty="0" smtClean="0"/>
              <a:t> by Supplier B is that they reference the same product as </a:t>
            </a:r>
            <a:r>
              <a:rPr lang="en-US" dirty="0" err="1" smtClean="0"/>
              <a:t>as</a:t>
            </a:r>
            <a:r>
              <a:rPr lang="en-US" dirty="0" smtClean="0"/>
              <a:t> </a:t>
            </a:r>
            <a:r>
              <a:rPr lang="en-US" dirty="0" smtClean="0"/>
              <a:t>contract LI.   When B uses a </a:t>
            </a:r>
            <a:r>
              <a:rPr lang="en-US" dirty="0" err="1" smtClean="0"/>
              <a:t>loadId</a:t>
            </a:r>
            <a:r>
              <a:rPr lang="en-US" dirty="0" smtClean="0"/>
              <a:t> from a contract they are essentially linking the supply Contact LI with the Sales Contract LI.  If they manage this correctly, each </a:t>
            </a:r>
            <a:r>
              <a:rPr lang="en-US" dirty="0" err="1" smtClean="0"/>
              <a:t>LoadID</a:t>
            </a:r>
            <a:r>
              <a:rPr lang="en-US" dirty="0" smtClean="0"/>
              <a:t> then is related to a Sales Contract LI, which is related to a single customer.   Also A really doesn’t care about B’s customers, they just care how to bill Supplier 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40254"/>
      </p:ext>
    </p:extLst>
  </p:cSld>
  <p:clrMapOvr>
    <a:masterClrMapping/>
  </p:clrMapOvr>
</p:sld>
</file>

<file path=ppt/theme/theme1.xml><?xml version="1.0" encoding="utf-8"?>
<a:theme xmlns:a="http://schemas.openxmlformats.org/drawingml/2006/main" name="PIDX Bus Process SubGroup Planned Movements Process 2012-01-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PIDX Bus Process SubGroup Planned Movements Process 2012-01-11</Template>
  <TotalTime>1374</TotalTime>
  <Words>945</Words>
  <Application>Microsoft Office PowerPoint</Application>
  <PresentationFormat>On-screen Show (4:3)</PresentationFormat>
  <Paragraphs>140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PIDX Bus Process SubGroup Planned Movements Process 2012-01-11</vt:lpstr>
      <vt:lpstr>TDXS LoadId Overview Planned Movements 12th January 2012</vt:lpstr>
      <vt:lpstr>LoadID Definition</vt:lpstr>
      <vt:lpstr>LoadID Usage</vt:lpstr>
      <vt:lpstr>LoadID Supplier Assigned</vt:lpstr>
      <vt:lpstr>LoadID Terminal Assigned</vt:lpstr>
      <vt:lpstr>Contracts and LoadIDs</vt:lpstr>
      <vt:lpstr>LoadIDs in the Equity Chain</vt:lpstr>
      <vt:lpstr>Contract Mapping of LoadIds between Supply Sales Contract  Customer Sales Contracts</vt:lpstr>
      <vt:lpstr>LoadID Usage Description</vt:lpstr>
      <vt:lpstr>Mixed Use of Load Ids</vt:lpstr>
      <vt:lpstr>Contract Mapping of LoadIds between TWO Supply Sales Contract  Customer Sales Contracts</vt:lpstr>
    </vt:vector>
  </TitlesOfParts>
  <Company>TelventDTN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TDXS Business Process Sub Group Planned Movements - Process 12th January 2012</dc:title>
  <dc:creator>Bryan</dc:creator>
  <cp:lastModifiedBy>Bryan</cp:lastModifiedBy>
  <cp:revision>21</cp:revision>
  <dcterms:created xsi:type="dcterms:W3CDTF">2015-01-23T15:17:27Z</dcterms:created>
  <dcterms:modified xsi:type="dcterms:W3CDTF">2015-04-03T18:27:34Z</dcterms:modified>
</cp:coreProperties>
</file>