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0" r:id="rId1"/>
  </p:sldMasterIdLst>
  <p:notesMasterIdLst>
    <p:notesMasterId r:id="rId53"/>
  </p:notesMasterIdLst>
  <p:sldIdLst>
    <p:sldId id="354" r:id="rId2"/>
    <p:sldId id="362" r:id="rId3"/>
    <p:sldId id="363" r:id="rId4"/>
    <p:sldId id="349" r:id="rId5"/>
    <p:sldId id="364" r:id="rId6"/>
    <p:sldId id="356" r:id="rId7"/>
    <p:sldId id="358" r:id="rId8"/>
    <p:sldId id="352" r:id="rId9"/>
    <p:sldId id="360" r:id="rId10"/>
    <p:sldId id="353" r:id="rId11"/>
    <p:sldId id="348" r:id="rId12"/>
    <p:sldId id="312" r:id="rId13"/>
    <p:sldId id="306" r:id="rId14"/>
    <p:sldId id="305" r:id="rId15"/>
    <p:sldId id="314" r:id="rId16"/>
    <p:sldId id="307" r:id="rId17"/>
    <p:sldId id="308" r:id="rId18"/>
    <p:sldId id="309" r:id="rId19"/>
    <p:sldId id="310" r:id="rId20"/>
    <p:sldId id="311" r:id="rId21"/>
    <p:sldId id="315" r:id="rId22"/>
    <p:sldId id="319" r:id="rId23"/>
    <p:sldId id="316" r:id="rId24"/>
    <p:sldId id="320" r:id="rId25"/>
    <p:sldId id="317" r:id="rId26"/>
    <p:sldId id="322" r:id="rId27"/>
    <p:sldId id="325" r:id="rId28"/>
    <p:sldId id="326" r:id="rId29"/>
    <p:sldId id="331" r:id="rId30"/>
    <p:sldId id="332" r:id="rId31"/>
    <p:sldId id="327" r:id="rId32"/>
    <p:sldId id="330" r:id="rId33"/>
    <p:sldId id="329" r:id="rId34"/>
    <p:sldId id="333" r:id="rId35"/>
    <p:sldId id="323" r:id="rId36"/>
    <p:sldId id="334" r:id="rId37"/>
    <p:sldId id="335" r:id="rId38"/>
    <p:sldId id="336" r:id="rId39"/>
    <p:sldId id="337" r:id="rId40"/>
    <p:sldId id="338" r:id="rId41"/>
    <p:sldId id="339" r:id="rId42"/>
    <p:sldId id="340" r:id="rId43"/>
    <p:sldId id="341" r:id="rId44"/>
    <p:sldId id="324" r:id="rId45"/>
    <p:sldId id="342" r:id="rId46"/>
    <p:sldId id="343" r:id="rId47"/>
    <p:sldId id="365" r:id="rId48"/>
    <p:sldId id="366" r:id="rId49"/>
    <p:sldId id="344" r:id="rId50"/>
    <p:sldId id="367" r:id="rId51"/>
    <p:sldId id="345" r:id="rId5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lanned Movement Overview" id="{CDF64684-A248-45F7-9E6E-BD4B6619A1E9}">
          <p14:sldIdLst>
            <p14:sldId id="354"/>
          </p14:sldIdLst>
        </p14:section>
        <p14:section name="Overview and Objectives" id="{77945FDE-6B13-4BE5-A2BA-D5BACB87F5ED}">
          <p14:sldIdLst>
            <p14:sldId id="362"/>
            <p14:sldId id="363"/>
          </p14:sldIdLst>
        </p14:section>
        <p14:section name="Basic Use Case Assumptions" id="{9E580C20-4ED7-4349-892B-68E49DE70629}">
          <p14:sldIdLst>
            <p14:sldId id="349"/>
          </p14:sldIdLst>
        </p14:section>
        <p14:section name="Additional TAS/DCH Requirements" id="{679C0C90-2562-485F-BB9B-C4FBFACB6A30}">
          <p14:sldIdLst>
            <p14:sldId id="364"/>
            <p14:sldId id="356"/>
          </p14:sldIdLst>
        </p14:section>
        <p14:section name="Planned Movement File Exchange" id="{137FC144-1645-4C97-9BBF-5F2D02E0B4E1}">
          <p14:sldIdLst>
            <p14:sldId id="358"/>
            <p14:sldId id="352"/>
            <p14:sldId id="360"/>
            <p14:sldId id="353"/>
          </p14:sldIdLst>
        </p14:section>
        <p14:section name="Contract Use Cases" id="{AF83DA08-828C-4F9F-9158-8439B5AB8D43}">
          <p14:sldIdLst>
            <p14:sldId id="348"/>
          </p14:sldIdLst>
        </p14:section>
        <p14:section name="Contract Use Case 1" id="{1A5ECFD5-F339-409C-93C6-0A9589DA44F7}">
          <p14:sldIdLst>
            <p14:sldId id="312"/>
            <p14:sldId id="306"/>
          </p14:sldIdLst>
        </p14:section>
        <p14:section name="Contract Use Case 2" id="{FA2B2259-7669-42EF-92F8-75A985D4EB29}">
          <p14:sldIdLst>
            <p14:sldId id="305"/>
            <p14:sldId id="314"/>
            <p14:sldId id="307"/>
          </p14:sldIdLst>
        </p14:section>
        <p14:section name="Contract Use Case 3" id="{79ADA0DF-3681-4605-9440-FB5AD0569DF1}">
          <p14:sldIdLst>
            <p14:sldId id="308"/>
            <p14:sldId id="309"/>
            <p14:sldId id="310"/>
            <p14:sldId id="311"/>
          </p14:sldIdLst>
        </p14:section>
        <p14:section name="LoadId Use Cases" id="{A6F50A19-75C8-43D3-9889-FCBCC097612E}">
          <p14:sldIdLst>
            <p14:sldId id="315"/>
          </p14:sldIdLst>
        </p14:section>
        <p14:section name="LoadID Use Case 1" id="{6B2F4768-A8D0-41C0-912D-D64AC3B5BC04}">
          <p14:sldIdLst>
            <p14:sldId id="319"/>
            <p14:sldId id="316"/>
          </p14:sldIdLst>
        </p14:section>
        <p14:section name="LoadID Use Case 2" id="{A7660640-BEAB-4E70-822A-EA8C6CD87EEF}">
          <p14:sldIdLst>
            <p14:sldId id="320"/>
            <p14:sldId id="317"/>
          </p14:sldIdLst>
        </p14:section>
        <p14:section name="Shipment Use Cases" id="{C6380836-1181-44BE-BE36-219923929DE5}">
          <p14:sldIdLst>
            <p14:sldId id="322"/>
          </p14:sldIdLst>
        </p14:section>
        <p14:section name="Shipment Use Case 1" id="{B5D92060-D62C-4E86-9847-1F5340FE2F19}">
          <p14:sldIdLst>
            <p14:sldId id="325"/>
            <p14:sldId id="326"/>
          </p14:sldIdLst>
        </p14:section>
        <p14:section name="Shipment Use Case 2" id="{A48EF45A-2095-4881-8594-E05B0FC82BF2}">
          <p14:sldIdLst>
            <p14:sldId id="331"/>
            <p14:sldId id="332"/>
          </p14:sldIdLst>
        </p14:section>
        <p14:section name="Shipment Use Case 3" id="{A06EFA0B-FA4B-4CE4-A09A-00E66EEA2CB4}">
          <p14:sldIdLst>
            <p14:sldId id="327"/>
            <p14:sldId id="330"/>
          </p14:sldIdLst>
        </p14:section>
        <p14:section name="Shipment Use Case 4" id="{834F4652-22E3-4293-8F19-8377D19582A1}">
          <p14:sldIdLst>
            <p14:sldId id="329"/>
            <p14:sldId id="333"/>
          </p14:sldIdLst>
        </p14:section>
        <p14:section name="Order Use Cases" id="{59836DA4-1F43-44A0-A187-702C0BCA7708}">
          <p14:sldIdLst>
            <p14:sldId id="323"/>
          </p14:sldIdLst>
        </p14:section>
        <p14:section name="Order Use Case 1" id="{4AAEEA1D-6FFC-4BE6-A34B-22CC8C14F5CF}">
          <p14:sldIdLst>
            <p14:sldId id="334"/>
            <p14:sldId id="335"/>
          </p14:sldIdLst>
        </p14:section>
        <p14:section name="Order Use Case 2" id="{898CC713-A8AB-446A-BDA5-9A3DFF02D0C0}">
          <p14:sldIdLst>
            <p14:sldId id="336"/>
            <p14:sldId id="337"/>
          </p14:sldIdLst>
        </p14:section>
        <p14:section name="Order Use Case 3" id="{6CFD6BBF-ADB8-4C9C-ADE7-9652EFF97B8E}">
          <p14:sldIdLst>
            <p14:sldId id="338"/>
            <p14:sldId id="339"/>
          </p14:sldIdLst>
        </p14:section>
        <p14:section name="Order Use Case 4" id="{56AAC139-211D-4F61-B07E-53E59E9EA1AB}">
          <p14:sldIdLst>
            <p14:sldId id="340"/>
            <p14:sldId id="341"/>
          </p14:sldIdLst>
        </p14:section>
        <p14:section name="Nomination Use Cases" id="{95E42CA5-D734-4AC8-B7BB-5C964C0E030E}">
          <p14:sldIdLst>
            <p14:sldId id="324"/>
          </p14:sldIdLst>
        </p14:section>
        <p14:section name="Nomination Use Case 1" id="{39974D92-E992-4593-AC89-E0EAAE560C9C}">
          <p14:sldIdLst>
            <p14:sldId id="342"/>
            <p14:sldId id="343"/>
            <p14:sldId id="365"/>
            <p14:sldId id="366"/>
          </p14:sldIdLst>
        </p14:section>
        <p14:section name="Nomination Use Case 2" id="{26304916-FD83-40B4-AFF6-0A3CA4789058}">
          <p14:sldIdLst>
            <p14:sldId id="344"/>
            <p14:sldId id="367"/>
            <p14:sldId id="345"/>
          </p14:sldIdLst>
        </p14:section>
      </p14:sectionLst>
    </p:ex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88" autoAdjust="0"/>
    <p:restoredTop sz="91385" autoAdjust="0"/>
  </p:normalViewPr>
  <p:slideViewPr>
    <p:cSldViewPr snapToGrid="0" snapToObjects="1">
      <p:cViewPr>
        <p:scale>
          <a:sx n="107" d="100"/>
          <a:sy n="107" d="100"/>
        </p:scale>
        <p:origin x="-738"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50" d="100"/>
        <a:sy n="150" d="100"/>
      </p:scale>
      <p:origin x="0" y="1662"/>
    </p:cViewPr>
  </p:sorterViewPr>
  <p:notesViewPr>
    <p:cSldViewPr snapToGrid="0" snapToObjects="1">
      <p:cViewPr varScale="1">
        <p:scale>
          <a:sx n="64" d="100"/>
          <a:sy n="64" d="100"/>
        </p:scale>
        <p:origin x="-2898"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E740E4C-E433-8A47-8014-DBCE145FD3AE}" type="datetimeFigureOut">
              <a:rPr lang="en-US" smtClean="0"/>
              <a:pPr/>
              <a:t>04/28/2015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4282EA8-EA16-1543-80CC-37868B884480}" type="slidenum">
              <a:rPr lang="en-US" smtClean="0"/>
              <a:pPr/>
              <a:t>‹#›</a:t>
            </a:fld>
            <a:endParaRPr lang="en-US"/>
          </a:p>
        </p:txBody>
      </p:sp>
    </p:spTree>
    <p:extLst>
      <p:ext uri="{BB962C8B-B14F-4D97-AF65-F5344CB8AC3E}">
        <p14:creationId xmlns:p14="http://schemas.microsoft.com/office/powerpoint/2010/main" val="294239834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4F7BB7-E32E-4327-A72A-3608A8DF0C90}" type="slidenum">
              <a:rPr lang="en-US" smtClean="0"/>
              <a:t>2</a:t>
            </a:fld>
            <a:endParaRPr lang="en-US"/>
          </a:p>
        </p:txBody>
      </p:sp>
    </p:spTree>
    <p:extLst>
      <p:ext uri="{BB962C8B-B14F-4D97-AF65-F5344CB8AC3E}">
        <p14:creationId xmlns:p14="http://schemas.microsoft.com/office/powerpoint/2010/main" val="10208569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4282EA8-EA16-1543-80CC-37868B884480}" type="slidenum">
              <a:rPr lang="en-US" smtClean="0"/>
              <a:pPr/>
              <a:t>31</a:t>
            </a:fld>
            <a:endParaRPr lang="en-US"/>
          </a:p>
        </p:txBody>
      </p:sp>
    </p:spTree>
    <p:extLst>
      <p:ext uri="{BB962C8B-B14F-4D97-AF65-F5344CB8AC3E}">
        <p14:creationId xmlns:p14="http://schemas.microsoft.com/office/powerpoint/2010/main" val="6728456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Add </a:t>
            </a:r>
            <a:r>
              <a:rPr lang="en-US" dirty="0" err="1" smtClean="0"/>
              <a:t>LoadID</a:t>
            </a:r>
            <a:r>
              <a:rPr lang="en-US" dirty="0" smtClean="0"/>
              <a:t> to Spreadsheet</a:t>
            </a:r>
          </a:p>
          <a:p>
            <a:endParaRPr lang="en-US" dirty="0"/>
          </a:p>
        </p:txBody>
      </p:sp>
      <p:sp>
        <p:nvSpPr>
          <p:cNvPr id="4" name="Slide Number Placeholder 3"/>
          <p:cNvSpPr>
            <a:spLocks noGrp="1"/>
          </p:cNvSpPr>
          <p:nvPr>
            <p:ph type="sldNum" sz="quarter" idx="10"/>
          </p:nvPr>
        </p:nvSpPr>
        <p:spPr/>
        <p:txBody>
          <a:bodyPr/>
          <a:lstStyle/>
          <a:p>
            <a:fld id="{84282EA8-EA16-1543-80CC-37868B884480}" type="slidenum">
              <a:rPr lang="en-US" smtClean="0"/>
              <a:pPr/>
              <a:t>40</a:t>
            </a:fld>
            <a:endParaRPr lang="en-US"/>
          </a:p>
        </p:txBody>
      </p:sp>
    </p:spTree>
    <p:extLst>
      <p:ext uri="{BB962C8B-B14F-4D97-AF65-F5344CB8AC3E}">
        <p14:creationId xmlns:p14="http://schemas.microsoft.com/office/powerpoint/2010/main" val="8422441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b="1" u="sng" dirty="0"/>
              <a:t>J-Y</a:t>
            </a:r>
          </a:p>
          <a:p>
            <a:r>
              <a:rPr lang="en-US" dirty="0"/>
              <a:t>The essence of the PM is to:</a:t>
            </a:r>
          </a:p>
          <a:p>
            <a:r>
              <a:rPr lang="en-US" dirty="0"/>
              <a:t> </a:t>
            </a:r>
          </a:p>
          <a:p>
            <a:pPr lvl="0"/>
            <a:r>
              <a:rPr lang="en-US" dirty="0"/>
              <a:t>Ensure safe loading at non-equity terminals – simplify the loading process for the driver</a:t>
            </a:r>
          </a:p>
          <a:p>
            <a:pPr lvl="0"/>
            <a:r>
              <a:rPr lang="en-US" dirty="0"/>
              <a:t>Enable complex BOL printing – to be able to print more than just a simple BOL with dummy customer data, at the TAS</a:t>
            </a:r>
          </a:p>
          <a:p>
            <a:r>
              <a:rPr lang="en-US" dirty="0"/>
              <a:t>Mike from XOM is aligned with me on those two items. In addition, </a:t>
            </a:r>
          </a:p>
          <a:p>
            <a:pPr lvl="0"/>
            <a:r>
              <a:rPr lang="en-US" dirty="0"/>
              <a:t>Enhance matching of the BOL back to a document at the supplier’s ERP</a:t>
            </a:r>
          </a:p>
          <a:p>
            <a:r>
              <a:rPr lang="en-US" dirty="0" smtClean="0"/>
              <a:t>Additional Comments:</a:t>
            </a:r>
            <a:endParaRPr lang="en-US" dirty="0"/>
          </a:p>
          <a:p>
            <a:pPr lvl="0"/>
            <a:r>
              <a:rPr lang="en-US" dirty="0"/>
              <a:t>To enable authorization of the document for loading, including tax detail, EMCS, and lot’s of other </a:t>
            </a:r>
            <a:r>
              <a:rPr lang="en-US" dirty="0" smtClean="0"/>
              <a:t>details (optional?).</a:t>
            </a:r>
            <a:endParaRPr lang="en-US" dirty="0"/>
          </a:p>
          <a:p>
            <a:pPr lvl="0"/>
            <a:r>
              <a:rPr lang="en-US" dirty="0"/>
              <a:t>To enable a Customer and Account setup automatically, in the case of Load id’s.</a:t>
            </a:r>
          </a:p>
          <a:p>
            <a:r>
              <a:rPr lang="en-US" dirty="0"/>
              <a:t> </a:t>
            </a:r>
          </a:p>
          <a:p>
            <a:r>
              <a:rPr lang="en-US" dirty="0"/>
              <a:t>For safe loading, the TAS just needs to read the load plan of the shipment in.</a:t>
            </a:r>
          </a:p>
          <a:p>
            <a:r>
              <a:rPr lang="en-US" dirty="0"/>
              <a:t>For BOL printing, the TAS does not need to know the Customer and Account on the PM. Rather, it can just dump the PM somewhere and when it needs to print the BOL it can look up the required data in the stored PM on the side. That is why the </a:t>
            </a:r>
            <a:r>
              <a:rPr lang="en-US" dirty="0" err="1"/>
              <a:t>partnerroleindicator</a:t>
            </a:r>
            <a:r>
              <a:rPr lang="en-US" dirty="0"/>
              <a:t> is so important, and why we need to be able to send so many different partners that are irrelevant for the equity chain and authorization.</a:t>
            </a:r>
          </a:p>
          <a:p>
            <a:r>
              <a:rPr lang="en-US" dirty="0"/>
              <a:t>To enhance matching, it just means that the driver is not doing a rack pickup anymore, whereby I am dependent on hi typing in the important document ID as freeform text. Instead, he elects the document and loads against it and therefore I am guaranteed that the TAs sends me back this important number.</a:t>
            </a:r>
          </a:p>
          <a:p>
            <a:r>
              <a:rPr lang="en-US" dirty="0"/>
              <a:t>What it means to enable </a:t>
            </a:r>
            <a:r>
              <a:rPr lang="en-US" dirty="0" smtClean="0"/>
              <a:t>authorization (</a:t>
            </a:r>
            <a:r>
              <a:rPr lang="en-US" dirty="0" err="1" smtClean="0"/>
              <a:t>german</a:t>
            </a:r>
            <a:r>
              <a:rPr lang="en-US" dirty="0" smtClean="0"/>
              <a:t> loading scenario</a:t>
            </a:r>
            <a:r>
              <a:rPr lang="en-US" baseline="0" dirty="0" smtClean="0"/>
              <a:t> maybe)</a:t>
            </a:r>
            <a:r>
              <a:rPr lang="en-US" dirty="0" smtClean="0"/>
              <a:t>?</a:t>
            </a:r>
          </a:p>
          <a:p>
            <a:r>
              <a:rPr lang="en-US" dirty="0" smtClean="0"/>
              <a:t>Outside </a:t>
            </a:r>
            <a:r>
              <a:rPr lang="en-US" dirty="0"/>
              <a:t>Germany I don’t see any of that authorization happen in the TAS.</a:t>
            </a:r>
          </a:p>
          <a:p>
            <a:r>
              <a:rPr lang="en-US" dirty="0"/>
              <a:t>Customer and Account setup for load id PMs  </a:t>
            </a:r>
          </a:p>
          <a:p>
            <a:endParaRPr lang="en-US" dirty="0"/>
          </a:p>
        </p:txBody>
      </p:sp>
      <p:sp>
        <p:nvSpPr>
          <p:cNvPr id="4" name="Slide Number Placeholder 3"/>
          <p:cNvSpPr>
            <a:spLocks noGrp="1"/>
          </p:cNvSpPr>
          <p:nvPr>
            <p:ph type="sldNum" sz="quarter" idx="10"/>
          </p:nvPr>
        </p:nvSpPr>
        <p:spPr/>
        <p:txBody>
          <a:bodyPr/>
          <a:lstStyle/>
          <a:p>
            <a:fld id="{A04F7BB7-E32E-4327-A72A-3608A8DF0C90}" type="slidenum">
              <a:rPr lang="en-US" smtClean="0"/>
              <a:t>3</a:t>
            </a:fld>
            <a:endParaRPr lang="en-US"/>
          </a:p>
        </p:txBody>
      </p:sp>
    </p:spTree>
    <p:extLst>
      <p:ext uri="{BB962C8B-B14F-4D97-AF65-F5344CB8AC3E}">
        <p14:creationId xmlns:p14="http://schemas.microsoft.com/office/powerpoint/2010/main" val="35609725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4F7BB7-E32E-4327-A72A-3608A8DF0C90}" type="slidenum">
              <a:rPr lang="en-US" smtClean="0"/>
              <a:t>4</a:t>
            </a:fld>
            <a:endParaRPr lang="en-US"/>
          </a:p>
        </p:txBody>
      </p:sp>
    </p:spTree>
    <p:extLst>
      <p:ext uri="{BB962C8B-B14F-4D97-AF65-F5344CB8AC3E}">
        <p14:creationId xmlns:p14="http://schemas.microsoft.com/office/powerpoint/2010/main" val="31935487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4F7BB7-E32E-4327-A72A-3608A8DF0C90}" type="slidenum">
              <a:rPr lang="en-US" smtClean="0"/>
              <a:t>5</a:t>
            </a:fld>
            <a:endParaRPr lang="en-US"/>
          </a:p>
        </p:txBody>
      </p:sp>
    </p:spTree>
    <p:extLst>
      <p:ext uri="{BB962C8B-B14F-4D97-AF65-F5344CB8AC3E}">
        <p14:creationId xmlns:p14="http://schemas.microsoft.com/office/powerpoint/2010/main" val="12982991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rgbClr val="FF0000"/>
                </a:solidFill>
              </a:rPr>
              <a:t>Need to discuss how this works with DCH if supply partner is not on DCH, but the Customer of the Supply Partner is a DCH customer.  Are limits controlled by Terminal?  Assuming customer will be limited to submitting Orders, Shipments and possibly Nominations (not sure about contracts).</a:t>
            </a:r>
          </a:p>
        </p:txBody>
      </p:sp>
      <p:sp>
        <p:nvSpPr>
          <p:cNvPr id="4" name="Slide Number Placeholder 3"/>
          <p:cNvSpPr>
            <a:spLocks noGrp="1"/>
          </p:cNvSpPr>
          <p:nvPr>
            <p:ph type="sldNum" sz="quarter" idx="10"/>
          </p:nvPr>
        </p:nvSpPr>
        <p:spPr/>
        <p:txBody>
          <a:bodyPr/>
          <a:lstStyle/>
          <a:p>
            <a:fld id="{A04F7BB7-E32E-4327-A72A-3608A8DF0C90}" type="slidenum">
              <a:rPr lang="en-US" smtClean="0"/>
              <a:t>6</a:t>
            </a:fld>
            <a:endParaRPr lang="en-US"/>
          </a:p>
        </p:txBody>
      </p:sp>
    </p:spTree>
    <p:extLst>
      <p:ext uri="{BB962C8B-B14F-4D97-AF65-F5344CB8AC3E}">
        <p14:creationId xmlns:p14="http://schemas.microsoft.com/office/powerpoint/2010/main" val="21568048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4282EA8-EA16-1543-80CC-37868B884480}" type="slidenum">
              <a:rPr lang="en-US" smtClean="0"/>
              <a:pPr/>
              <a:t>7</a:t>
            </a:fld>
            <a:endParaRPr lang="en-US"/>
          </a:p>
        </p:txBody>
      </p:sp>
    </p:spTree>
    <p:extLst>
      <p:ext uri="{BB962C8B-B14F-4D97-AF65-F5344CB8AC3E}">
        <p14:creationId xmlns:p14="http://schemas.microsoft.com/office/powerpoint/2010/main" val="14917688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4282EA8-EA16-1543-80CC-37868B884480}" type="slidenum">
              <a:rPr lang="en-US" smtClean="0"/>
              <a:pPr/>
              <a:t>8</a:t>
            </a:fld>
            <a:endParaRPr lang="en-US"/>
          </a:p>
        </p:txBody>
      </p:sp>
    </p:spTree>
    <p:extLst>
      <p:ext uri="{BB962C8B-B14F-4D97-AF65-F5344CB8AC3E}">
        <p14:creationId xmlns:p14="http://schemas.microsoft.com/office/powerpoint/2010/main" val="38733542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4F7BB7-E32E-4327-A72A-3608A8DF0C90}" type="slidenum">
              <a:rPr lang="en-US" smtClean="0"/>
              <a:t>10</a:t>
            </a:fld>
            <a:endParaRPr lang="en-US"/>
          </a:p>
        </p:txBody>
      </p:sp>
    </p:spTree>
    <p:extLst>
      <p:ext uri="{BB962C8B-B14F-4D97-AF65-F5344CB8AC3E}">
        <p14:creationId xmlns:p14="http://schemas.microsoft.com/office/powerpoint/2010/main" val="37353368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Delete this it should look the same as the use case where the customer is picking up prod through a shipment.</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84282EA8-EA16-1543-80CC-37868B884480}" type="slidenum">
              <a:rPr lang="en-US" smtClean="0"/>
              <a:pPr/>
              <a:t>29</a:t>
            </a:fld>
            <a:endParaRPr lang="en-US"/>
          </a:p>
        </p:txBody>
      </p:sp>
    </p:spTree>
    <p:extLst>
      <p:ext uri="{BB962C8B-B14F-4D97-AF65-F5344CB8AC3E}">
        <p14:creationId xmlns:p14="http://schemas.microsoft.com/office/powerpoint/2010/main" val="35331373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DD2156C4-E17E-974D-A911-066EC612C7FA}" type="datetimeFigureOut">
              <a:rPr lang="en-US" smtClean="0"/>
              <a:pPr/>
              <a:t>04/28/2015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DD2156C4-E17E-974D-A911-066EC612C7FA}" type="datetimeFigureOut">
              <a:rPr lang="en-US" smtClean="0"/>
              <a:pPr/>
              <a:t>04/28/2015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DD2156C4-E17E-974D-A911-066EC612C7FA}" type="datetimeFigureOut">
              <a:rPr lang="en-US" smtClean="0"/>
              <a:pPr/>
              <a:t>04/28/2015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DD2156C4-E17E-974D-A911-066EC612C7FA}" type="datetimeFigureOut">
              <a:rPr lang="en-US" smtClean="0"/>
              <a:pPr/>
              <a:t>04/28/2015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DD2156C4-E17E-974D-A911-066EC612C7FA}" type="datetimeFigureOut">
              <a:rPr lang="en-US" smtClean="0"/>
              <a:pPr/>
              <a:t>04/28/2015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DD2156C4-E17E-974D-A911-066EC612C7FA}" type="datetimeFigureOut">
              <a:rPr lang="en-US" smtClean="0"/>
              <a:pPr/>
              <a:t>04/28/2015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DD2156C4-E17E-974D-A911-066EC612C7FA}" type="datetimeFigureOut">
              <a:rPr lang="en-US" smtClean="0"/>
              <a:pPr/>
              <a:t>04/28/2015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DD2156C4-E17E-974D-A911-066EC612C7FA}" type="datetimeFigureOut">
              <a:rPr lang="en-US" smtClean="0"/>
              <a:pPr/>
              <a:t>04/28/2015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2156C4-E17E-974D-A911-066EC612C7FA}" type="datetimeFigureOut">
              <a:rPr lang="en-US" smtClean="0"/>
              <a:pPr/>
              <a:t>04/28/2015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DD2156C4-E17E-974D-A911-066EC612C7FA}" type="datetimeFigureOut">
              <a:rPr lang="en-US" smtClean="0"/>
              <a:pPr/>
              <a:t>04/28/2015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DD2156C4-E17E-974D-A911-066EC612C7FA}" type="datetimeFigureOut">
              <a:rPr lang="en-US" smtClean="0"/>
              <a:pPr/>
              <a:t>04/28/2015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2156C4-E17E-974D-A911-066EC612C7FA}" type="datetimeFigureOut">
              <a:rPr lang="en-US" smtClean="0"/>
              <a:pPr/>
              <a:t>04/28/2015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57DCAD-3CB0-A444-B387-FDEA156B87CF}" type="slidenum">
              <a:rPr lang="en-US" smtClean="0"/>
              <a:pPr/>
              <a:t>‹#›</a:t>
            </a:fld>
            <a:endParaRPr lang="en-US"/>
          </a:p>
        </p:txBody>
      </p:sp>
      <p:pic>
        <p:nvPicPr>
          <p:cNvPr id="7" name="Picture 6"/>
          <p:cNvPicPr>
            <a:picLocks noChangeAspect="1"/>
          </p:cNvPicPr>
          <p:nvPr userDrawn="1"/>
        </p:nvPicPr>
        <p:blipFill>
          <a:blip r:embed="rId13"/>
          <a:stretch>
            <a:fillRect/>
          </a:stretch>
        </p:blipFill>
        <p:spPr>
          <a:xfrm>
            <a:off x="0" y="-6922"/>
            <a:ext cx="1245121" cy="563120"/>
          </a:xfrm>
          <a:prstGeom prst="rect">
            <a:avLst/>
          </a:prstGeom>
        </p:spPr>
      </p:pic>
    </p:spTree>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26.xml"/><Relationship Id="rId3" Type="http://schemas.openxmlformats.org/officeDocument/2006/relationships/slide" Target="slide4.xml"/><Relationship Id="rId7" Type="http://schemas.openxmlformats.org/officeDocument/2006/relationships/slide" Target="slide21.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11.xml"/><Relationship Id="rId5" Type="http://schemas.openxmlformats.org/officeDocument/2006/relationships/slide" Target="slide7.xml"/><Relationship Id="rId10" Type="http://schemas.openxmlformats.org/officeDocument/2006/relationships/slide" Target="slide44.xml"/><Relationship Id="rId4" Type="http://schemas.openxmlformats.org/officeDocument/2006/relationships/slide" Target="slide5.xml"/><Relationship Id="rId9" Type="http://schemas.openxmlformats.org/officeDocument/2006/relationships/slide" Target="slide3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Slide Deck Overview</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sz="1600" dirty="0" smtClean="0"/>
              <a:t>Each Bullet point references a Section in the Slide Deck.</a:t>
            </a:r>
          </a:p>
          <a:p>
            <a:r>
              <a:rPr lang="en-US" sz="1600" b="1" dirty="0" smtClean="0">
                <a:hlinkClick r:id="rId2" action="ppaction://hlinksldjump"/>
              </a:rPr>
              <a:t>Overview Objectives</a:t>
            </a:r>
            <a:endParaRPr lang="en-US" sz="1600" b="1" dirty="0" smtClean="0"/>
          </a:p>
          <a:p>
            <a:r>
              <a:rPr lang="en-US" sz="1600" b="1" u="sng" dirty="0" smtClean="0">
                <a:hlinkClick r:id="rId3" action="ppaction://hlinksldjump"/>
              </a:rPr>
              <a:t>Implementation Diagram</a:t>
            </a:r>
            <a:r>
              <a:rPr lang="en-US" sz="1600" dirty="0" smtClean="0">
                <a:hlinkClick r:id="rId3" action="ppaction://hlinksldjump"/>
              </a:rPr>
              <a:t> </a:t>
            </a:r>
            <a:r>
              <a:rPr lang="en-US" sz="1600" dirty="0"/>
              <a:t>– High level diagram showing how things are could be structured/stored at the TAS.  </a:t>
            </a:r>
            <a:r>
              <a:rPr lang="en-US" sz="1600" dirty="0" smtClean="0"/>
              <a:t>The assumption that some TAS account/</a:t>
            </a:r>
            <a:r>
              <a:rPr lang="en-US" sz="1600" dirty="0" err="1" smtClean="0"/>
              <a:t>LoadID</a:t>
            </a:r>
            <a:r>
              <a:rPr lang="en-US" sz="1600" dirty="0" smtClean="0"/>
              <a:t> structure is setup in the back which will still support existing Lifting procedures.</a:t>
            </a:r>
            <a:endParaRPr lang="en-US" sz="1600" dirty="0"/>
          </a:p>
          <a:p>
            <a:r>
              <a:rPr lang="en-US" sz="1600" b="1" u="sng" dirty="0" smtClean="0">
                <a:hlinkClick r:id="rId4" action="ppaction://hlinksldjump"/>
              </a:rPr>
              <a:t>Additional TAS/DCH Requirements </a:t>
            </a:r>
            <a:r>
              <a:rPr lang="en-US" sz="1600" dirty="0" smtClean="0"/>
              <a:t>– Discusses some recommended Actors and what Movement Types they may be allowed to Submit.  This infers that their should be an authentication/authorization process for the TAS, the From Party may submit data, but the Document Originator should be the </a:t>
            </a:r>
            <a:r>
              <a:rPr lang="en-US" sz="1600" dirty="0" err="1" smtClean="0"/>
              <a:t>PIDXCoCode</a:t>
            </a:r>
            <a:r>
              <a:rPr lang="en-US" sz="1600" dirty="0" smtClean="0"/>
              <a:t> that has the restrictions placed on it.  In the samples generated Customers/Carriers are treated as a Transport Company.</a:t>
            </a:r>
          </a:p>
          <a:p>
            <a:r>
              <a:rPr lang="en-US" sz="1600" b="1" u="sng" dirty="0">
                <a:hlinkClick r:id="rId5" action="ppaction://hlinksldjump"/>
              </a:rPr>
              <a:t>Planned Movement File Exchange</a:t>
            </a:r>
            <a:r>
              <a:rPr lang="en-US" sz="1600" dirty="0">
                <a:hlinkClick r:id="rId5" action="ppaction://hlinksldjump"/>
              </a:rPr>
              <a:t>  </a:t>
            </a:r>
            <a:r>
              <a:rPr lang="en-US" sz="1600" dirty="0"/>
              <a:t>-Shows the file flow between Partners.  The protocol and manner to which the files are exchanged will be determined by the Partners Exchanging Files</a:t>
            </a:r>
            <a:r>
              <a:rPr lang="en-US" sz="1600" dirty="0" smtClean="0"/>
              <a:t>.</a:t>
            </a:r>
          </a:p>
          <a:p>
            <a:r>
              <a:rPr lang="en-US" sz="1600" b="1" u="sng" dirty="0" smtClean="0"/>
              <a:t>Use Cases</a:t>
            </a:r>
            <a:r>
              <a:rPr lang="en-US" sz="1600" dirty="0" smtClean="0"/>
              <a:t> – The rest of the document is Use Cases for Contract, </a:t>
            </a:r>
            <a:r>
              <a:rPr lang="en-US" sz="1600" dirty="0" err="1" smtClean="0"/>
              <a:t>LoadID</a:t>
            </a:r>
            <a:r>
              <a:rPr lang="en-US" sz="1600" dirty="0" smtClean="0"/>
              <a:t>, Shipment, and Orders, and Nominations.</a:t>
            </a:r>
          </a:p>
          <a:p>
            <a:pPr lvl="1"/>
            <a:r>
              <a:rPr lang="en-US" sz="1200" b="1" u="sng" dirty="0" smtClean="0">
                <a:hlinkClick r:id="rId6" action="ppaction://hlinksldjump"/>
              </a:rPr>
              <a:t>Contract Use Case Overview</a:t>
            </a:r>
            <a:r>
              <a:rPr lang="en-US" sz="1200" dirty="0" smtClean="0">
                <a:hlinkClick r:id="rId6" action="ppaction://hlinksldjump"/>
              </a:rPr>
              <a:t>  </a:t>
            </a:r>
            <a:r>
              <a:rPr lang="en-US" sz="1200" dirty="0" smtClean="0"/>
              <a:t>– Contains Overview of the 3 Use Cases for Contracts</a:t>
            </a:r>
          </a:p>
          <a:p>
            <a:pPr lvl="1"/>
            <a:r>
              <a:rPr lang="en-US" sz="1200" b="1" u="sng" dirty="0" smtClean="0">
                <a:hlinkClick r:id="rId7" action="ppaction://hlinksldjump"/>
              </a:rPr>
              <a:t>Load ID Use Cases</a:t>
            </a:r>
            <a:r>
              <a:rPr lang="en-US" sz="1200" b="1" dirty="0" smtClean="0">
                <a:hlinkClick r:id="rId7" action="ppaction://hlinksldjump"/>
              </a:rPr>
              <a:t> </a:t>
            </a:r>
            <a:r>
              <a:rPr lang="en-US" sz="1200" dirty="0" smtClean="0"/>
              <a:t>– Contains Overview of the 2 Use Cases for </a:t>
            </a:r>
            <a:r>
              <a:rPr lang="en-US" sz="1200" dirty="0" err="1" smtClean="0"/>
              <a:t>LoadIDs</a:t>
            </a:r>
            <a:r>
              <a:rPr lang="en-US" sz="1200" dirty="0" smtClean="0"/>
              <a:t>.</a:t>
            </a:r>
          </a:p>
          <a:p>
            <a:pPr lvl="1"/>
            <a:r>
              <a:rPr lang="en-US" sz="1200" b="1" u="sng" dirty="0" smtClean="0">
                <a:hlinkClick r:id="rId8" action="ppaction://hlinksldjump"/>
              </a:rPr>
              <a:t>Shipment </a:t>
            </a:r>
            <a:r>
              <a:rPr lang="en-US" sz="1200" b="1" u="sng" dirty="0">
                <a:hlinkClick r:id="rId8" action="ppaction://hlinksldjump"/>
              </a:rPr>
              <a:t>Use </a:t>
            </a:r>
            <a:r>
              <a:rPr lang="en-US" sz="1200" b="1" u="sng" dirty="0" smtClean="0">
                <a:hlinkClick r:id="rId8" action="ppaction://hlinksldjump"/>
              </a:rPr>
              <a:t>Cases </a:t>
            </a:r>
            <a:r>
              <a:rPr lang="en-US" sz="1200" dirty="0" smtClean="0"/>
              <a:t>– </a:t>
            </a:r>
            <a:r>
              <a:rPr lang="en-US" sz="1200" dirty="0"/>
              <a:t>Contains Overview of the 4</a:t>
            </a:r>
            <a:r>
              <a:rPr lang="en-US" sz="1200" dirty="0" smtClean="0"/>
              <a:t> </a:t>
            </a:r>
            <a:r>
              <a:rPr lang="en-US" sz="1200" dirty="0"/>
              <a:t>Use </a:t>
            </a:r>
            <a:r>
              <a:rPr lang="en-US" sz="1200" dirty="0" smtClean="0"/>
              <a:t>Cases for Shipments.</a:t>
            </a:r>
          </a:p>
          <a:p>
            <a:pPr lvl="1"/>
            <a:r>
              <a:rPr lang="en-US" sz="1200" b="1" u="sng" dirty="0" smtClean="0">
                <a:hlinkClick r:id="rId9" action="ppaction://hlinksldjump"/>
              </a:rPr>
              <a:t>Order Use Cases </a:t>
            </a:r>
            <a:r>
              <a:rPr lang="en-US" sz="1200" b="1" u="sng" dirty="0" smtClean="0"/>
              <a:t>-</a:t>
            </a:r>
            <a:r>
              <a:rPr lang="en-US" sz="1200" dirty="0" smtClean="0"/>
              <a:t> </a:t>
            </a:r>
            <a:r>
              <a:rPr lang="en-US" sz="1200" dirty="0"/>
              <a:t>Contains Overview of the 4 Use Cases for </a:t>
            </a:r>
            <a:r>
              <a:rPr lang="en-US" sz="1200" dirty="0" smtClean="0"/>
              <a:t>Orders</a:t>
            </a:r>
          </a:p>
          <a:p>
            <a:pPr lvl="1"/>
            <a:r>
              <a:rPr lang="en-US" sz="1200" b="1" u="sng" dirty="0" smtClean="0">
                <a:hlinkClick r:id="rId10" action="ppaction://hlinksldjump"/>
              </a:rPr>
              <a:t>Nomination Use Cases</a:t>
            </a:r>
            <a:r>
              <a:rPr lang="en-US" sz="1200" dirty="0" smtClean="0">
                <a:hlinkClick r:id="rId10" action="ppaction://hlinksldjump"/>
              </a:rPr>
              <a:t> </a:t>
            </a:r>
            <a:r>
              <a:rPr lang="en-US" sz="1200" dirty="0" smtClean="0"/>
              <a:t>– Contains </a:t>
            </a:r>
            <a:r>
              <a:rPr lang="en-US" sz="1200" dirty="0"/>
              <a:t>Overview of the </a:t>
            </a:r>
            <a:r>
              <a:rPr lang="en-US" sz="1200" dirty="0" smtClean="0"/>
              <a:t>3 </a:t>
            </a:r>
            <a:r>
              <a:rPr lang="en-US" sz="1200" dirty="0"/>
              <a:t>Use Cases for </a:t>
            </a:r>
            <a:r>
              <a:rPr lang="en-US" sz="1200" dirty="0" smtClean="0"/>
              <a:t>Nominations.  Samples were not generated for nominations.</a:t>
            </a:r>
          </a:p>
          <a:p>
            <a:pPr lvl="1"/>
            <a:endParaRPr lang="en-US" sz="1200" b="1" u="sng" dirty="0" smtClean="0"/>
          </a:p>
          <a:p>
            <a:pPr lvl="1"/>
            <a:endParaRPr lang="en-US" sz="1200" dirty="0"/>
          </a:p>
          <a:p>
            <a:pPr lvl="1"/>
            <a:endParaRPr lang="en-US" sz="1200" dirty="0" smtClean="0"/>
          </a:p>
          <a:p>
            <a:endParaRPr lang="en-US" sz="1600" dirty="0" smtClean="0"/>
          </a:p>
          <a:p>
            <a:endParaRPr lang="en-US" sz="1600" dirty="0" smtClean="0"/>
          </a:p>
        </p:txBody>
      </p:sp>
    </p:spTree>
    <p:extLst>
      <p:ext uri="{BB962C8B-B14F-4D97-AF65-F5344CB8AC3E}">
        <p14:creationId xmlns:p14="http://schemas.microsoft.com/office/powerpoint/2010/main" val="29786676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2499967793"/>
              </p:ext>
            </p:extLst>
          </p:nvPr>
        </p:nvGraphicFramePr>
        <p:xfrm>
          <a:off x="381000" y="1295400"/>
          <a:ext cx="8534400" cy="4724400"/>
        </p:xfrm>
        <a:graphic>
          <a:graphicData uri="http://schemas.openxmlformats.org/drawingml/2006/table">
            <a:tbl>
              <a:tblPr firstRow="1" bandRow="1">
                <a:tableStyleId>{5C22544A-7EE6-4342-B048-85BDC9FD1C3A}</a:tableStyleId>
              </a:tblPr>
              <a:tblGrid>
                <a:gridCol w="2455101"/>
                <a:gridCol w="223795"/>
                <a:gridCol w="3264704"/>
                <a:gridCol w="304800"/>
                <a:gridCol w="2286000"/>
              </a:tblGrid>
              <a:tr h="590550">
                <a:tc>
                  <a:txBody>
                    <a:bodyPr/>
                    <a:lstStyle/>
                    <a:p>
                      <a:pPr algn="ctr"/>
                      <a:r>
                        <a:rPr lang="en-US" dirty="0" smtClean="0"/>
                        <a:t>PIDX Co</a:t>
                      </a:r>
                      <a:endParaRPr lang="en-US" dirty="0"/>
                    </a:p>
                  </a:txBody>
                  <a:tcPr anchor="ctr"/>
                </a:tc>
                <a:tc>
                  <a:txBody>
                    <a:bodyPr/>
                    <a:lstStyle/>
                    <a:p>
                      <a:pPr algn="ctr"/>
                      <a:endParaRPr lang="en-US" dirty="0"/>
                    </a:p>
                  </a:txBody>
                  <a:tcPr anchor="ctr">
                    <a:solidFill>
                      <a:schemeClr val="bg1"/>
                    </a:solidFill>
                  </a:tcPr>
                </a:tc>
                <a:tc>
                  <a:txBody>
                    <a:bodyPr/>
                    <a:lstStyle/>
                    <a:p>
                      <a:pPr algn="ctr"/>
                      <a:r>
                        <a:rPr lang="en-US" dirty="0" smtClean="0"/>
                        <a:t>DCH</a:t>
                      </a:r>
                      <a:endParaRPr lang="en-US" dirty="0"/>
                    </a:p>
                  </a:txBody>
                  <a:tcPr anchor="ctr"/>
                </a:tc>
                <a:tc rowSpan="2">
                  <a:txBody>
                    <a:bodyPr/>
                    <a:lstStyle/>
                    <a:p>
                      <a:pPr algn="ctr"/>
                      <a:endParaRPr lang="en-US" dirty="0"/>
                    </a:p>
                  </a:txBody>
                  <a:tcPr anchor="ctr">
                    <a:noFill/>
                  </a:tcPr>
                </a:tc>
                <a:tc>
                  <a:txBody>
                    <a:bodyPr/>
                    <a:lstStyle/>
                    <a:p>
                      <a:pPr algn="ctr"/>
                      <a:r>
                        <a:rPr lang="en-US" dirty="0" smtClean="0"/>
                        <a:t>TAS[]</a:t>
                      </a:r>
                      <a:endParaRPr lang="en-US" dirty="0"/>
                    </a:p>
                  </a:txBody>
                  <a:tcPr anchor="ctr"/>
                </a:tc>
              </a:tr>
              <a:tr h="4133850">
                <a:tc>
                  <a:txBody>
                    <a:bodyPr/>
                    <a:lstStyle/>
                    <a:p>
                      <a:endParaRPr lang="en-US" dirty="0"/>
                    </a:p>
                  </a:txBody>
                  <a:tcPr/>
                </a:tc>
                <a:tc>
                  <a:txBody>
                    <a:bodyPr/>
                    <a:lstStyle/>
                    <a:p>
                      <a:endParaRPr lang="en-US" dirty="0"/>
                    </a:p>
                  </a:txBody>
                  <a:tcPr>
                    <a:solidFill>
                      <a:schemeClr val="bg1"/>
                    </a:solidFill>
                  </a:tcPr>
                </a:tc>
                <a:tc>
                  <a:txBody>
                    <a:bodyPr/>
                    <a:lstStyle/>
                    <a:p>
                      <a:endParaRPr lang="en-US" dirty="0"/>
                    </a:p>
                  </a:txBody>
                  <a:tcPr/>
                </a:tc>
                <a:tc vMerge="1">
                  <a:txBody>
                    <a:bodyPr/>
                    <a:lstStyle/>
                    <a:p>
                      <a:endParaRPr lang="en-US"/>
                    </a:p>
                  </a:txBody>
                  <a:tcPr/>
                </a:tc>
                <a:tc>
                  <a:txBody>
                    <a:bodyPr/>
                    <a:lstStyle/>
                    <a:p>
                      <a:endParaRPr lang="en-US" dirty="0"/>
                    </a:p>
                  </a:txBody>
                  <a:tcPr/>
                </a:tc>
              </a:tr>
            </a:tbl>
          </a:graphicData>
        </a:graphic>
      </p:graphicFrame>
      <p:sp>
        <p:nvSpPr>
          <p:cNvPr id="2" name="Title 1"/>
          <p:cNvSpPr>
            <a:spLocks noGrp="1"/>
          </p:cNvSpPr>
          <p:nvPr>
            <p:ph type="title"/>
          </p:nvPr>
        </p:nvSpPr>
        <p:spPr/>
        <p:txBody>
          <a:bodyPr/>
          <a:lstStyle/>
          <a:p>
            <a:r>
              <a:rPr lang="en-US" sz="2800" dirty="0" smtClean="0"/>
              <a:t>On Demand Doc Exchange Thru DCH</a:t>
            </a:r>
            <a:br>
              <a:rPr lang="en-US" sz="2800" dirty="0" smtClean="0"/>
            </a:br>
            <a:r>
              <a:rPr lang="en-US" sz="2800" dirty="0" smtClean="0"/>
              <a:t>(Real Time Remote Order Download)</a:t>
            </a:r>
            <a:endParaRPr lang="en-US" sz="2800" dirty="0"/>
          </a:p>
        </p:txBody>
      </p:sp>
      <p:sp>
        <p:nvSpPr>
          <p:cNvPr id="4" name="Rounded Rectangle 3"/>
          <p:cNvSpPr/>
          <p:nvPr/>
        </p:nvSpPr>
        <p:spPr>
          <a:xfrm>
            <a:off x="609600" y="1983049"/>
            <a:ext cx="1447800" cy="687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Planned Movement</a:t>
            </a:r>
          </a:p>
        </p:txBody>
      </p:sp>
      <p:sp>
        <p:nvSpPr>
          <p:cNvPr id="9" name="Rounded Rectangle 8"/>
          <p:cNvSpPr/>
          <p:nvPr/>
        </p:nvSpPr>
        <p:spPr>
          <a:xfrm>
            <a:off x="3124200" y="1981200"/>
            <a:ext cx="1447800" cy="687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Planned Movement</a:t>
            </a:r>
          </a:p>
        </p:txBody>
      </p:sp>
      <p:cxnSp>
        <p:nvCxnSpPr>
          <p:cNvPr id="15" name="Elbow Connector 14"/>
          <p:cNvCxnSpPr>
            <a:stCxn id="4" idx="3"/>
            <a:endCxn id="9" idx="1"/>
          </p:cNvCxnSpPr>
          <p:nvPr/>
        </p:nvCxnSpPr>
        <p:spPr>
          <a:xfrm flipV="1">
            <a:off x="2057400" y="2324840"/>
            <a:ext cx="1066800" cy="1849"/>
          </a:xfrm>
          <a:prstGeom prst="bentConnector3">
            <a:avLst>
              <a:gd name="adj1" fmla="val 50000"/>
            </a:avLst>
          </a:prstGeom>
          <a:ln>
            <a:tailEnd type="arrow"/>
          </a:ln>
        </p:spPr>
        <p:style>
          <a:lnRef idx="3">
            <a:schemeClr val="accent2"/>
          </a:lnRef>
          <a:fillRef idx="0">
            <a:schemeClr val="accent2"/>
          </a:fillRef>
          <a:effectRef idx="2">
            <a:schemeClr val="accent2"/>
          </a:effectRef>
          <a:fontRef idx="minor">
            <a:schemeClr val="tx1"/>
          </a:fontRef>
        </p:style>
      </p:cxnSp>
      <p:sp>
        <p:nvSpPr>
          <p:cNvPr id="42" name="Rounded Rectangle 41"/>
          <p:cNvSpPr/>
          <p:nvPr/>
        </p:nvSpPr>
        <p:spPr>
          <a:xfrm>
            <a:off x="3124200" y="3579152"/>
            <a:ext cx="1447800" cy="687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PM</a:t>
            </a:r>
          </a:p>
          <a:p>
            <a:pPr algn="ctr"/>
            <a:r>
              <a:rPr lang="en-US" sz="2000" b="1" dirty="0" smtClean="0"/>
              <a:t>Response</a:t>
            </a:r>
          </a:p>
        </p:txBody>
      </p:sp>
      <p:sp>
        <p:nvSpPr>
          <p:cNvPr id="23" name="Rounded Rectangle 22"/>
          <p:cNvSpPr/>
          <p:nvPr/>
        </p:nvSpPr>
        <p:spPr>
          <a:xfrm>
            <a:off x="584817" y="3572229"/>
            <a:ext cx="1447800" cy="687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PM </a:t>
            </a:r>
          </a:p>
          <a:p>
            <a:pPr algn="ctr"/>
            <a:r>
              <a:rPr lang="en-US" sz="2000" b="1" dirty="0" smtClean="0"/>
              <a:t>Response</a:t>
            </a:r>
          </a:p>
        </p:txBody>
      </p:sp>
      <p:cxnSp>
        <p:nvCxnSpPr>
          <p:cNvPr id="20" name="Straight Arrow Connector 19"/>
          <p:cNvCxnSpPr>
            <a:stCxn id="42" idx="1"/>
            <a:endCxn id="23" idx="3"/>
          </p:cNvCxnSpPr>
          <p:nvPr/>
        </p:nvCxnSpPr>
        <p:spPr>
          <a:xfrm flipH="1" flipV="1">
            <a:off x="2032617" y="3915869"/>
            <a:ext cx="1091583" cy="6923"/>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2" name="Straight Arrow Connector 11"/>
          <p:cNvCxnSpPr>
            <a:stCxn id="9" idx="2"/>
            <a:endCxn id="42" idx="0"/>
          </p:cNvCxnSpPr>
          <p:nvPr/>
        </p:nvCxnSpPr>
        <p:spPr>
          <a:xfrm>
            <a:off x="3848100" y="2668480"/>
            <a:ext cx="0" cy="910672"/>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13" name="Rounded Rectangle 12"/>
          <p:cNvSpPr/>
          <p:nvPr/>
        </p:nvSpPr>
        <p:spPr>
          <a:xfrm>
            <a:off x="7286348" y="3093318"/>
            <a:ext cx="1447800" cy="687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RTL </a:t>
            </a:r>
            <a:r>
              <a:rPr lang="en-US" sz="2000" b="1" dirty="0" err="1" smtClean="0"/>
              <a:t>Req</a:t>
            </a:r>
            <a:endParaRPr lang="en-US" sz="2000" b="1" dirty="0" smtClean="0"/>
          </a:p>
          <a:p>
            <a:pPr algn="ctr"/>
            <a:r>
              <a:rPr lang="en-US" sz="2000" b="1" dirty="0" smtClean="0"/>
              <a:t>RTROD</a:t>
            </a:r>
          </a:p>
        </p:txBody>
      </p:sp>
      <p:sp>
        <p:nvSpPr>
          <p:cNvPr id="17" name="Rounded Rectangle 16"/>
          <p:cNvSpPr/>
          <p:nvPr/>
        </p:nvSpPr>
        <p:spPr>
          <a:xfrm>
            <a:off x="5787917" y="4083182"/>
            <a:ext cx="1755883"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RTL Response</a:t>
            </a:r>
          </a:p>
          <a:p>
            <a:pPr algn="ctr"/>
            <a:r>
              <a:rPr lang="en-US" sz="2000" b="1" dirty="0" smtClean="0"/>
              <a:t>With Planned</a:t>
            </a:r>
          </a:p>
          <a:p>
            <a:pPr algn="ctr"/>
            <a:r>
              <a:rPr lang="en-US" sz="2000" b="1" dirty="0" smtClean="0"/>
              <a:t>Movement</a:t>
            </a:r>
          </a:p>
        </p:txBody>
      </p:sp>
      <p:cxnSp>
        <p:nvCxnSpPr>
          <p:cNvPr id="11" name="Elbow Connector 10"/>
          <p:cNvCxnSpPr>
            <a:stCxn id="9" idx="3"/>
          </p:cNvCxnSpPr>
          <p:nvPr/>
        </p:nvCxnSpPr>
        <p:spPr>
          <a:xfrm>
            <a:off x="4572000" y="2324840"/>
            <a:ext cx="406708" cy="924"/>
          </a:xfrm>
          <a:prstGeom prst="bentConnector3">
            <a:avLst>
              <a:gd name="adj1" fmla="val 50000"/>
            </a:avLst>
          </a:prstGeom>
          <a:ln>
            <a:tailEnd type="arrow"/>
          </a:ln>
        </p:spPr>
        <p:style>
          <a:lnRef idx="3">
            <a:schemeClr val="accent2"/>
          </a:lnRef>
          <a:fillRef idx="0">
            <a:schemeClr val="accent2"/>
          </a:fillRef>
          <a:effectRef idx="2">
            <a:schemeClr val="accent2"/>
          </a:effectRef>
          <a:fontRef idx="minor">
            <a:schemeClr val="tx1"/>
          </a:fontRef>
        </p:style>
      </p:cxnSp>
      <p:sp>
        <p:nvSpPr>
          <p:cNvPr id="14" name="Can 13"/>
          <p:cNvSpPr/>
          <p:nvPr/>
        </p:nvSpPr>
        <p:spPr>
          <a:xfrm>
            <a:off x="5026217" y="2055754"/>
            <a:ext cx="914400" cy="541870"/>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b="1" dirty="0" smtClean="0"/>
          </a:p>
        </p:txBody>
      </p:sp>
      <p:sp>
        <p:nvSpPr>
          <p:cNvPr id="30" name="Rounded Rectangle 29"/>
          <p:cNvSpPr/>
          <p:nvPr/>
        </p:nvSpPr>
        <p:spPr>
          <a:xfrm>
            <a:off x="4775354" y="3112100"/>
            <a:ext cx="1447800" cy="687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RTL Process</a:t>
            </a:r>
          </a:p>
        </p:txBody>
      </p:sp>
      <p:cxnSp>
        <p:nvCxnSpPr>
          <p:cNvPr id="32" name="Straight Arrow Connector 31"/>
          <p:cNvCxnSpPr>
            <a:stCxn id="14" idx="3"/>
            <a:endCxn id="30" idx="0"/>
          </p:cNvCxnSpPr>
          <p:nvPr/>
        </p:nvCxnSpPr>
        <p:spPr>
          <a:xfrm>
            <a:off x="5483417" y="2597624"/>
            <a:ext cx="15837" cy="514476"/>
          </a:xfrm>
          <a:prstGeom prst="straightConnector1">
            <a:avLst/>
          </a:prstGeom>
          <a:ln>
            <a:headEnd type="arrow" w="med" len="med"/>
            <a:tailEnd type="arrow" w="med" len="med"/>
          </a:ln>
        </p:spPr>
        <p:style>
          <a:lnRef idx="3">
            <a:schemeClr val="accent3"/>
          </a:lnRef>
          <a:fillRef idx="0">
            <a:schemeClr val="accent3"/>
          </a:fillRef>
          <a:effectRef idx="2">
            <a:schemeClr val="accent3"/>
          </a:effectRef>
          <a:fontRef idx="minor">
            <a:schemeClr val="tx1"/>
          </a:fontRef>
        </p:style>
      </p:cxnSp>
      <p:cxnSp>
        <p:nvCxnSpPr>
          <p:cNvPr id="34" name="Straight Arrow Connector 33"/>
          <p:cNvCxnSpPr>
            <a:stCxn id="13" idx="1"/>
            <a:endCxn id="30" idx="3"/>
          </p:cNvCxnSpPr>
          <p:nvPr/>
        </p:nvCxnSpPr>
        <p:spPr>
          <a:xfrm flipH="1">
            <a:off x="6223154" y="3436958"/>
            <a:ext cx="1063194" cy="18782"/>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49" name="Elbow Connector 48"/>
          <p:cNvCxnSpPr>
            <a:endCxn id="17" idx="1"/>
          </p:cNvCxnSpPr>
          <p:nvPr/>
        </p:nvCxnSpPr>
        <p:spPr>
          <a:xfrm rot="16200000" flipH="1">
            <a:off x="5253179" y="4005644"/>
            <a:ext cx="723986" cy="345490"/>
          </a:xfrm>
          <a:prstGeom prst="bentConnector2">
            <a:avLst/>
          </a:prstGeom>
          <a:ln>
            <a:tailEnd type="arrow"/>
          </a:ln>
        </p:spPr>
        <p:style>
          <a:lnRef idx="3">
            <a:schemeClr val="accent3"/>
          </a:lnRef>
          <a:fillRef idx="0">
            <a:schemeClr val="accent3"/>
          </a:fillRef>
          <a:effectRef idx="2">
            <a:schemeClr val="accent3"/>
          </a:effectRef>
          <a:fontRef idx="minor">
            <a:schemeClr val="tx1"/>
          </a:fontRef>
        </p:style>
      </p:cxnSp>
      <p:sp>
        <p:nvSpPr>
          <p:cNvPr id="50" name="TextBox 49"/>
          <p:cNvSpPr txBox="1"/>
          <p:nvPr/>
        </p:nvSpPr>
        <p:spPr bwMode="auto">
          <a:xfrm>
            <a:off x="6127704" y="1355344"/>
            <a:ext cx="2522037"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rtlCol="0" anchor="ctr" anchorCtr="0" compatLnSpc="1">
            <a:prstTxWarp prst="textNoShape">
              <a:avLst/>
            </a:prstTxWarp>
            <a:spAutoFit/>
          </a:bodyPr>
          <a:lstStyle/>
          <a:p>
            <a:pPr algn="l"/>
            <a:r>
              <a:rPr lang="en-US" sz="1200" b="1" u="sng" dirty="0" smtClean="0"/>
              <a:t>Find PM - Input</a:t>
            </a:r>
          </a:p>
          <a:p>
            <a:pPr algn="l"/>
            <a:r>
              <a:rPr lang="en-US" sz="1200" dirty="0" err="1" smtClean="0"/>
              <a:t>PIDXTerminal</a:t>
            </a:r>
            <a:endParaRPr lang="en-US" sz="1200" dirty="0" smtClean="0"/>
          </a:p>
          <a:p>
            <a:pPr algn="l"/>
            <a:r>
              <a:rPr lang="en-US" sz="1200" dirty="0" err="1" smtClean="0"/>
              <a:t>MovementType</a:t>
            </a:r>
            <a:r>
              <a:rPr lang="en-US" sz="1200" dirty="0" smtClean="0"/>
              <a:t> (</a:t>
            </a:r>
            <a:r>
              <a:rPr lang="en-US" sz="1200" dirty="0" err="1" smtClean="0"/>
              <a:t>DriverSelected</a:t>
            </a:r>
            <a:r>
              <a:rPr lang="en-US" sz="1200" dirty="0" smtClean="0"/>
              <a:t>)</a:t>
            </a:r>
          </a:p>
          <a:p>
            <a:r>
              <a:rPr lang="en-US" sz="1200" dirty="0" err="1"/>
              <a:t>PIDXCo</a:t>
            </a:r>
            <a:r>
              <a:rPr lang="en-US" sz="1200" dirty="0"/>
              <a:t> </a:t>
            </a:r>
            <a:r>
              <a:rPr lang="en-US" sz="1200" dirty="0" smtClean="0"/>
              <a:t>Code (Driver Entered)</a:t>
            </a:r>
            <a:endParaRPr lang="en-US" sz="1200" dirty="0"/>
          </a:p>
          <a:p>
            <a:pPr algn="l"/>
            <a:r>
              <a:rPr lang="en-US" sz="1200" dirty="0" err="1" smtClean="0"/>
              <a:t>DriverDocID</a:t>
            </a:r>
            <a:r>
              <a:rPr lang="en-US" sz="1200" dirty="0" smtClean="0"/>
              <a:t> (Driver Enters/Selected)</a:t>
            </a:r>
          </a:p>
          <a:p>
            <a:pPr algn="l"/>
            <a:r>
              <a:rPr lang="en-US" sz="1200" dirty="0" smtClean="0"/>
              <a:t>Or</a:t>
            </a:r>
          </a:p>
          <a:p>
            <a:pPr algn="l"/>
            <a:r>
              <a:rPr lang="en-US" sz="1200" dirty="0" smtClean="0"/>
              <a:t>Vehicle ID (Matched by TAS to PM)</a:t>
            </a:r>
          </a:p>
          <a:p>
            <a:pPr algn="l"/>
            <a:r>
              <a:rPr lang="en-US" sz="1200" dirty="0" smtClean="0"/>
              <a:t>Shift (Selected By Driver)</a:t>
            </a:r>
          </a:p>
          <a:p>
            <a:pPr algn="l"/>
            <a:r>
              <a:rPr lang="en-US" sz="1200" dirty="0" smtClean="0"/>
              <a:t>Trip (Selected by Driver</a:t>
            </a:r>
          </a:p>
          <a:p>
            <a:r>
              <a:rPr lang="en-US" sz="1200" dirty="0" smtClean="0"/>
              <a:t>Ref - </a:t>
            </a:r>
            <a:r>
              <a:rPr lang="en-US" sz="1200" dirty="0" err="1" smtClean="0"/>
              <a:t>DriverEnteredText</a:t>
            </a:r>
            <a:endParaRPr lang="en-US" sz="1200" dirty="0"/>
          </a:p>
        </p:txBody>
      </p:sp>
      <p:sp>
        <p:nvSpPr>
          <p:cNvPr id="36" name="Rounded Rectangle 35"/>
          <p:cNvSpPr/>
          <p:nvPr/>
        </p:nvSpPr>
        <p:spPr>
          <a:xfrm>
            <a:off x="7244627" y="5257800"/>
            <a:ext cx="1447800" cy="687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BOL w/PM References</a:t>
            </a:r>
          </a:p>
        </p:txBody>
      </p:sp>
      <p:sp>
        <p:nvSpPr>
          <p:cNvPr id="38" name="Rounded Rectangle 37"/>
          <p:cNvSpPr/>
          <p:nvPr/>
        </p:nvSpPr>
        <p:spPr>
          <a:xfrm>
            <a:off x="4051454" y="5257800"/>
            <a:ext cx="1447800" cy="687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BOL w/PM References</a:t>
            </a:r>
          </a:p>
        </p:txBody>
      </p:sp>
      <p:cxnSp>
        <p:nvCxnSpPr>
          <p:cNvPr id="35" name="Straight Arrow Connector 34"/>
          <p:cNvCxnSpPr>
            <a:stCxn id="36" idx="1"/>
            <a:endCxn id="38" idx="3"/>
          </p:cNvCxnSpPr>
          <p:nvPr/>
        </p:nvCxnSpPr>
        <p:spPr>
          <a:xfrm flipH="1">
            <a:off x="5499254" y="5601440"/>
            <a:ext cx="1745373" cy="0"/>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sp>
        <p:nvSpPr>
          <p:cNvPr id="43" name="Rounded Rectangle 42"/>
          <p:cNvSpPr/>
          <p:nvPr/>
        </p:nvSpPr>
        <p:spPr>
          <a:xfrm>
            <a:off x="990600" y="5252621"/>
            <a:ext cx="1447800" cy="687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BOL w/PM References</a:t>
            </a:r>
          </a:p>
        </p:txBody>
      </p:sp>
      <p:cxnSp>
        <p:nvCxnSpPr>
          <p:cNvPr id="41" name="Straight Arrow Connector 40"/>
          <p:cNvCxnSpPr/>
          <p:nvPr/>
        </p:nvCxnSpPr>
        <p:spPr>
          <a:xfrm flipH="1" flipV="1">
            <a:off x="2438400" y="5596261"/>
            <a:ext cx="1613054" cy="5179"/>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47" name="Elbow Connector 46"/>
          <p:cNvCxnSpPr>
            <a:endCxn id="36" idx="0"/>
          </p:cNvCxnSpPr>
          <p:nvPr/>
        </p:nvCxnSpPr>
        <p:spPr>
          <a:xfrm rot="16200000" flipH="1">
            <a:off x="7397454" y="4686727"/>
            <a:ext cx="717418" cy="424727"/>
          </a:xfrm>
          <a:prstGeom prst="bentConnector3">
            <a:avLst>
              <a:gd name="adj1" fmla="val 502"/>
            </a:avLst>
          </a:prstGeom>
          <a:ln>
            <a:tailEnd type="arrow"/>
          </a:ln>
        </p:spPr>
        <p:style>
          <a:lnRef idx="3">
            <a:schemeClr val="accent3"/>
          </a:lnRef>
          <a:fillRef idx="0">
            <a:schemeClr val="accent3"/>
          </a:fillRef>
          <a:effectRef idx="2">
            <a:schemeClr val="accent3"/>
          </a:effectRef>
          <a:fontRef idx="minor">
            <a:schemeClr val="tx1"/>
          </a:fontRef>
        </p:style>
      </p:cxnSp>
      <p:sp>
        <p:nvSpPr>
          <p:cNvPr id="51" name="TextBox 50"/>
          <p:cNvSpPr txBox="1"/>
          <p:nvPr/>
        </p:nvSpPr>
        <p:spPr bwMode="auto">
          <a:xfrm>
            <a:off x="7968527" y="3909733"/>
            <a:ext cx="1925014"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rtlCol="0" anchor="ctr" anchorCtr="0" compatLnSpc="1">
            <a:prstTxWarp prst="textNoShape">
              <a:avLst/>
            </a:prstTxWarp>
            <a:spAutoFit/>
          </a:bodyPr>
          <a:lstStyle/>
          <a:p>
            <a:pPr algn="l"/>
            <a:r>
              <a:rPr lang="en-US" sz="1400" b="1" dirty="0" smtClean="0"/>
              <a:t>After Lifting</a:t>
            </a:r>
          </a:p>
          <a:p>
            <a:pPr algn="l"/>
            <a:r>
              <a:rPr lang="en-US" sz="1400" dirty="0" smtClean="0"/>
              <a:t>If Errors in Doc</a:t>
            </a:r>
          </a:p>
          <a:p>
            <a:pPr algn="l"/>
            <a:r>
              <a:rPr lang="en-US" sz="1400" dirty="0" smtClean="0"/>
              <a:t>Executed as Pickup </a:t>
            </a:r>
          </a:p>
          <a:p>
            <a:pPr algn="l"/>
            <a:r>
              <a:rPr lang="en-US" sz="1400" dirty="0" smtClean="0"/>
              <a:t>With Doc ID Ref Only.</a:t>
            </a:r>
            <a:endParaRPr lang="en-US" sz="1400" dirty="0"/>
          </a:p>
        </p:txBody>
      </p:sp>
    </p:spTree>
    <p:extLst>
      <p:ext uri="{BB962C8B-B14F-4D97-AF65-F5344CB8AC3E}">
        <p14:creationId xmlns:p14="http://schemas.microsoft.com/office/powerpoint/2010/main" val="2161678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04593"/>
          </a:xfrm>
        </p:spPr>
        <p:txBody>
          <a:bodyPr>
            <a:normAutofit/>
          </a:bodyPr>
          <a:lstStyle/>
          <a:p>
            <a:r>
              <a:rPr lang="en-GB" sz="2800" dirty="0" smtClean="0"/>
              <a:t>Contract Use Case Review</a:t>
            </a:r>
            <a:endParaRPr lang="en-GB" sz="2800" dirty="0"/>
          </a:p>
        </p:txBody>
      </p:sp>
      <p:sp>
        <p:nvSpPr>
          <p:cNvPr id="4" name="Rechteck 3"/>
          <p:cNvSpPr/>
          <p:nvPr/>
        </p:nvSpPr>
        <p:spPr>
          <a:xfrm>
            <a:off x="6056069" y="2538549"/>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AAA</a:t>
            </a:r>
            <a:endParaRPr lang="en-GB" dirty="0"/>
          </a:p>
        </p:txBody>
      </p:sp>
      <p:sp>
        <p:nvSpPr>
          <p:cNvPr id="6" name="Textfeld 5"/>
          <p:cNvSpPr txBox="1"/>
          <p:nvPr/>
        </p:nvSpPr>
        <p:spPr>
          <a:xfrm>
            <a:off x="721326" y="967154"/>
            <a:ext cx="7890065" cy="1077218"/>
          </a:xfrm>
          <a:prstGeom prst="rect">
            <a:avLst/>
          </a:prstGeom>
          <a:noFill/>
        </p:spPr>
        <p:txBody>
          <a:bodyPr wrap="square" rtlCol="0">
            <a:spAutoFit/>
          </a:bodyPr>
          <a:lstStyle/>
          <a:p>
            <a:r>
              <a:rPr lang="en-GB" sz="1600" b="1" dirty="0" smtClean="0"/>
              <a:t>Listed below are the equity chains we will cover in the Uses cases for contracts.  Each use case should be treated as a separate examples, they do not build on one another.</a:t>
            </a:r>
          </a:p>
          <a:p>
            <a:r>
              <a:rPr lang="en-GB" sz="1600" b="1" dirty="0" smtClean="0"/>
              <a:t>Preconditions:</a:t>
            </a:r>
          </a:p>
          <a:p>
            <a:pPr marL="285750" indent="-285750">
              <a:buFontTx/>
              <a:buChar char="-"/>
            </a:pPr>
            <a:r>
              <a:rPr lang="en-GB" sz="1600" dirty="0" smtClean="0"/>
              <a:t>Accounts/Master Data created in TAS</a:t>
            </a:r>
            <a:endParaRPr lang="en-GB" sz="1600" dirty="0"/>
          </a:p>
        </p:txBody>
      </p:sp>
      <p:sp>
        <p:nvSpPr>
          <p:cNvPr id="7" name="Rechteck 6"/>
          <p:cNvSpPr/>
          <p:nvPr/>
        </p:nvSpPr>
        <p:spPr>
          <a:xfrm>
            <a:off x="688545" y="879231"/>
            <a:ext cx="8012723" cy="1105675"/>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8" name="Grafik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54844" y="2659892"/>
            <a:ext cx="923544" cy="646176"/>
          </a:xfrm>
          <a:prstGeom prst="rect">
            <a:avLst/>
          </a:prstGeom>
        </p:spPr>
      </p:pic>
      <p:sp>
        <p:nvSpPr>
          <p:cNvPr id="10" name="Rechteck 9"/>
          <p:cNvSpPr/>
          <p:nvPr/>
        </p:nvSpPr>
        <p:spPr>
          <a:xfrm>
            <a:off x="659608" y="2067295"/>
            <a:ext cx="8041660" cy="1462358"/>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Pfeil nach rechts 11"/>
          <p:cNvSpPr/>
          <p:nvPr/>
        </p:nvSpPr>
        <p:spPr>
          <a:xfrm>
            <a:off x="6901903" y="2881484"/>
            <a:ext cx="474562" cy="214131"/>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13" name="Textfeld 12"/>
          <p:cNvSpPr txBox="1"/>
          <p:nvPr/>
        </p:nvSpPr>
        <p:spPr>
          <a:xfrm>
            <a:off x="6461851" y="2069400"/>
            <a:ext cx="1354666" cy="369332"/>
          </a:xfrm>
          <a:prstGeom prst="rect">
            <a:avLst/>
          </a:prstGeom>
          <a:noFill/>
        </p:spPr>
        <p:txBody>
          <a:bodyPr wrap="none" rtlCol="0">
            <a:spAutoFit/>
          </a:bodyPr>
          <a:lstStyle/>
          <a:p>
            <a:r>
              <a:rPr lang="en-GB" dirty="0" smtClean="0"/>
              <a:t>Equity Chain</a:t>
            </a:r>
            <a:endParaRPr lang="en-GB" dirty="0"/>
          </a:p>
        </p:txBody>
      </p:sp>
      <p:sp>
        <p:nvSpPr>
          <p:cNvPr id="25" name="Rechteck 3"/>
          <p:cNvSpPr/>
          <p:nvPr/>
        </p:nvSpPr>
        <p:spPr>
          <a:xfrm>
            <a:off x="4558672" y="4075021"/>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AAA</a:t>
            </a:r>
            <a:endParaRPr lang="en-GB" dirty="0"/>
          </a:p>
        </p:txBody>
      </p:sp>
      <p:sp>
        <p:nvSpPr>
          <p:cNvPr id="27" name="Rechteck 4"/>
          <p:cNvSpPr/>
          <p:nvPr/>
        </p:nvSpPr>
        <p:spPr>
          <a:xfrm>
            <a:off x="6068864" y="4075021"/>
            <a:ext cx="720000" cy="900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dirty="0" smtClean="0"/>
              <a:t>OilCo</a:t>
            </a:r>
          </a:p>
          <a:p>
            <a:pPr algn="ctr"/>
            <a:r>
              <a:rPr lang="en-GB" dirty="0" smtClean="0"/>
              <a:t>BBB</a:t>
            </a:r>
            <a:endParaRPr lang="en-GB" dirty="0"/>
          </a:p>
        </p:txBody>
      </p:sp>
      <p:pic>
        <p:nvPicPr>
          <p:cNvPr id="28" name="Grafik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69313" y="4201933"/>
            <a:ext cx="923544" cy="646176"/>
          </a:xfrm>
          <a:prstGeom prst="rect">
            <a:avLst/>
          </a:prstGeom>
        </p:spPr>
      </p:pic>
      <p:sp>
        <p:nvSpPr>
          <p:cNvPr id="29" name="Rechteck 9"/>
          <p:cNvSpPr/>
          <p:nvPr/>
        </p:nvSpPr>
        <p:spPr>
          <a:xfrm>
            <a:off x="674077" y="3609336"/>
            <a:ext cx="8041660" cy="1462358"/>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 name="Pfeil nach rechts 10"/>
          <p:cNvSpPr/>
          <p:nvPr/>
        </p:nvSpPr>
        <p:spPr>
          <a:xfrm>
            <a:off x="5386270" y="4423525"/>
            <a:ext cx="474562" cy="214131"/>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31" name="Pfeil nach rechts 11"/>
          <p:cNvSpPr/>
          <p:nvPr/>
        </p:nvSpPr>
        <p:spPr>
          <a:xfrm>
            <a:off x="6916372" y="4423525"/>
            <a:ext cx="474562" cy="214131"/>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32" name="Textfeld 12"/>
          <p:cNvSpPr txBox="1"/>
          <p:nvPr/>
        </p:nvSpPr>
        <p:spPr>
          <a:xfrm>
            <a:off x="5738736" y="3609336"/>
            <a:ext cx="1354666" cy="369332"/>
          </a:xfrm>
          <a:prstGeom prst="rect">
            <a:avLst/>
          </a:prstGeom>
          <a:noFill/>
        </p:spPr>
        <p:txBody>
          <a:bodyPr wrap="none" rtlCol="0">
            <a:spAutoFit/>
          </a:bodyPr>
          <a:lstStyle/>
          <a:p>
            <a:r>
              <a:rPr lang="en-GB" dirty="0" smtClean="0"/>
              <a:t>Equity Chain</a:t>
            </a:r>
            <a:endParaRPr lang="en-GB" dirty="0"/>
          </a:p>
        </p:txBody>
      </p:sp>
      <p:sp>
        <p:nvSpPr>
          <p:cNvPr id="34" name="Rechteck 4"/>
          <p:cNvSpPr/>
          <p:nvPr/>
        </p:nvSpPr>
        <p:spPr>
          <a:xfrm>
            <a:off x="6054395" y="5639201"/>
            <a:ext cx="720000" cy="90000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GB" dirty="0" smtClean="0"/>
              <a:t>OilCo</a:t>
            </a:r>
          </a:p>
          <a:p>
            <a:pPr algn="ctr"/>
            <a:r>
              <a:rPr lang="en-GB" dirty="0" smtClean="0"/>
              <a:t>CCC</a:t>
            </a:r>
            <a:endParaRPr lang="en-GB" dirty="0"/>
          </a:p>
        </p:txBody>
      </p:sp>
      <p:pic>
        <p:nvPicPr>
          <p:cNvPr id="35" name="Grafik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54844" y="5757300"/>
            <a:ext cx="923544" cy="646176"/>
          </a:xfrm>
          <a:prstGeom prst="rect">
            <a:avLst/>
          </a:prstGeom>
        </p:spPr>
      </p:pic>
      <p:sp>
        <p:nvSpPr>
          <p:cNvPr id="36" name="Rechteck 9"/>
          <p:cNvSpPr/>
          <p:nvPr/>
        </p:nvSpPr>
        <p:spPr>
          <a:xfrm>
            <a:off x="659608" y="5164703"/>
            <a:ext cx="8041660" cy="1462358"/>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7" name="Pfeil nach rechts 10"/>
          <p:cNvSpPr/>
          <p:nvPr/>
        </p:nvSpPr>
        <p:spPr>
          <a:xfrm>
            <a:off x="5386270" y="5982135"/>
            <a:ext cx="474562" cy="214131"/>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38" name="Pfeil nach rechts 11"/>
          <p:cNvSpPr/>
          <p:nvPr/>
        </p:nvSpPr>
        <p:spPr>
          <a:xfrm>
            <a:off x="6901903" y="5978892"/>
            <a:ext cx="474562" cy="214131"/>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39" name="Textfeld 12"/>
          <p:cNvSpPr txBox="1"/>
          <p:nvPr/>
        </p:nvSpPr>
        <p:spPr>
          <a:xfrm>
            <a:off x="4918672" y="5172341"/>
            <a:ext cx="1354666" cy="369332"/>
          </a:xfrm>
          <a:prstGeom prst="rect">
            <a:avLst/>
          </a:prstGeom>
          <a:noFill/>
        </p:spPr>
        <p:txBody>
          <a:bodyPr wrap="none" rtlCol="0">
            <a:spAutoFit/>
          </a:bodyPr>
          <a:lstStyle/>
          <a:p>
            <a:r>
              <a:rPr lang="en-GB" dirty="0" smtClean="0"/>
              <a:t>Equity Chain</a:t>
            </a:r>
            <a:endParaRPr lang="en-GB" dirty="0"/>
          </a:p>
        </p:txBody>
      </p:sp>
      <p:sp>
        <p:nvSpPr>
          <p:cNvPr id="40" name="Textfeld 12"/>
          <p:cNvSpPr txBox="1"/>
          <p:nvPr/>
        </p:nvSpPr>
        <p:spPr>
          <a:xfrm>
            <a:off x="7279116" y="2438732"/>
            <a:ext cx="1503938" cy="369332"/>
          </a:xfrm>
          <a:prstGeom prst="rect">
            <a:avLst/>
          </a:prstGeom>
          <a:noFill/>
        </p:spPr>
        <p:txBody>
          <a:bodyPr wrap="none" rtlCol="0">
            <a:spAutoFit/>
          </a:bodyPr>
          <a:lstStyle/>
          <a:p>
            <a:r>
              <a:rPr lang="en-GB" dirty="0" smtClean="0"/>
              <a:t>Customer C01</a:t>
            </a:r>
            <a:endParaRPr lang="en-GB" dirty="0"/>
          </a:p>
        </p:txBody>
      </p:sp>
      <p:sp>
        <p:nvSpPr>
          <p:cNvPr id="41" name="Textfeld 12"/>
          <p:cNvSpPr txBox="1"/>
          <p:nvPr/>
        </p:nvSpPr>
        <p:spPr>
          <a:xfrm>
            <a:off x="717389" y="2151434"/>
            <a:ext cx="2564741" cy="923330"/>
          </a:xfrm>
          <a:prstGeom prst="rect">
            <a:avLst/>
          </a:prstGeom>
          <a:noFill/>
        </p:spPr>
        <p:txBody>
          <a:bodyPr wrap="none" rtlCol="0">
            <a:spAutoFit/>
          </a:bodyPr>
          <a:lstStyle/>
          <a:p>
            <a:r>
              <a:rPr lang="en-GB" dirty="0" smtClean="0"/>
              <a:t>Use Case 1</a:t>
            </a:r>
          </a:p>
          <a:p>
            <a:r>
              <a:rPr lang="en-GB" dirty="0" smtClean="0"/>
              <a:t>Lifting at Equity Terminal,</a:t>
            </a:r>
          </a:p>
          <a:p>
            <a:r>
              <a:rPr lang="en-GB" dirty="0" smtClean="0"/>
              <a:t>2 Party Transaction</a:t>
            </a:r>
            <a:endParaRPr lang="en-GB" dirty="0"/>
          </a:p>
        </p:txBody>
      </p:sp>
      <p:sp>
        <p:nvSpPr>
          <p:cNvPr id="42" name="Textfeld 12"/>
          <p:cNvSpPr txBox="1"/>
          <p:nvPr/>
        </p:nvSpPr>
        <p:spPr>
          <a:xfrm>
            <a:off x="717389" y="3655502"/>
            <a:ext cx="2160463" cy="1200329"/>
          </a:xfrm>
          <a:prstGeom prst="rect">
            <a:avLst/>
          </a:prstGeom>
          <a:noFill/>
        </p:spPr>
        <p:txBody>
          <a:bodyPr wrap="none" rtlCol="0">
            <a:spAutoFit/>
          </a:bodyPr>
          <a:lstStyle/>
          <a:p>
            <a:r>
              <a:rPr lang="en-GB" dirty="0" smtClean="0"/>
              <a:t>Use Case 2</a:t>
            </a:r>
          </a:p>
          <a:p>
            <a:r>
              <a:rPr lang="en-GB" dirty="0" smtClean="0"/>
              <a:t>Lifting at Non-Equity </a:t>
            </a:r>
          </a:p>
          <a:p>
            <a:r>
              <a:rPr lang="en-GB" dirty="0" smtClean="0"/>
              <a:t>Terminal,</a:t>
            </a:r>
          </a:p>
          <a:p>
            <a:r>
              <a:rPr lang="en-GB" dirty="0" smtClean="0"/>
              <a:t>3 Party Transaction</a:t>
            </a:r>
            <a:endParaRPr lang="en-GB" dirty="0"/>
          </a:p>
        </p:txBody>
      </p:sp>
      <p:sp>
        <p:nvSpPr>
          <p:cNvPr id="43" name="Textfeld 12"/>
          <p:cNvSpPr txBox="1"/>
          <p:nvPr/>
        </p:nvSpPr>
        <p:spPr>
          <a:xfrm>
            <a:off x="7279116" y="3971183"/>
            <a:ext cx="1503938" cy="369332"/>
          </a:xfrm>
          <a:prstGeom prst="rect">
            <a:avLst/>
          </a:prstGeom>
          <a:noFill/>
        </p:spPr>
        <p:txBody>
          <a:bodyPr wrap="none" rtlCol="0">
            <a:spAutoFit/>
          </a:bodyPr>
          <a:lstStyle/>
          <a:p>
            <a:r>
              <a:rPr lang="en-GB" dirty="0" smtClean="0"/>
              <a:t>Customer C02</a:t>
            </a:r>
            <a:endParaRPr lang="en-GB" dirty="0"/>
          </a:p>
        </p:txBody>
      </p:sp>
      <p:pic>
        <p:nvPicPr>
          <p:cNvPr id="44" name="Grafik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69313" y="5766113"/>
            <a:ext cx="923544" cy="646176"/>
          </a:xfrm>
          <a:prstGeom prst="rect">
            <a:avLst/>
          </a:prstGeom>
        </p:spPr>
      </p:pic>
      <p:sp>
        <p:nvSpPr>
          <p:cNvPr id="45" name="Textfeld 12"/>
          <p:cNvSpPr txBox="1"/>
          <p:nvPr/>
        </p:nvSpPr>
        <p:spPr>
          <a:xfrm>
            <a:off x="7279116" y="5535363"/>
            <a:ext cx="1503938" cy="369332"/>
          </a:xfrm>
          <a:prstGeom prst="rect">
            <a:avLst/>
          </a:prstGeom>
          <a:noFill/>
        </p:spPr>
        <p:txBody>
          <a:bodyPr wrap="none" rtlCol="0">
            <a:spAutoFit/>
          </a:bodyPr>
          <a:lstStyle/>
          <a:p>
            <a:r>
              <a:rPr lang="en-GB" dirty="0" smtClean="0"/>
              <a:t>Customer C03</a:t>
            </a:r>
            <a:endParaRPr lang="en-GB" dirty="0"/>
          </a:p>
        </p:txBody>
      </p:sp>
      <p:sp>
        <p:nvSpPr>
          <p:cNvPr id="46" name="Rechteck 4"/>
          <p:cNvSpPr/>
          <p:nvPr/>
        </p:nvSpPr>
        <p:spPr>
          <a:xfrm>
            <a:off x="4558672" y="5617454"/>
            <a:ext cx="720000" cy="900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dirty="0" smtClean="0"/>
              <a:t>OilCo</a:t>
            </a:r>
          </a:p>
          <a:p>
            <a:pPr algn="ctr"/>
            <a:r>
              <a:rPr lang="en-GB" dirty="0" smtClean="0"/>
              <a:t>BBB</a:t>
            </a:r>
            <a:endParaRPr lang="en-GB" dirty="0"/>
          </a:p>
        </p:txBody>
      </p:sp>
      <p:sp>
        <p:nvSpPr>
          <p:cNvPr id="47" name="Pfeil nach rechts 10"/>
          <p:cNvSpPr/>
          <p:nvPr/>
        </p:nvSpPr>
        <p:spPr>
          <a:xfrm>
            <a:off x="3876078" y="5965958"/>
            <a:ext cx="474562" cy="214131"/>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48" name="Textfeld 12"/>
          <p:cNvSpPr txBox="1"/>
          <p:nvPr/>
        </p:nvSpPr>
        <p:spPr>
          <a:xfrm>
            <a:off x="674077" y="5168723"/>
            <a:ext cx="2160463" cy="1200329"/>
          </a:xfrm>
          <a:prstGeom prst="rect">
            <a:avLst/>
          </a:prstGeom>
          <a:noFill/>
        </p:spPr>
        <p:txBody>
          <a:bodyPr wrap="none" rtlCol="0">
            <a:spAutoFit/>
          </a:bodyPr>
          <a:lstStyle/>
          <a:p>
            <a:r>
              <a:rPr lang="en-GB" dirty="0" smtClean="0"/>
              <a:t>Use Case 3</a:t>
            </a:r>
          </a:p>
          <a:p>
            <a:r>
              <a:rPr lang="en-GB" dirty="0" smtClean="0"/>
              <a:t>Lifting at Non-Equity </a:t>
            </a:r>
          </a:p>
          <a:p>
            <a:r>
              <a:rPr lang="en-GB" dirty="0" smtClean="0"/>
              <a:t>Terminal, </a:t>
            </a:r>
          </a:p>
          <a:p>
            <a:r>
              <a:rPr lang="en-GB" dirty="0" smtClean="0"/>
              <a:t>4 Party Transaction</a:t>
            </a:r>
            <a:endParaRPr lang="en-GB" dirty="0"/>
          </a:p>
        </p:txBody>
      </p:sp>
      <p:sp>
        <p:nvSpPr>
          <p:cNvPr id="49" name="Rechteck 3"/>
          <p:cNvSpPr/>
          <p:nvPr/>
        </p:nvSpPr>
        <p:spPr>
          <a:xfrm>
            <a:off x="3030252" y="5617454"/>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AAA</a:t>
            </a:r>
            <a:endParaRPr lang="en-GB" dirty="0"/>
          </a:p>
        </p:txBody>
      </p:sp>
    </p:spTree>
    <p:extLst>
      <p:ext uri="{BB962C8B-B14F-4D97-AF65-F5344CB8AC3E}">
        <p14:creationId xmlns:p14="http://schemas.microsoft.com/office/powerpoint/2010/main" val="15301410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GB" sz="2800" dirty="0" smtClean="0"/>
              <a:t>Contract Use Case 1</a:t>
            </a:r>
            <a:endParaRPr lang="en-GB" sz="2800" dirty="0"/>
          </a:p>
        </p:txBody>
      </p:sp>
      <p:sp>
        <p:nvSpPr>
          <p:cNvPr id="4" name="Rechteck 3"/>
          <p:cNvSpPr/>
          <p:nvPr/>
        </p:nvSpPr>
        <p:spPr>
          <a:xfrm>
            <a:off x="3925648" y="3783676"/>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AAA</a:t>
            </a:r>
            <a:endParaRPr lang="en-GB" dirty="0"/>
          </a:p>
        </p:txBody>
      </p:sp>
      <p:sp>
        <p:nvSpPr>
          <p:cNvPr id="6" name="Textfeld 5"/>
          <p:cNvSpPr txBox="1"/>
          <p:nvPr/>
        </p:nvSpPr>
        <p:spPr>
          <a:xfrm>
            <a:off x="715712" y="1378576"/>
            <a:ext cx="7890065" cy="1323439"/>
          </a:xfrm>
          <a:prstGeom prst="rect">
            <a:avLst/>
          </a:prstGeom>
          <a:noFill/>
        </p:spPr>
        <p:txBody>
          <a:bodyPr wrap="square" rtlCol="0">
            <a:spAutoFit/>
          </a:bodyPr>
          <a:lstStyle/>
          <a:p>
            <a:r>
              <a:rPr lang="en-GB" sz="1600" dirty="0" smtClean="0"/>
              <a:t>Customer C01 of Oil company AAA picks up goods from Equity Terminal TP1.</a:t>
            </a:r>
          </a:p>
          <a:p>
            <a:endParaRPr lang="en-GB" sz="1600" dirty="0"/>
          </a:p>
          <a:p>
            <a:r>
              <a:rPr lang="en-GB" sz="1600" dirty="0" smtClean="0"/>
              <a:t>Preconditions:</a:t>
            </a:r>
          </a:p>
          <a:p>
            <a:pPr marL="285750" indent="-285750">
              <a:buFontTx/>
              <a:buChar char="-"/>
            </a:pPr>
            <a:r>
              <a:rPr lang="en-GB" sz="1600" dirty="0" smtClean="0"/>
              <a:t>Sales Contract Oil company AAA -&gt; Customer C01</a:t>
            </a:r>
          </a:p>
          <a:p>
            <a:pPr marL="285750" indent="-285750">
              <a:buFontTx/>
              <a:buChar char="-"/>
            </a:pPr>
            <a:r>
              <a:rPr lang="en-GB" sz="1600" dirty="0" smtClean="0"/>
              <a:t>Accounts/Master Data created in TAS</a:t>
            </a:r>
            <a:endParaRPr lang="en-GB" sz="1600" dirty="0"/>
          </a:p>
        </p:txBody>
      </p:sp>
      <p:sp>
        <p:nvSpPr>
          <p:cNvPr id="7" name="Rechteck 6"/>
          <p:cNvSpPr/>
          <p:nvPr/>
        </p:nvSpPr>
        <p:spPr>
          <a:xfrm>
            <a:off x="674077" y="1335387"/>
            <a:ext cx="8012723" cy="1881329"/>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8" name="Grafik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43865" y="3910588"/>
            <a:ext cx="923544" cy="646176"/>
          </a:xfrm>
          <a:prstGeom prst="rect">
            <a:avLst/>
          </a:prstGeom>
        </p:spPr>
      </p:pic>
      <p:sp>
        <p:nvSpPr>
          <p:cNvPr id="10" name="Rechteck 9"/>
          <p:cNvSpPr/>
          <p:nvPr/>
        </p:nvSpPr>
        <p:spPr>
          <a:xfrm>
            <a:off x="674077" y="3317991"/>
            <a:ext cx="8041660" cy="1462358"/>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Pfeil nach rechts 11"/>
          <p:cNvSpPr/>
          <p:nvPr/>
        </p:nvSpPr>
        <p:spPr>
          <a:xfrm>
            <a:off x="4990924" y="4132180"/>
            <a:ext cx="474562" cy="214131"/>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13" name="Textfeld 12"/>
          <p:cNvSpPr txBox="1"/>
          <p:nvPr/>
        </p:nvSpPr>
        <p:spPr>
          <a:xfrm>
            <a:off x="3808066" y="3293023"/>
            <a:ext cx="1354666" cy="369332"/>
          </a:xfrm>
          <a:prstGeom prst="rect">
            <a:avLst/>
          </a:prstGeom>
          <a:noFill/>
        </p:spPr>
        <p:txBody>
          <a:bodyPr wrap="none" rtlCol="0">
            <a:spAutoFit/>
          </a:bodyPr>
          <a:lstStyle/>
          <a:p>
            <a:r>
              <a:rPr lang="en-GB" dirty="0" smtClean="0"/>
              <a:t>Equity Chain</a:t>
            </a:r>
            <a:endParaRPr lang="en-GB" dirty="0"/>
          </a:p>
        </p:txBody>
      </p:sp>
      <p:sp>
        <p:nvSpPr>
          <p:cNvPr id="14" name="Rechteck 13"/>
          <p:cNvSpPr/>
          <p:nvPr/>
        </p:nvSpPr>
        <p:spPr>
          <a:xfrm>
            <a:off x="674077" y="4955910"/>
            <a:ext cx="8041660" cy="1701479"/>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Rechteck 15"/>
          <p:cNvSpPr/>
          <p:nvPr/>
        </p:nvSpPr>
        <p:spPr>
          <a:xfrm>
            <a:off x="3200923" y="5601274"/>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AAA</a:t>
            </a:r>
            <a:endParaRPr lang="en-GB" dirty="0"/>
          </a:p>
        </p:txBody>
      </p:sp>
      <p:sp>
        <p:nvSpPr>
          <p:cNvPr id="17" name="Zylinder 16"/>
          <p:cNvSpPr/>
          <p:nvPr/>
        </p:nvSpPr>
        <p:spPr>
          <a:xfrm>
            <a:off x="5405914" y="5601274"/>
            <a:ext cx="995423" cy="90000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18" name="Pfeil nach rechts 17"/>
          <p:cNvSpPr/>
          <p:nvPr/>
        </p:nvSpPr>
        <p:spPr>
          <a:xfrm>
            <a:off x="4144276" y="5996332"/>
            <a:ext cx="1012784" cy="1909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Textfeld 18"/>
          <p:cNvSpPr txBox="1"/>
          <p:nvPr/>
        </p:nvSpPr>
        <p:spPr>
          <a:xfrm>
            <a:off x="4010148" y="5744136"/>
            <a:ext cx="1225272" cy="338554"/>
          </a:xfrm>
          <a:prstGeom prst="rect">
            <a:avLst/>
          </a:prstGeom>
          <a:noFill/>
        </p:spPr>
        <p:txBody>
          <a:bodyPr wrap="none" rtlCol="0">
            <a:spAutoFit/>
          </a:bodyPr>
          <a:lstStyle/>
          <a:p>
            <a:r>
              <a:rPr lang="en-GB" sz="1600" dirty="0" smtClean="0"/>
              <a:t>PM Contract</a:t>
            </a:r>
            <a:endParaRPr lang="en-GB" sz="1600" dirty="0"/>
          </a:p>
        </p:txBody>
      </p:sp>
      <p:sp>
        <p:nvSpPr>
          <p:cNvPr id="24" name="Textfeld 23"/>
          <p:cNvSpPr txBox="1"/>
          <p:nvPr/>
        </p:nvSpPr>
        <p:spPr>
          <a:xfrm>
            <a:off x="3860630" y="4965859"/>
            <a:ext cx="1566134" cy="369332"/>
          </a:xfrm>
          <a:prstGeom prst="rect">
            <a:avLst/>
          </a:prstGeom>
          <a:noFill/>
        </p:spPr>
        <p:txBody>
          <a:bodyPr wrap="none" rtlCol="0">
            <a:spAutoFit/>
          </a:bodyPr>
          <a:lstStyle/>
          <a:p>
            <a:r>
              <a:rPr lang="en-GB" dirty="0" smtClean="0"/>
              <a:t>PM-Message 1</a:t>
            </a:r>
            <a:endParaRPr lang="en-GB" dirty="0"/>
          </a:p>
        </p:txBody>
      </p:sp>
    </p:spTree>
    <p:extLst>
      <p:ext uri="{BB962C8B-B14F-4D97-AF65-F5344CB8AC3E}">
        <p14:creationId xmlns:p14="http://schemas.microsoft.com/office/powerpoint/2010/main" val="20837102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GB" sz="2800" dirty="0" smtClean="0"/>
              <a:t>Contract Use Case 1 </a:t>
            </a:r>
            <a:br>
              <a:rPr lang="en-GB" sz="2800" dirty="0" smtClean="0"/>
            </a:br>
            <a:r>
              <a:rPr lang="en-GB" sz="2800" dirty="0" smtClean="0"/>
              <a:t>PM-Message 1</a:t>
            </a:r>
            <a:endParaRPr lang="en-GB" sz="2800" dirty="0"/>
          </a:p>
        </p:txBody>
      </p:sp>
      <p:sp>
        <p:nvSpPr>
          <p:cNvPr id="4" name="Rechteck 3"/>
          <p:cNvSpPr/>
          <p:nvPr/>
        </p:nvSpPr>
        <p:spPr>
          <a:xfrm>
            <a:off x="4367288" y="2608611"/>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AAA</a:t>
            </a:r>
            <a:endParaRPr lang="en-GB" dirty="0"/>
          </a:p>
        </p:txBody>
      </p:sp>
      <p:sp>
        <p:nvSpPr>
          <p:cNvPr id="6" name="Textfeld 5"/>
          <p:cNvSpPr txBox="1"/>
          <p:nvPr/>
        </p:nvSpPr>
        <p:spPr>
          <a:xfrm>
            <a:off x="674076" y="1711568"/>
            <a:ext cx="8280000" cy="646331"/>
          </a:xfrm>
          <a:prstGeom prst="rect">
            <a:avLst/>
          </a:prstGeom>
          <a:noFill/>
        </p:spPr>
        <p:txBody>
          <a:bodyPr wrap="square" rtlCol="0">
            <a:spAutoFit/>
          </a:bodyPr>
          <a:lstStyle/>
          <a:p>
            <a:r>
              <a:rPr lang="en-GB" dirty="0" smtClean="0"/>
              <a:t>                   Oil Company AAA issues Supply Sales Contract to Terminal TP1</a:t>
            </a:r>
          </a:p>
          <a:p>
            <a:endParaRPr lang="en-GB" dirty="0" smtClean="0"/>
          </a:p>
        </p:txBody>
      </p:sp>
      <p:sp>
        <p:nvSpPr>
          <p:cNvPr id="3" name="Zylinder 2"/>
          <p:cNvSpPr/>
          <p:nvPr/>
        </p:nvSpPr>
        <p:spPr>
          <a:xfrm>
            <a:off x="6980595" y="2568062"/>
            <a:ext cx="995423" cy="90000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9" name="Pfeil nach rechts 8"/>
          <p:cNvSpPr/>
          <p:nvPr/>
        </p:nvSpPr>
        <p:spPr>
          <a:xfrm>
            <a:off x="5521447" y="2970899"/>
            <a:ext cx="1012784" cy="1909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Textfeld 12"/>
          <p:cNvSpPr txBox="1"/>
          <p:nvPr/>
        </p:nvSpPr>
        <p:spPr>
          <a:xfrm>
            <a:off x="5387319" y="2718703"/>
            <a:ext cx="1225272" cy="338554"/>
          </a:xfrm>
          <a:prstGeom prst="rect">
            <a:avLst/>
          </a:prstGeom>
          <a:noFill/>
        </p:spPr>
        <p:txBody>
          <a:bodyPr wrap="none" rtlCol="0">
            <a:spAutoFit/>
          </a:bodyPr>
          <a:lstStyle/>
          <a:p>
            <a:r>
              <a:rPr lang="en-GB" sz="1600" dirty="0" smtClean="0"/>
              <a:t>PM Contract</a:t>
            </a:r>
            <a:endParaRPr lang="en-GB" sz="1600" dirty="0"/>
          </a:p>
        </p:txBody>
      </p:sp>
      <p:sp>
        <p:nvSpPr>
          <p:cNvPr id="15" name="Rechteck 14"/>
          <p:cNvSpPr/>
          <p:nvPr/>
        </p:nvSpPr>
        <p:spPr>
          <a:xfrm>
            <a:off x="729204" y="1711568"/>
            <a:ext cx="7812911" cy="395024"/>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aphicFrame>
        <p:nvGraphicFramePr>
          <p:cNvPr id="16" name="Tabelle 15"/>
          <p:cNvGraphicFramePr>
            <a:graphicFrameLocks noGrp="1"/>
          </p:cNvGraphicFramePr>
          <p:nvPr>
            <p:extLst>
              <p:ext uri="{D42A27DB-BD31-4B8C-83A1-F6EECF244321}">
                <p14:modId xmlns:p14="http://schemas.microsoft.com/office/powerpoint/2010/main" val="849063889"/>
              </p:ext>
            </p:extLst>
          </p:nvPr>
        </p:nvGraphicFramePr>
        <p:xfrm>
          <a:off x="729205" y="2281520"/>
          <a:ext cx="3002590" cy="4116645"/>
        </p:xfrm>
        <a:graphic>
          <a:graphicData uri="http://schemas.openxmlformats.org/drawingml/2006/table">
            <a:tbl>
              <a:tblPr>
                <a:tableStyleId>{5C22544A-7EE6-4342-B048-85BDC9FD1C3A}</a:tableStyleId>
              </a:tblPr>
              <a:tblGrid>
                <a:gridCol w="870499"/>
                <a:gridCol w="1337288"/>
                <a:gridCol w="794803"/>
              </a:tblGrid>
              <a:tr h="162225">
                <a:tc>
                  <a:txBody>
                    <a:bodyPr/>
                    <a:lstStyle/>
                    <a:p>
                      <a:pPr algn="l" fontAlgn="b"/>
                      <a:r>
                        <a:rPr lang="de-DE" sz="900" u="none" strike="noStrike" dirty="0">
                          <a:effectLst/>
                        </a:rPr>
                        <a:t>Header</a:t>
                      </a:r>
                      <a:endParaRPr lang="de-DE" sz="900" b="1"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 </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From</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AAA</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To</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TP1</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DocumentIdentifier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9000012344</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DocumentHeader</a:t>
                      </a:r>
                      <a:endParaRPr lang="de-DE" sz="900" b="1"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MovementType</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Contract</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DocumentIdentifier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4500012345</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DocumentStatus</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unblocked</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ValidDate</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01.01.2015</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ExpireDate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31.12.2015</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DocumentLI</a:t>
                      </a:r>
                      <a:endParaRPr lang="de-DE" sz="900" b="1"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DocumentLineItemNumber</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10</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LineItemStatus</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unblocked</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MoTType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Truck</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Location</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TP1</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Sold to</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b="0" i="0" u="none" strike="noStrike" dirty="0" smtClean="0">
                          <a:solidFill>
                            <a:schemeClr val="dk1"/>
                          </a:solidFill>
                          <a:effectLst/>
                          <a:latin typeface="+mn-lt"/>
                        </a:rPr>
                        <a:t>C01</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dirty="0">
                          <a:effectLst/>
                        </a:rPr>
                        <a:t> </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Ship To</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C01</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dirty="0">
                          <a:effectLst/>
                        </a:rPr>
                        <a:t> </a:t>
                      </a:r>
                      <a:endParaRPr lang="de-DE" sz="900" b="1"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ReferenceQualifier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 </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ReferenceIdentifier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 </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ReferenceItem</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1"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ScheduleType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Outbound</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MotType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Truck</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MaterialCode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100001234</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TerminalProduct</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T60000</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Quantity</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100000</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UoM</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LTR</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err="1">
                          <a:effectLst/>
                        </a:rPr>
                        <a:t>MeasurementQualifier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Standard</a:t>
                      </a:r>
                      <a:endParaRPr lang="de-DE" sz="900" b="0" i="0" u="none" strike="noStrike" dirty="0">
                        <a:solidFill>
                          <a:srgbClr val="000000"/>
                        </a:solidFill>
                        <a:effectLst/>
                        <a:latin typeface="Calibri" panose="020F0502020204030204" pitchFamily="34" charset="0"/>
                      </a:endParaRPr>
                    </a:p>
                  </a:txBody>
                  <a:tcPr marL="4755" marR="4755" marT="4755" marB="0" anchor="ctr"/>
                </a:tc>
              </a:tr>
            </a:tbl>
          </a:graphicData>
        </a:graphic>
      </p:graphicFrame>
    </p:spTree>
    <p:extLst>
      <p:ext uri="{BB962C8B-B14F-4D97-AF65-F5344CB8AC3E}">
        <p14:creationId xmlns:p14="http://schemas.microsoft.com/office/powerpoint/2010/main" val="34565924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424282"/>
            <a:ext cx="8229600" cy="738835"/>
          </a:xfrm>
        </p:spPr>
        <p:txBody>
          <a:bodyPr>
            <a:normAutofit/>
          </a:bodyPr>
          <a:lstStyle/>
          <a:p>
            <a:r>
              <a:rPr lang="en-GB" sz="2800" dirty="0" smtClean="0"/>
              <a:t>Contract Use Case 2</a:t>
            </a:r>
            <a:endParaRPr lang="en-GB" sz="2800" dirty="0"/>
          </a:p>
        </p:txBody>
      </p:sp>
      <p:sp>
        <p:nvSpPr>
          <p:cNvPr id="4" name="Rechteck 3"/>
          <p:cNvSpPr/>
          <p:nvPr/>
        </p:nvSpPr>
        <p:spPr>
          <a:xfrm>
            <a:off x="2633224" y="3783676"/>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AAA</a:t>
            </a:r>
            <a:endParaRPr lang="en-GB" dirty="0"/>
          </a:p>
        </p:txBody>
      </p:sp>
      <p:sp>
        <p:nvSpPr>
          <p:cNvPr id="5" name="Rechteck 4"/>
          <p:cNvSpPr/>
          <p:nvPr/>
        </p:nvSpPr>
        <p:spPr>
          <a:xfrm>
            <a:off x="4143416" y="3783676"/>
            <a:ext cx="720000" cy="900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dirty="0" smtClean="0"/>
              <a:t>OilCo</a:t>
            </a:r>
          </a:p>
          <a:p>
            <a:pPr algn="ctr"/>
            <a:r>
              <a:rPr lang="en-GB" dirty="0" smtClean="0"/>
              <a:t>BBB</a:t>
            </a:r>
            <a:endParaRPr lang="en-GB" dirty="0"/>
          </a:p>
        </p:txBody>
      </p:sp>
      <p:sp>
        <p:nvSpPr>
          <p:cNvPr id="6" name="Textfeld 5"/>
          <p:cNvSpPr txBox="1"/>
          <p:nvPr/>
        </p:nvSpPr>
        <p:spPr>
          <a:xfrm>
            <a:off x="715712" y="1378576"/>
            <a:ext cx="7890065" cy="1815882"/>
          </a:xfrm>
          <a:prstGeom prst="rect">
            <a:avLst/>
          </a:prstGeom>
          <a:noFill/>
        </p:spPr>
        <p:txBody>
          <a:bodyPr wrap="square" rtlCol="0">
            <a:spAutoFit/>
          </a:bodyPr>
          <a:lstStyle/>
          <a:p>
            <a:r>
              <a:rPr lang="en-GB" sz="1600" dirty="0" smtClean="0"/>
              <a:t>Customer C02 of Oil company BBB picks up goods from 3</a:t>
            </a:r>
            <a:r>
              <a:rPr lang="en-GB" sz="1600" baseline="30000" dirty="0" smtClean="0"/>
              <a:t>rd</a:t>
            </a:r>
            <a:r>
              <a:rPr lang="en-GB" sz="1600" dirty="0" smtClean="0"/>
              <a:t> Party Terminal TP1, based on Sales Contract out of Oil company AAA Stock.</a:t>
            </a:r>
          </a:p>
          <a:p>
            <a:endParaRPr lang="en-GB" sz="1600" dirty="0"/>
          </a:p>
          <a:p>
            <a:r>
              <a:rPr lang="en-GB" sz="1600" dirty="0" smtClean="0"/>
              <a:t>Preconditions:</a:t>
            </a:r>
          </a:p>
          <a:p>
            <a:pPr marL="285750" indent="-285750">
              <a:buFontTx/>
              <a:buChar char="-"/>
            </a:pPr>
            <a:r>
              <a:rPr lang="en-GB" sz="1600" dirty="0" smtClean="0"/>
              <a:t>Supply Contract Oil company AAA -&gt; BBB</a:t>
            </a:r>
          </a:p>
          <a:p>
            <a:pPr marL="285750" indent="-285750">
              <a:buFontTx/>
              <a:buChar char="-"/>
            </a:pPr>
            <a:r>
              <a:rPr lang="en-GB" sz="1600" dirty="0" smtClean="0"/>
              <a:t>Sales Contract Oil company BBB -&gt; Customer C02</a:t>
            </a:r>
          </a:p>
          <a:p>
            <a:pPr marL="285750" indent="-285750">
              <a:buFontTx/>
              <a:buChar char="-"/>
            </a:pPr>
            <a:r>
              <a:rPr lang="en-GB" sz="1600" dirty="0" smtClean="0"/>
              <a:t>Accounts/Master Data setup in TAS</a:t>
            </a:r>
            <a:endParaRPr lang="en-GB" sz="1600" dirty="0"/>
          </a:p>
        </p:txBody>
      </p:sp>
      <p:sp>
        <p:nvSpPr>
          <p:cNvPr id="7" name="Rechteck 6"/>
          <p:cNvSpPr/>
          <p:nvPr/>
        </p:nvSpPr>
        <p:spPr>
          <a:xfrm>
            <a:off x="674077" y="1335387"/>
            <a:ext cx="8012723" cy="1881329"/>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8" name="Grafik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43865" y="3910588"/>
            <a:ext cx="923544" cy="646176"/>
          </a:xfrm>
          <a:prstGeom prst="rect">
            <a:avLst/>
          </a:prstGeom>
        </p:spPr>
      </p:pic>
      <p:sp>
        <p:nvSpPr>
          <p:cNvPr id="10" name="Rechteck 9"/>
          <p:cNvSpPr/>
          <p:nvPr/>
        </p:nvSpPr>
        <p:spPr>
          <a:xfrm>
            <a:off x="674077" y="3317991"/>
            <a:ext cx="8041660" cy="1462358"/>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Pfeil nach rechts 10"/>
          <p:cNvSpPr/>
          <p:nvPr/>
        </p:nvSpPr>
        <p:spPr>
          <a:xfrm>
            <a:off x="3460822" y="4132180"/>
            <a:ext cx="474562" cy="214131"/>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12" name="Pfeil nach rechts 11"/>
          <p:cNvSpPr/>
          <p:nvPr/>
        </p:nvSpPr>
        <p:spPr>
          <a:xfrm>
            <a:off x="4990924" y="4132180"/>
            <a:ext cx="474562" cy="214131"/>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13" name="Textfeld 12"/>
          <p:cNvSpPr txBox="1"/>
          <p:nvPr/>
        </p:nvSpPr>
        <p:spPr>
          <a:xfrm>
            <a:off x="3808066" y="3293023"/>
            <a:ext cx="1354666" cy="369332"/>
          </a:xfrm>
          <a:prstGeom prst="rect">
            <a:avLst/>
          </a:prstGeom>
          <a:noFill/>
        </p:spPr>
        <p:txBody>
          <a:bodyPr wrap="none" rtlCol="0">
            <a:spAutoFit/>
          </a:bodyPr>
          <a:lstStyle/>
          <a:p>
            <a:r>
              <a:rPr lang="en-GB" dirty="0" smtClean="0"/>
              <a:t>Equity Chain</a:t>
            </a:r>
            <a:endParaRPr lang="en-GB" dirty="0"/>
          </a:p>
        </p:txBody>
      </p:sp>
      <p:sp>
        <p:nvSpPr>
          <p:cNvPr id="14" name="Rechteck 13"/>
          <p:cNvSpPr/>
          <p:nvPr/>
        </p:nvSpPr>
        <p:spPr>
          <a:xfrm>
            <a:off x="674077" y="4955910"/>
            <a:ext cx="8041660" cy="1701479"/>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Rechteck 15"/>
          <p:cNvSpPr/>
          <p:nvPr/>
        </p:nvSpPr>
        <p:spPr>
          <a:xfrm>
            <a:off x="950171" y="5601274"/>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AAA</a:t>
            </a:r>
            <a:endParaRPr lang="en-GB" dirty="0"/>
          </a:p>
        </p:txBody>
      </p:sp>
      <p:sp>
        <p:nvSpPr>
          <p:cNvPr id="17" name="Zylinder 16"/>
          <p:cNvSpPr/>
          <p:nvPr/>
        </p:nvSpPr>
        <p:spPr>
          <a:xfrm>
            <a:off x="3155162" y="5601274"/>
            <a:ext cx="995423" cy="90000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18" name="Pfeil nach rechts 17"/>
          <p:cNvSpPr/>
          <p:nvPr/>
        </p:nvSpPr>
        <p:spPr>
          <a:xfrm>
            <a:off x="1893524" y="5996332"/>
            <a:ext cx="1012784" cy="1909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Textfeld 18"/>
          <p:cNvSpPr txBox="1"/>
          <p:nvPr/>
        </p:nvSpPr>
        <p:spPr>
          <a:xfrm>
            <a:off x="1759396" y="5744136"/>
            <a:ext cx="1225272" cy="338554"/>
          </a:xfrm>
          <a:prstGeom prst="rect">
            <a:avLst/>
          </a:prstGeom>
          <a:noFill/>
        </p:spPr>
        <p:txBody>
          <a:bodyPr wrap="none" rtlCol="0">
            <a:spAutoFit/>
          </a:bodyPr>
          <a:lstStyle/>
          <a:p>
            <a:r>
              <a:rPr lang="en-GB" sz="1600" dirty="0" smtClean="0"/>
              <a:t>PM Contract</a:t>
            </a:r>
            <a:endParaRPr lang="en-GB" sz="1600" dirty="0"/>
          </a:p>
        </p:txBody>
      </p:sp>
      <p:sp>
        <p:nvSpPr>
          <p:cNvPr id="20" name="Pfeil nach rechts 19"/>
          <p:cNvSpPr/>
          <p:nvPr/>
        </p:nvSpPr>
        <p:spPr>
          <a:xfrm>
            <a:off x="6175107" y="6034002"/>
            <a:ext cx="1012784" cy="1909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 name="Textfeld 20"/>
          <p:cNvSpPr txBox="1"/>
          <p:nvPr/>
        </p:nvSpPr>
        <p:spPr>
          <a:xfrm>
            <a:off x="6168300" y="5781806"/>
            <a:ext cx="1225272" cy="338554"/>
          </a:xfrm>
          <a:prstGeom prst="rect">
            <a:avLst/>
          </a:prstGeom>
          <a:noFill/>
        </p:spPr>
        <p:txBody>
          <a:bodyPr wrap="none" rtlCol="0">
            <a:spAutoFit/>
          </a:bodyPr>
          <a:lstStyle/>
          <a:p>
            <a:r>
              <a:rPr lang="en-GB" sz="1600" dirty="0" smtClean="0"/>
              <a:t>PM Contract</a:t>
            </a:r>
            <a:endParaRPr lang="en-GB" sz="1600" dirty="0"/>
          </a:p>
        </p:txBody>
      </p:sp>
      <p:sp>
        <p:nvSpPr>
          <p:cNvPr id="22" name="Rechteck 21"/>
          <p:cNvSpPr/>
          <p:nvPr/>
        </p:nvSpPr>
        <p:spPr>
          <a:xfrm>
            <a:off x="5201452" y="5627621"/>
            <a:ext cx="720000" cy="900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dirty="0" smtClean="0"/>
              <a:t>OilCo</a:t>
            </a:r>
          </a:p>
          <a:p>
            <a:pPr algn="ctr"/>
            <a:r>
              <a:rPr lang="en-GB" dirty="0" smtClean="0"/>
              <a:t>BBB</a:t>
            </a:r>
            <a:endParaRPr lang="en-GB" dirty="0"/>
          </a:p>
        </p:txBody>
      </p:sp>
      <p:sp>
        <p:nvSpPr>
          <p:cNvPr id="23" name="Zylinder 22"/>
          <p:cNvSpPr/>
          <p:nvPr/>
        </p:nvSpPr>
        <p:spPr>
          <a:xfrm>
            <a:off x="7436745" y="5638944"/>
            <a:ext cx="995423" cy="90000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24" name="Textfeld 23"/>
          <p:cNvSpPr txBox="1"/>
          <p:nvPr/>
        </p:nvSpPr>
        <p:spPr>
          <a:xfrm>
            <a:off x="1609878" y="4965859"/>
            <a:ext cx="1566134" cy="369332"/>
          </a:xfrm>
          <a:prstGeom prst="rect">
            <a:avLst/>
          </a:prstGeom>
          <a:noFill/>
        </p:spPr>
        <p:txBody>
          <a:bodyPr wrap="none" rtlCol="0">
            <a:spAutoFit/>
          </a:bodyPr>
          <a:lstStyle/>
          <a:p>
            <a:r>
              <a:rPr lang="en-GB" dirty="0" smtClean="0"/>
              <a:t>PM-Message 1</a:t>
            </a:r>
            <a:endParaRPr lang="en-GB" dirty="0"/>
          </a:p>
        </p:txBody>
      </p:sp>
      <p:sp>
        <p:nvSpPr>
          <p:cNvPr id="26" name="Textfeld 25"/>
          <p:cNvSpPr txBox="1"/>
          <p:nvPr/>
        </p:nvSpPr>
        <p:spPr>
          <a:xfrm>
            <a:off x="5903037" y="4965859"/>
            <a:ext cx="1566134" cy="369332"/>
          </a:xfrm>
          <a:prstGeom prst="rect">
            <a:avLst/>
          </a:prstGeom>
          <a:noFill/>
        </p:spPr>
        <p:txBody>
          <a:bodyPr wrap="none" rtlCol="0">
            <a:spAutoFit/>
          </a:bodyPr>
          <a:lstStyle/>
          <a:p>
            <a:r>
              <a:rPr lang="en-GB" dirty="0" smtClean="0"/>
              <a:t>PM-Message 2</a:t>
            </a:r>
            <a:endParaRPr lang="en-GB" dirty="0"/>
          </a:p>
        </p:txBody>
      </p:sp>
    </p:spTree>
    <p:extLst>
      <p:ext uri="{BB962C8B-B14F-4D97-AF65-F5344CB8AC3E}">
        <p14:creationId xmlns:p14="http://schemas.microsoft.com/office/powerpoint/2010/main" val="21329070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GB" sz="2800" dirty="0" smtClean="0"/>
              <a:t>Contract Use Case 2 </a:t>
            </a:r>
            <a:br>
              <a:rPr lang="en-GB" sz="2800" dirty="0" smtClean="0"/>
            </a:br>
            <a:r>
              <a:rPr lang="en-GB" sz="2800" dirty="0" smtClean="0"/>
              <a:t>PM-Message 1</a:t>
            </a:r>
            <a:endParaRPr lang="en-GB" sz="2800" dirty="0"/>
          </a:p>
        </p:txBody>
      </p:sp>
      <p:sp>
        <p:nvSpPr>
          <p:cNvPr id="4" name="Rechteck 3"/>
          <p:cNvSpPr/>
          <p:nvPr/>
        </p:nvSpPr>
        <p:spPr>
          <a:xfrm>
            <a:off x="4775604" y="2568062"/>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AAA</a:t>
            </a:r>
            <a:endParaRPr lang="en-GB" dirty="0"/>
          </a:p>
        </p:txBody>
      </p:sp>
      <p:sp>
        <p:nvSpPr>
          <p:cNvPr id="6" name="Textfeld 5"/>
          <p:cNvSpPr txBox="1"/>
          <p:nvPr/>
        </p:nvSpPr>
        <p:spPr>
          <a:xfrm>
            <a:off x="674076" y="1711568"/>
            <a:ext cx="8280000" cy="646331"/>
          </a:xfrm>
          <a:prstGeom prst="rect">
            <a:avLst/>
          </a:prstGeom>
          <a:noFill/>
        </p:spPr>
        <p:txBody>
          <a:bodyPr wrap="square" rtlCol="0">
            <a:spAutoFit/>
          </a:bodyPr>
          <a:lstStyle/>
          <a:p>
            <a:r>
              <a:rPr lang="en-GB" dirty="0" smtClean="0"/>
              <a:t>                   Oil Company AAA issues Supply Sales Contract to Terminal TP1</a:t>
            </a:r>
          </a:p>
          <a:p>
            <a:endParaRPr lang="en-GB" dirty="0" smtClean="0"/>
          </a:p>
        </p:txBody>
      </p:sp>
      <p:sp>
        <p:nvSpPr>
          <p:cNvPr id="3" name="Zylinder 2"/>
          <p:cNvSpPr/>
          <p:nvPr/>
        </p:nvSpPr>
        <p:spPr>
          <a:xfrm>
            <a:off x="6980595" y="2568062"/>
            <a:ext cx="995423" cy="90000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9" name="Pfeil nach rechts 8"/>
          <p:cNvSpPr/>
          <p:nvPr/>
        </p:nvSpPr>
        <p:spPr>
          <a:xfrm>
            <a:off x="5718957" y="2963120"/>
            <a:ext cx="1012784" cy="1909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Textfeld 12"/>
          <p:cNvSpPr txBox="1"/>
          <p:nvPr/>
        </p:nvSpPr>
        <p:spPr>
          <a:xfrm>
            <a:off x="5584829" y="2710924"/>
            <a:ext cx="1225272" cy="338554"/>
          </a:xfrm>
          <a:prstGeom prst="rect">
            <a:avLst/>
          </a:prstGeom>
          <a:noFill/>
        </p:spPr>
        <p:txBody>
          <a:bodyPr wrap="none" rtlCol="0">
            <a:spAutoFit/>
          </a:bodyPr>
          <a:lstStyle/>
          <a:p>
            <a:r>
              <a:rPr lang="en-GB" sz="1600" dirty="0" smtClean="0"/>
              <a:t>PM Contract</a:t>
            </a:r>
            <a:endParaRPr lang="en-GB" sz="1600" dirty="0"/>
          </a:p>
        </p:txBody>
      </p:sp>
      <p:sp>
        <p:nvSpPr>
          <p:cNvPr id="15" name="Rechteck 14"/>
          <p:cNvSpPr/>
          <p:nvPr/>
        </p:nvSpPr>
        <p:spPr>
          <a:xfrm>
            <a:off x="729204" y="1711568"/>
            <a:ext cx="7812911" cy="395024"/>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aphicFrame>
        <p:nvGraphicFramePr>
          <p:cNvPr id="16" name="Tabelle 15"/>
          <p:cNvGraphicFramePr>
            <a:graphicFrameLocks noGrp="1"/>
          </p:cNvGraphicFramePr>
          <p:nvPr>
            <p:extLst>
              <p:ext uri="{D42A27DB-BD31-4B8C-83A1-F6EECF244321}">
                <p14:modId xmlns:p14="http://schemas.microsoft.com/office/powerpoint/2010/main" val="1833113"/>
              </p:ext>
            </p:extLst>
          </p:nvPr>
        </p:nvGraphicFramePr>
        <p:xfrm>
          <a:off x="729205" y="2281520"/>
          <a:ext cx="3002590" cy="4116645"/>
        </p:xfrm>
        <a:graphic>
          <a:graphicData uri="http://schemas.openxmlformats.org/drawingml/2006/table">
            <a:tbl>
              <a:tblPr>
                <a:tableStyleId>{5C22544A-7EE6-4342-B048-85BDC9FD1C3A}</a:tableStyleId>
              </a:tblPr>
              <a:tblGrid>
                <a:gridCol w="870499"/>
                <a:gridCol w="1337288"/>
                <a:gridCol w="794803"/>
              </a:tblGrid>
              <a:tr h="162225">
                <a:tc>
                  <a:txBody>
                    <a:bodyPr/>
                    <a:lstStyle/>
                    <a:p>
                      <a:pPr algn="l" fontAlgn="b"/>
                      <a:r>
                        <a:rPr lang="de-DE" sz="900" u="none" strike="noStrike" dirty="0">
                          <a:effectLst/>
                        </a:rPr>
                        <a:t>Header</a:t>
                      </a:r>
                      <a:endParaRPr lang="de-DE" sz="900" b="1"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 </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From</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AAA</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To</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TP1</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DocumentIdentifier</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9000012344</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DocumentHeader</a:t>
                      </a:r>
                      <a:endParaRPr lang="de-DE" sz="900" b="1"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MovementType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Contract</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DocumentIdentifier</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4500012345</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DocumentStatus</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unblocked</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ValidDate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01.01.2015</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ExpireDate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31.12.2015</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DocumentLI</a:t>
                      </a:r>
                      <a:endParaRPr lang="de-DE" sz="900" b="1"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DocumentLineItemNumber</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10</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LineItemStatus</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unblocked</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MoTType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Truck</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Location</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TP1</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Sold to</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BBB</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Ship To</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BBB</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1"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ReferenceQualifier</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ReferenceIdentifier</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ReferenceItem</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1"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ScheduleType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Outbound</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MotType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Truck</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MaterialCode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100001234</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TerminalProduct</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T60000</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Quantity</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100000</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UoM</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LTR</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err="1">
                          <a:effectLst/>
                        </a:rPr>
                        <a:t>MeasurementQualifier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Standard</a:t>
                      </a:r>
                      <a:endParaRPr lang="de-DE" sz="900" b="0" i="0" u="none" strike="noStrike" dirty="0">
                        <a:solidFill>
                          <a:srgbClr val="000000"/>
                        </a:solidFill>
                        <a:effectLst/>
                        <a:latin typeface="Calibri" panose="020F0502020204030204" pitchFamily="34" charset="0"/>
                      </a:endParaRPr>
                    </a:p>
                  </a:txBody>
                  <a:tcPr marL="4755" marR="4755" marT="4755" marB="0" anchor="ctr"/>
                </a:tc>
              </a:tr>
            </a:tbl>
          </a:graphicData>
        </a:graphic>
      </p:graphicFrame>
    </p:spTree>
    <p:extLst>
      <p:ext uri="{BB962C8B-B14F-4D97-AF65-F5344CB8AC3E}">
        <p14:creationId xmlns:p14="http://schemas.microsoft.com/office/powerpoint/2010/main" val="321392754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GB" sz="2800" dirty="0" smtClean="0"/>
              <a:t>Contract Use Case 2</a:t>
            </a:r>
            <a:br>
              <a:rPr lang="en-GB" sz="2800" dirty="0" smtClean="0"/>
            </a:br>
            <a:r>
              <a:rPr lang="en-GB" sz="2800" dirty="0" smtClean="0"/>
              <a:t>PM-Message 2</a:t>
            </a:r>
            <a:endParaRPr lang="en-GB" sz="2800" dirty="0"/>
          </a:p>
        </p:txBody>
      </p:sp>
      <p:sp>
        <p:nvSpPr>
          <p:cNvPr id="6" name="Textfeld 5"/>
          <p:cNvSpPr txBox="1"/>
          <p:nvPr/>
        </p:nvSpPr>
        <p:spPr>
          <a:xfrm>
            <a:off x="674076" y="1441083"/>
            <a:ext cx="8280000" cy="923330"/>
          </a:xfrm>
          <a:prstGeom prst="rect">
            <a:avLst/>
          </a:prstGeom>
          <a:noFill/>
        </p:spPr>
        <p:txBody>
          <a:bodyPr wrap="square" rtlCol="0">
            <a:spAutoFit/>
          </a:bodyPr>
          <a:lstStyle/>
          <a:p>
            <a:r>
              <a:rPr lang="en-GB" dirty="0" smtClean="0"/>
              <a:t>Oil Company BBB issues Sales Contract or Order to Terminal TP1 for Customer C02, with reference to Supply-Contract</a:t>
            </a:r>
          </a:p>
          <a:p>
            <a:endParaRPr lang="en-GB" dirty="0" smtClean="0"/>
          </a:p>
        </p:txBody>
      </p:sp>
      <p:sp>
        <p:nvSpPr>
          <p:cNvPr id="9" name="Pfeil nach rechts 8"/>
          <p:cNvSpPr/>
          <p:nvPr/>
        </p:nvSpPr>
        <p:spPr>
          <a:xfrm>
            <a:off x="5718957" y="2963120"/>
            <a:ext cx="1012784" cy="1909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Textfeld 12"/>
          <p:cNvSpPr txBox="1"/>
          <p:nvPr/>
        </p:nvSpPr>
        <p:spPr>
          <a:xfrm>
            <a:off x="5694788" y="2710924"/>
            <a:ext cx="1154868" cy="338554"/>
          </a:xfrm>
          <a:prstGeom prst="rect">
            <a:avLst/>
          </a:prstGeom>
          <a:noFill/>
        </p:spPr>
        <p:txBody>
          <a:bodyPr wrap="none" rtlCol="0">
            <a:spAutoFit/>
          </a:bodyPr>
          <a:lstStyle/>
          <a:p>
            <a:r>
              <a:rPr lang="en-GB" sz="1600" dirty="0" smtClean="0"/>
              <a:t>PM Contact</a:t>
            </a:r>
            <a:endParaRPr lang="en-GB" sz="1600" dirty="0"/>
          </a:p>
        </p:txBody>
      </p:sp>
      <p:sp>
        <p:nvSpPr>
          <p:cNvPr id="15" name="Rechteck 14"/>
          <p:cNvSpPr/>
          <p:nvPr/>
        </p:nvSpPr>
        <p:spPr>
          <a:xfrm>
            <a:off x="729205" y="1417638"/>
            <a:ext cx="7957596" cy="688954"/>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Rechteck 9"/>
          <p:cNvSpPr/>
          <p:nvPr/>
        </p:nvSpPr>
        <p:spPr>
          <a:xfrm>
            <a:off x="4745302" y="2556739"/>
            <a:ext cx="720000" cy="900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dirty="0" smtClean="0"/>
              <a:t>OilCo</a:t>
            </a:r>
          </a:p>
          <a:p>
            <a:pPr algn="ctr"/>
            <a:r>
              <a:rPr lang="en-GB" dirty="0" smtClean="0"/>
              <a:t>BBB</a:t>
            </a:r>
            <a:endParaRPr lang="en-GB" dirty="0"/>
          </a:p>
        </p:txBody>
      </p:sp>
      <p:sp>
        <p:nvSpPr>
          <p:cNvPr id="12" name="Zylinder 11"/>
          <p:cNvSpPr/>
          <p:nvPr/>
        </p:nvSpPr>
        <p:spPr>
          <a:xfrm>
            <a:off x="6980595" y="2568062"/>
            <a:ext cx="995423" cy="90000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graphicFrame>
        <p:nvGraphicFramePr>
          <p:cNvPr id="5" name="Tabelle 4"/>
          <p:cNvGraphicFramePr>
            <a:graphicFrameLocks noGrp="1"/>
          </p:cNvGraphicFramePr>
          <p:nvPr>
            <p:extLst>
              <p:ext uri="{D42A27DB-BD31-4B8C-83A1-F6EECF244321}">
                <p14:modId xmlns:p14="http://schemas.microsoft.com/office/powerpoint/2010/main" val="2807105297"/>
              </p:ext>
            </p:extLst>
          </p:nvPr>
        </p:nvGraphicFramePr>
        <p:xfrm>
          <a:off x="729204" y="2205360"/>
          <a:ext cx="2864735" cy="4507706"/>
        </p:xfrm>
        <a:graphic>
          <a:graphicData uri="http://schemas.openxmlformats.org/drawingml/2006/table">
            <a:tbl>
              <a:tblPr>
                <a:tableStyleId>{5C22544A-7EE6-4342-B048-85BDC9FD1C3A}</a:tableStyleId>
              </a:tblPr>
              <a:tblGrid>
                <a:gridCol w="856528"/>
                <a:gridCol w="1331088"/>
                <a:gridCol w="677119"/>
              </a:tblGrid>
              <a:tr h="158911">
                <a:tc>
                  <a:txBody>
                    <a:bodyPr/>
                    <a:lstStyle/>
                    <a:p>
                      <a:pPr algn="l" fontAlgn="b"/>
                      <a:r>
                        <a:rPr lang="de-DE" sz="900" u="none" strike="noStrike" dirty="0">
                          <a:effectLst/>
                        </a:rPr>
                        <a:t>Header</a:t>
                      </a:r>
                      <a:endParaRPr lang="de-DE" sz="900" b="1" i="0" u="none" strike="noStrike" dirty="0">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dirty="0">
                          <a:effectLst/>
                        </a:rPr>
                        <a:t> </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ctr"/>
                </a:tc>
              </a:tr>
              <a:tr h="158911">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a:effectLst/>
                        </a:rPr>
                        <a:t>From</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a:effectLst/>
                        </a:rPr>
                        <a:t>BBB</a:t>
                      </a:r>
                      <a:endParaRPr lang="de-DE" sz="900" b="0" i="0" u="none" strike="noStrike">
                        <a:solidFill>
                          <a:srgbClr val="000000"/>
                        </a:solidFill>
                        <a:effectLst/>
                        <a:latin typeface="Calibri" panose="020F0502020204030204" pitchFamily="34" charset="0"/>
                      </a:endParaRPr>
                    </a:p>
                  </a:txBody>
                  <a:tcPr marL="4656" marR="4656" marT="4656" marB="0" anchor="ctr"/>
                </a:tc>
              </a:tr>
              <a:tr h="158911">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dirty="0">
                          <a:effectLst/>
                        </a:rPr>
                        <a:t>To</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a:effectLst/>
                        </a:rPr>
                        <a:t>TP1</a:t>
                      </a:r>
                      <a:endParaRPr lang="de-DE" sz="900" b="0" i="0" u="none" strike="noStrike" dirty="0">
                        <a:solidFill>
                          <a:srgbClr val="000000"/>
                        </a:solidFill>
                        <a:effectLst/>
                        <a:latin typeface="Calibri" panose="020F0502020204030204" pitchFamily="34" charset="0"/>
                      </a:endParaRPr>
                    </a:p>
                  </a:txBody>
                  <a:tcPr marL="4656" marR="4656" marT="4656" marB="0" anchor="ctr"/>
                </a:tc>
              </a:tr>
              <a:tr h="158911">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a:effectLst/>
                        </a:rPr>
                        <a:t>DocumentIdentifier</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a:effectLst/>
                        </a:rPr>
                        <a:t>8000012349</a:t>
                      </a:r>
                      <a:endParaRPr lang="de-DE" sz="900" b="0" i="0" u="none" strike="noStrike" dirty="0">
                        <a:solidFill>
                          <a:srgbClr val="000000"/>
                        </a:solidFill>
                        <a:effectLst/>
                        <a:latin typeface="Calibri" panose="020F0502020204030204" pitchFamily="34" charset="0"/>
                      </a:endParaRPr>
                    </a:p>
                  </a:txBody>
                  <a:tcPr marL="4656" marR="4656" marT="4656" marB="0" anchor="ctr"/>
                </a:tc>
              </a:tr>
              <a:tr h="243371">
                <a:tc>
                  <a:txBody>
                    <a:bodyPr/>
                    <a:lstStyle/>
                    <a:p>
                      <a:pPr algn="l" fontAlgn="b"/>
                      <a:r>
                        <a:rPr lang="de-DE" sz="900" u="none" strike="noStrike" dirty="0">
                          <a:effectLst/>
                        </a:rPr>
                        <a:t>DocumentHeader</a:t>
                      </a:r>
                      <a:endParaRPr lang="de-DE" sz="900" b="1" i="0" u="none" strike="noStrike" dirty="0">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a:effectLst/>
                        </a:rPr>
                        <a:t>MovementType</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a:effectLst/>
                        </a:rPr>
                        <a:t>Order</a:t>
                      </a:r>
                      <a:endParaRPr lang="de-DE" sz="900" b="0" i="0" u="none" strike="noStrike" dirty="0">
                        <a:solidFill>
                          <a:srgbClr val="000000"/>
                        </a:solidFill>
                        <a:effectLst/>
                        <a:latin typeface="Calibri" panose="020F0502020204030204" pitchFamily="34" charset="0"/>
                      </a:endParaRPr>
                    </a:p>
                  </a:txBody>
                  <a:tcPr marL="4656" marR="4656" marT="4656" marB="0" anchor="ctr"/>
                </a:tc>
              </a:tr>
              <a:tr h="158911">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a:effectLst/>
                        </a:rPr>
                        <a:t>DocumentIdentifier</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a:effectLst/>
                        </a:rPr>
                        <a:t>400099999</a:t>
                      </a:r>
                      <a:endParaRPr lang="de-DE" sz="900" b="0" i="0" u="none" strike="noStrike" dirty="0">
                        <a:solidFill>
                          <a:srgbClr val="000000"/>
                        </a:solidFill>
                        <a:effectLst/>
                        <a:latin typeface="Calibri" panose="020F0502020204030204" pitchFamily="34" charset="0"/>
                      </a:endParaRPr>
                    </a:p>
                  </a:txBody>
                  <a:tcPr marL="4656" marR="4656" marT="4656" marB="0" anchor="ctr"/>
                </a:tc>
              </a:tr>
              <a:tr h="158911">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a:effectLst/>
                        </a:rPr>
                        <a:t>DocumentStatus</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a:effectLst/>
                        </a:rPr>
                        <a:t>unblocked</a:t>
                      </a:r>
                      <a:endParaRPr lang="de-DE" sz="900" b="0" i="0" u="none" strike="noStrike">
                        <a:solidFill>
                          <a:srgbClr val="000000"/>
                        </a:solidFill>
                        <a:effectLst/>
                        <a:latin typeface="Calibri" panose="020F0502020204030204" pitchFamily="34" charset="0"/>
                      </a:endParaRPr>
                    </a:p>
                  </a:txBody>
                  <a:tcPr marL="4656" marR="4656" marT="4656" marB="0" anchor="ctr"/>
                </a:tc>
              </a:tr>
              <a:tr h="158911">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a:effectLst/>
                        </a:rPr>
                        <a:t>ValidDate</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a:effectLst/>
                        </a:rPr>
                        <a:t>23.01.2015</a:t>
                      </a:r>
                      <a:endParaRPr lang="de-DE" sz="900" b="0" i="0" u="none" strike="noStrike">
                        <a:solidFill>
                          <a:srgbClr val="000000"/>
                        </a:solidFill>
                        <a:effectLst/>
                        <a:latin typeface="Calibri" panose="020F0502020204030204" pitchFamily="34" charset="0"/>
                      </a:endParaRPr>
                    </a:p>
                  </a:txBody>
                  <a:tcPr marL="4656" marR="4656" marT="4656" marB="0" anchor="ctr"/>
                </a:tc>
              </a:tr>
              <a:tr h="158911">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a:effectLst/>
                        </a:rPr>
                        <a:t>ExpireDate</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a:effectLst/>
                        </a:rPr>
                        <a:t>25.01.2015</a:t>
                      </a:r>
                      <a:endParaRPr lang="de-DE" sz="900" b="0" i="0" u="none" strike="noStrike">
                        <a:solidFill>
                          <a:srgbClr val="000000"/>
                        </a:solidFill>
                        <a:effectLst/>
                        <a:latin typeface="Calibri" panose="020F0502020204030204" pitchFamily="34" charset="0"/>
                      </a:endParaRPr>
                    </a:p>
                  </a:txBody>
                  <a:tcPr marL="4656" marR="4656" marT="4656" marB="0" anchor="ctr"/>
                </a:tc>
              </a:tr>
              <a:tr h="158911">
                <a:tc>
                  <a:txBody>
                    <a:bodyPr/>
                    <a:lstStyle/>
                    <a:p>
                      <a:pPr algn="l" fontAlgn="b"/>
                      <a:r>
                        <a:rPr lang="de-DE" sz="900" u="none" strike="noStrike">
                          <a:effectLst/>
                        </a:rPr>
                        <a:t>DocumentLI</a:t>
                      </a:r>
                      <a:endParaRPr lang="de-DE" sz="900" b="1"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a:effectLst/>
                        </a:rPr>
                        <a:t>DocumentLineItemNumber</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a:effectLst/>
                        </a:rPr>
                        <a:t>10</a:t>
                      </a:r>
                      <a:endParaRPr lang="de-DE" sz="900" b="0" i="0" u="none" strike="noStrike">
                        <a:solidFill>
                          <a:srgbClr val="000000"/>
                        </a:solidFill>
                        <a:effectLst/>
                        <a:latin typeface="Calibri" panose="020F0502020204030204" pitchFamily="34" charset="0"/>
                      </a:endParaRPr>
                    </a:p>
                  </a:txBody>
                  <a:tcPr marL="4656" marR="4656" marT="4656" marB="0" anchor="ctr"/>
                </a:tc>
              </a:tr>
              <a:tr h="158911">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a:effectLst/>
                        </a:rPr>
                        <a:t>LineItemStatus</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a:effectLst/>
                        </a:rPr>
                        <a:t>unblocked</a:t>
                      </a:r>
                      <a:endParaRPr lang="de-DE" sz="900" b="0" i="0" u="none" strike="noStrike">
                        <a:solidFill>
                          <a:srgbClr val="000000"/>
                        </a:solidFill>
                        <a:effectLst/>
                        <a:latin typeface="Calibri" panose="020F0502020204030204" pitchFamily="34" charset="0"/>
                      </a:endParaRPr>
                    </a:p>
                  </a:txBody>
                  <a:tcPr marL="4656" marR="4656" marT="4656" marB="0" anchor="ctr"/>
                </a:tc>
              </a:tr>
              <a:tr h="158911">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a:effectLst/>
                        </a:rPr>
                        <a:t>MoTType</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a:effectLst/>
                        </a:rPr>
                        <a:t>Truck</a:t>
                      </a:r>
                      <a:endParaRPr lang="de-DE" sz="900" b="0" i="0" u="none" strike="noStrike">
                        <a:solidFill>
                          <a:srgbClr val="000000"/>
                        </a:solidFill>
                        <a:effectLst/>
                        <a:latin typeface="Calibri" panose="020F0502020204030204" pitchFamily="34" charset="0"/>
                      </a:endParaRPr>
                    </a:p>
                  </a:txBody>
                  <a:tcPr marL="4656" marR="4656" marT="4656" marB="0" anchor="ctr"/>
                </a:tc>
              </a:tr>
              <a:tr h="158911">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a:effectLst/>
                        </a:rPr>
                        <a:t>Location</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a:effectLst/>
                        </a:rPr>
                        <a:t>TP1</a:t>
                      </a:r>
                      <a:endParaRPr lang="de-DE" sz="900" b="0" i="0" u="none" strike="noStrike">
                        <a:solidFill>
                          <a:srgbClr val="000000"/>
                        </a:solidFill>
                        <a:effectLst/>
                        <a:latin typeface="Calibri" panose="020F0502020204030204" pitchFamily="34" charset="0"/>
                      </a:endParaRPr>
                    </a:p>
                  </a:txBody>
                  <a:tcPr marL="4656" marR="4656" marT="4656" marB="0" anchor="ctr"/>
                </a:tc>
              </a:tr>
              <a:tr h="158911">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dirty="0">
                          <a:effectLst/>
                        </a:rPr>
                        <a:t>Sold to</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smtClean="0">
                          <a:effectLst/>
                        </a:rPr>
                        <a:t>C02</a:t>
                      </a:r>
                      <a:endParaRPr lang="de-DE" sz="900" b="0" i="0" u="none" strike="noStrike" dirty="0">
                        <a:solidFill>
                          <a:srgbClr val="000000"/>
                        </a:solidFill>
                        <a:effectLst/>
                        <a:latin typeface="Calibri" panose="020F0502020204030204" pitchFamily="34" charset="0"/>
                      </a:endParaRPr>
                    </a:p>
                  </a:txBody>
                  <a:tcPr marL="4656" marR="4656" marT="4656" marB="0" anchor="ctr"/>
                </a:tc>
              </a:tr>
              <a:tr h="158911">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dirty="0">
                          <a:effectLst/>
                        </a:rPr>
                        <a:t>Ship To</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smtClean="0">
                          <a:effectLst/>
                        </a:rPr>
                        <a:t>C02</a:t>
                      </a:r>
                      <a:endParaRPr lang="de-DE" sz="900" b="0" i="0" u="none" strike="noStrike" dirty="0">
                        <a:solidFill>
                          <a:srgbClr val="000000"/>
                        </a:solidFill>
                        <a:effectLst/>
                        <a:latin typeface="Calibri" panose="020F0502020204030204" pitchFamily="34" charset="0"/>
                      </a:endParaRPr>
                    </a:p>
                  </a:txBody>
                  <a:tcPr marL="4656" marR="4656" marT="4656" marB="0" anchor="ctr"/>
                </a:tc>
              </a:tr>
              <a:tr h="264536">
                <a:tc>
                  <a:txBody>
                    <a:bodyPr/>
                    <a:lstStyle/>
                    <a:p>
                      <a:pPr algn="l" fontAlgn="b"/>
                      <a:endParaRPr lang="de-DE" sz="900" b="1"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b="0" i="0" u="none" strike="noStrike" dirty="0" smtClean="0">
                          <a:solidFill>
                            <a:srgbClr val="000000"/>
                          </a:solidFill>
                          <a:effectLst/>
                          <a:latin typeface="Calibri" panose="020F0502020204030204" pitchFamily="34" charset="0"/>
                        </a:rPr>
                        <a:t>ReferenceOwner</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b="0" i="0" u="none" strike="noStrike" dirty="0" smtClean="0">
                          <a:solidFill>
                            <a:srgbClr val="000000"/>
                          </a:solidFill>
                          <a:effectLst/>
                          <a:latin typeface="Calibri" panose="020F0502020204030204" pitchFamily="34" charset="0"/>
                        </a:rPr>
                        <a:t>AAA</a:t>
                      </a:r>
                      <a:endParaRPr lang="de-DE" sz="900" b="0" i="0" u="none" strike="noStrike" dirty="0">
                        <a:solidFill>
                          <a:srgbClr val="000000"/>
                        </a:solidFill>
                        <a:effectLst/>
                        <a:latin typeface="Calibri" panose="020F0502020204030204" pitchFamily="34" charset="0"/>
                      </a:endParaRPr>
                    </a:p>
                  </a:txBody>
                  <a:tcPr marL="4656" marR="4656" marT="4656" marB="0" anchor="ctr"/>
                </a:tc>
              </a:tr>
              <a:tr h="264536">
                <a:tc>
                  <a:txBody>
                    <a:bodyPr/>
                    <a:lstStyle/>
                    <a:p>
                      <a:pPr algn="l" fontAlgn="b"/>
                      <a:r>
                        <a:rPr lang="de-DE" sz="900" u="none" strike="noStrike" dirty="0">
                          <a:effectLst/>
                        </a:rPr>
                        <a:t> </a:t>
                      </a:r>
                      <a:endParaRPr lang="de-DE" sz="900" b="1" i="0" u="none" strike="noStrike" dirty="0">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dirty="0">
                          <a:effectLst/>
                        </a:rPr>
                        <a:t>ReferenceQualifier</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a:effectLst/>
                        </a:rPr>
                        <a:t>SalesContract</a:t>
                      </a:r>
                      <a:endParaRPr lang="de-DE" sz="900" b="0" i="0" u="none" strike="noStrike" dirty="0">
                        <a:solidFill>
                          <a:srgbClr val="000000"/>
                        </a:solidFill>
                        <a:effectLst/>
                        <a:latin typeface="Calibri" panose="020F0502020204030204" pitchFamily="34" charset="0"/>
                      </a:endParaRPr>
                    </a:p>
                  </a:txBody>
                  <a:tcPr marL="4656" marR="4656" marT="4656" marB="0" anchor="ctr"/>
                </a:tc>
              </a:tr>
              <a:tr h="158911">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a:effectLst/>
                        </a:rPr>
                        <a:t>ReferenceIdentifier</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a:effectLst/>
                        </a:rPr>
                        <a:t>4500012345</a:t>
                      </a:r>
                      <a:endParaRPr lang="de-DE" sz="900" b="0" i="0" u="none" strike="noStrike" dirty="0">
                        <a:solidFill>
                          <a:srgbClr val="000000"/>
                        </a:solidFill>
                        <a:effectLst/>
                        <a:latin typeface="Calibri" panose="020F0502020204030204" pitchFamily="34" charset="0"/>
                      </a:endParaRPr>
                    </a:p>
                  </a:txBody>
                  <a:tcPr marL="4656" marR="4656" marT="4656" marB="0" anchor="ctr"/>
                </a:tc>
              </a:tr>
              <a:tr h="158911">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a:effectLst/>
                        </a:rPr>
                        <a:t>ReferenceItem</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a:effectLst/>
                        </a:rPr>
                        <a:t>10</a:t>
                      </a:r>
                      <a:endParaRPr lang="de-DE" sz="900" b="0" i="0" u="none" strike="noStrike">
                        <a:solidFill>
                          <a:srgbClr val="000000"/>
                        </a:solidFill>
                        <a:effectLst/>
                        <a:latin typeface="Calibri" panose="020F0502020204030204" pitchFamily="34" charset="0"/>
                      </a:endParaRPr>
                    </a:p>
                  </a:txBody>
                  <a:tcPr marL="4656" marR="4656" marT="4656" marB="0" anchor="ctr"/>
                </a:tc>
              </a:tr>
              <a:tr h="158911">
                <a:tc>
                  <a:txBody>
                    <a:bodyPr/>
                    <a:lstStyle/>
                    <a:p>
                      <a:pPr algn="l" fontAlgn="b"/>
                      <a:r>
                        <a:rPr lang="de-DE" sz="900" u="none" strike="noStrike">
                          <a:effectLst/>
                        </a:rPr>
                        <a:t> </a:t>
                      </a:r>
                      <a:endParaRPr lang="de-DE" sz="900" b="1"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a:effectLst/>
                        </a:rPr>
                        <a:t>ScheduleType</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a:effectLst/>
                        </a:rPr>
                        <a:t>Outbound</a:t>
                      </a:r>
                      <a:endParaRPr lang="de-DE" sz="900" b="0" i="0" u="none" strike="noStrike">
                        <a:solidFill>
                          <a:srgbClr val="000000"/>
                        </a:solidFill>
                        <a:effectLst/>
                        <a:latin typeface="Calibri" panose="020F0502020204030204" pitchFamily="34" charset="0"/>
                      </a:endParaRPr>
                    </a:p>
                  </a:txBody>
                  <a:tcPr marL="4656" marR="4656" marT="4656" marB="0" anchor="ctr"/>
                </a:tc>
              </a:tr>
              <a:tr h="163378">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a:effectLst/>
                        </a:rPr>
                        <a:t>MotType</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a:effectLst/>
                        </a:rPr>
                        <a:t>Truck</a:t>
                      </a:r>
                      <a:endParaRPr lang="de-DE" sz="900" b="0" i="0" u="none" strike="noStrike">
                        <a:solidFill>
                          <a:srgbClr val="000000"/>
                        </a:solidFill>
                        <a:effectLst/>
                        <a:latin typeface="Calibri" panose="020F0502020204030204" pitchFamily="34" charset="0"/>
                      </a:endParaRPr>
                    </a:p>
                  </a:txBody>
                  <a:tcPr marL="4656" marR="4656" marT="4656" marB="0" anchor="ctr"/>
                </a:tc>
              </a:tr>
              <a:tr h="163378">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a:effectLst/>
                        </a:rPr>
                        <a:t>MaterialCode</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a:effectLst/>
                        </a:rPr>
                        <a:t>300004321</a:t>
                      </a:r>
                      <a:endParaRPr lang="de-DE" sz="900" b="0" i="0" u="none" strike="noStrike">
                        <a:solidFill>
                          <a:srgbClr val="000000"/>
                        </a:solidFill>
                        <a:effectLst/>
                        <a:latin typeface="Calibri" panose="020F0502020204030204" pitchFamily="34" charset="0"/>
                      </a:endParaRPr>
                    </a:p>
                  </a:txBody>
                  <a:tcPr marL="4656" marR="4656" marT="4656" marB="0" anchor="ctr"/>
                </a:tc>
              </a:tr>
              <a:tr h="163378">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a:effectLst/>
                        </a:rPr>
                        <a:t>TerminalProduct</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a:effectLst/>
                        </a:rPr>
                        <a:t>T60000</a:t>
                      </a:r>
                      <a:endParaRPr lang="de-DE" sz="900" b="0" i="0" u="none" strike="noStrike">
                        <a:solidFill>
                          <a:srgbClr val="000000"/>
                        </a:solidFill>
                        <a:effectLst/>
                        <a:latin typeface="Calibri" panose="020F0502020204030204" pitchFamily="34" charset="0"/>
                      </a:endParaRPr>
                    </a:p>
                  </a:txBody>
                  <a:tcPr marL="4656" marR="4656" marT="4656" marB="0" anchor="ctr"/>
                </a:tc>
              </a:tr>
              <a:tr h="163378">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a:effectLst/>
                        </a:rPr>
                        <a:t>Quantity</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a:effectLst/>
                        </a:rPr>
                        <a:t>40000</a:t>
                      </a:r>
                      <a:endParaRPr lang="de-DE" sz="900" b="0" i="0" u="none" strike="noStrike">
                        <a:solidFill>
                          <a:srgbClr val="000000"/>
                        </a:solidFill>
                        <a:effectLst/>
                        <a:latin typeface="Calibri" panose="020F0502020204030204" pitchFamily="34" charset="0"/>
                      </a:endParaRPr>
                    </a:p>
                  </a:txBody>
                  <a:tcPr marL="4656" marR="4656" marT="4656" marB="0" anchor="ctr"/>
                </a:tc>
              </a:tr>
              <a:tr h="163378">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a:effectLst/>
                        </a:rPr>
                        <a:t>UoM</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a:effectLst/>
                        </a:rPr>
                        <a:t>LTR</a:t>
                      </a:r>
                      <a:endParaRPr lang="de-DE" sz="900" b="0" i="0" u="none" strike="noStrike">
                        <a:solidFill>
                          <a:srgbClr val="000000"/>
                        </a:solidFill>
                        <a:effectLst/>
                        <a:latin typeface="Calibri" panose="020F0502020204030204" pitchFamily="34" charset="0"/>
                      </a:endParaRPr>
                    </a:p>
                  </a:txBody>
                  <a:tcPr marL="4656" marR="4656" marT="4656" marB="0" anchor="ctr"/>
                </a:tc>
              </a:tr>
              <a:tr h="163378">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dirty="0" err="1">
                          <a:effectLst/>
                        </a:rPr>
                        <a:t>MeasurementQualifier</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a:effectLst/>
                        </a:rPr>
                        <a:t>Standard</a:t>
                      </a:r>
                      <a:endParaRPr lang="de-DE" sz="900" b="0" i="0" u="none" strike="noStrike" dirty="0">
                        <a:solidFill>
                          <a:srgbClr val="000000"/>
                        </a:solidFill>
                        <a:effectLst/>
                        <a:latin typeface="Calibri" panose="020F0502020204030204" pitchFamily="34" charset="0"/>
                      </a:endParaRPr>
                    </a:p>
                  </a:txBody>
                  <a:tcPr marL="4656" marR="4656" marT="4656" marB="0" anchor="ctr"/>
                </a:tc>
              </a:tr>
            </a:tbl>
          </a:graphicData>
        </a:graphic>
      </p:graphicFrame>
    </p:spTree>
    <p:extLst>
      <p:ext uri="{BB962C8B-B14F-4D97-AF65-F5344CB8AC3E}">
        <p14:creationId xmlns:p14="http://schemas.microsoft.com/office/powerpoint/2010/main" val="21644779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70338"/>
            <a:ext cx="8229600" cy="969230"/>
          </a:xfrm>
        </p:spPr>
        <p:txBody>
          <a:bodyPr>
            <a:normAutofit/>
          </a:bodyPr>
          <a:lstStyle/>
          <a:p>
            <a:r>
              <a:rPr lang="en-GB" sz="2800" dirty="0" smtClean="0"/>
              <a:t>Contract Use Case 3</a:t>
            </a:r>
            <a:endParaRPr lang="en-GB" sz="2800" dirty="0"/>
          </a:p>
        </p:txBody>
      </p:sp>
      <p:sp>
        <p:nvSpPr>
          <p:cNvPr id="6" name="Textfeld 5"/>
          <p:cNvSpPr txBox="1"/>
          <p:nvPr/>
        </p:nvSpPr>
        <p:spPr>
          <a:xfrm>
            <a:off x="686775" y="1009525"/>
            <a:ext cx="7890065" cy="2062103"/>
          </a:xfrm>
          <a:prstGeom prst="rect">
            <a:avLst/>
          </a:prstGeom>
          <a:noFill/>
        </p:spPr>
        <p:txBody>
          <a:bodyPr wrap="square" rtlCol="0">
            <a:spAutoFit/>
          </a:bodyPr>
          <a:lstStyle/>
          <a:p>
            <a:r>
              <a:rPr lang="en-GB" sz="1600" dirty="0" smtClean="0"/>
              <a:t>Customer C03 of Oil company CCC picks up goods from 3</a:t>
            </a:r>
            <a:r>
              <a:rPr lang="en-GB" sz="1600" baseline="30000" dirty="0" smtClean="0"/>
              <a:t>rd</a:t>
            </a:r>
            <a:r>
              <a:rPr lang="en-GB" sz="1600" dirty="0" smtClean="0"/>
              <a:t> Party Terminal TP1, based on Supply Contract with BBB.  BBB has Sales/Supply Contract with CCC, based on Supply Contract with AAA.</a:t>
            </a:r>
            <a:endParaRPr lang="en-GB" sz="1600" dirty="0"/>
          </a:p>
          <a:p>
            <a:r>
              <a:rPr lang="en-GB" sz="1600" b="1" dirty="0" smtClean="0"/>
              <a:t>Preconditions:</a:t>
            </a:r>
          </a:p>
          <a:p>
            <a:pPr marL="285750" indent="-285750">
              <a:buFontTx/>
              <a:buChar char="-"/>
            </a:pPr>
            <a:r>
              <a:rPr lang="en-GB" sz="1600" dirty="0" smtClean="0"/>
              <a:t>Supply Contract Oil company AAA -&gt; BBB</a:t>
            </a:r>
          </a:p>
          <a:p>
            <a:pPr marL="285750" indent="-285750">
              <a:buFontTx/>
              <a:buChar char="-"/>
            </a:pPr>
            <a:r>
              <a:rPr lang="en-GB" sz="1600" dirty="0"/>
              <a:t>Supply Contract Oil company </a:t>
            </a:r>
            <a:r>
              <a:rPr lang="en-GB" sz="1600" dirty="0" smtClean="0"/>
              <a:t>BBB </a:t>
            </a:r>
            <a:r>
              <a:rPr lang="en-GB" sz="1600" dirty="0"/>
              <a:t>-&gt; </a:t>
            </a:r>
            <a:r>
              <a:rPr lang="en-GB" sz="1600" dirty="0" smtClean="0"/>
              <a:t>CCC</a:t>
            </a:r>
          </a:p>
          <a:p>
            <a:pPr marL="285750" indent="-285750">
              <a:buFontTx/>
              <a:buChar char="-"/>
            </a:pPr>
            <a:r>
              <a:rPr lang="en-GB" sz="1600" dirty="0" smtClean="0"/>
              <a:t>Sales Contract Oil company CCC -&gt; Customer C03</a:t>
            </a:r>
          </a:p>
          <a:p>
            <a:pPr marL="285750" indent="-285750">
              <a:buFontTx/>
              <a:buChar char="-"/>
            </a:pPr>
            <a:r>
              <a:rPr lang="en-GB" sz="1600" dirty="0" smtClean="0"/>
              <a:t>Accounts/Master Data setup in TAS</a:t>
            </a:r>
            <a:endParaRPr lang="en-GB" sz="1600" dirty="0"/>
          </a:p>
        </p:txBody>
      </p:sp>
      <p:sp>
        <p:nvSpPr>
          <p:cNvPr id="7" name="Rechteck 6"/>
          <p:cNvSpPr/>
          <p:nvPr/>
        </p:nvSpPr>
        <p:spPr>
          <a:xfrm>
            <a:off x="645140" y="984332"/>
            <a:ext cx="8012723" cy="2132068"/>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Rechteck 9"/>
          <p:cNvSpPr/>
          <p:nvPr/>
        </p:nvSpPr>
        <p:spPr>
          <a:xfrm>
            <a:off x="645140" y="3116400"/>
            <a:ext cx="8041660" cy="1462358"/>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Rechteck 13"/>
          <p:cNvSpPr/>
          <p:nvPr/>
        </p:nvSpPr>
        <p:spPr>
          <a:xfrm>
            <a:off x="645140" y="4685901"/>
            <a:ext cx="8041660" cy="1873161"/>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Rechteck 15"/>
          <p:cNvSpPr/>
          <p:nvPr/>
        </p:nvSpPr>
        <p:spPr>
          <a:xfrm>
            <a:off x="877273" y="4981023"/>
            <a:ext cx="720000" cy="45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AAA</a:t>
            </a:r>
            <a:endParaRPr lang="en-GB" dirty="0"/>
          </a:p>
        </p:txBody>
      </p:sp>
      <p:sp>
        <p:nvSpPr>
          <p:cNvPr id="17" name="Zylinder 16"/>
          <p:cNvSpPr/>
          <p:nvPr/>
        </p:nvSpPr>
        <p:spPr>
          <a:xfrm>
            <a:off x="3082264" y="4981023"/>
            <a:ext cx="995423" cy="45000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18" name="Pfeil nach rechts 17"/>
          <p:cNvSpPr/>
          <p:nvPr/>
        </p:nvSpPr>
        <p:spPr>
          <a:xfrm>
            <a:off x="1820626" y="5233219"/>
            <a:ext cx="1012784" cy="9549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Textfeld 18"/>
          <p:cNvSpPr txBox="1"/>
          <p:nvPr/>
        </p:nvSpPr>
        <p:spPr>
          <a:xfrm>
            <a:off x="1686498" y="4981023"/>
            <a:ext cx="1225272" cy="338554"/>
          </a:xfrm>
          <a:prstGeom prst="rect">
            <a:avLst/>
          </a:prstGeom>
          <a:noFill/>
        </p:spPr>
        <p:txBody>
          <a:bodyPr wrap="none" rtlCol="0">
            <a:spAutoFit/>
          </a:bodyPr>
          <a:lstStyle/>
          <a:p>
            <a:r>
              <a:rPr lang="en-GB" sz="1600" dirty="0" smtClean="0"/>
              <a:t>PM Contract</a:t>
            </a:r>
            <a:endParaRPr lang="en-GB" sz="1600" dirty="0"/>
          </a:p>
        </p:txBody>
      </p:sp>
      <p:sp>
        <p:nvSpPr>
          <p:cNvPr id="20" name="Pfeil nach rechts 19"/>
          <p:cNvSpPr/>
          <p:nvPr/>
        </p:nvSpPr>
        <p:spPr>
          <a:xfrm>
            <a:off x="6122562" y="5308061"/>
            <a:ext cx="1012784" cy="12435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 name="Textfeld 20"/>
          <p:cNvSpPr txBox="1"/>
          <p:nvPr/>
        </p:nvSpPr>
        <p:spPr>
          <a:xfrm>
            <a:off x="6016318" y="5055865"/>
            <a:ext cx="1225272" cy="338554"/>
          </a:xfrm>
          <a:prstGeom prst="rect">
            <a:avLst/>
          </a:prstGeom>
          <a:noFill/>
        </p:spPr>
        <p:txBody>
          <a:bodyPr wrap="none" rtlCol="0">
            <a:spAutoFit/>
          </a:bodyPr>
          <a:lstStyle/>
          <a:p>
            <a:r>
              <a:rPr lang="en-GB" sz="1600" dirty="0" smtClean="0"/>
              <a:t>PM Contract</a:t>
            </a:r>
            <a:endParaRPr lang="en-GB" sz="1600" dirty="0"/>
          </a:p>
        </p:txBody>
      </p:sp>
      <p:sp>
        <p:nvSpPr>
          <p:cNvPr id="22" name="Rechteck 21"/>
          <p:cNvSpPr/>
          <p:nvPr/>
        </p:nvSpPr>
        <p:spPr>
          <a:xfrm>
            <a:off x="5148907" y="4901680"/>
            <a:ext cx="720000" cy="58604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dirty="0" smtClean="0"/>
              <a:t>OilCo</a:t>
            </a:r>
          </a:p>
          <a:p>
            <a:pPr algn="ctr"/>
            <a:r>
              <a:rPr lang="en-GB" dirty="0" smtClean="0"/>
              <a:t>BBB</a:t>
            </a:r>
            <a:endParaRPr lang="en-GB" dirty="0"/>
          </a:p>
        </p:txBody>
      </p:sp>
      <p:sp>
        <p:nvSpPr>
          <p:cNvPr id="23" name="Zylinder 22"/>
          <p:cNvSpPr/>
          <p:nvPr/>
        </p:nvSpPr>
        <p:spPr>
          <a:xfrm>
            <a:off x="7384200" y="4913003"/>
            <a:ext cx="995423" cy="58604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24" name="Textfeld 23"/>
          <p:cNvSpPr txBox="1"/>
          <p:nvPr/>
        </p:nvSpPr>
        <p:spPr>
          <a:xfrm>
            <a:off x="1580941" y="4695850"/>
            <a:ext cx="1566134" cy="369332"/>
          </a:xfrm>
          <a:prstGeom prst="rect">
            <a:avLst/>
          </a:prstGeom>
          <a:noFill/>
        </p:spPr>
        <p:txBody>
          <a:bodyPr wrap="none" rtlCol="0">
            <a:spAutoFit/>
          </a:bodyPr>
          <a:lstStyle/>
          <a:p>
            <a:r>
              <a:rPr lang="en-GB" dirty="0" smtClean="0"/>
              <a:t>PM-Message 1</a:t>
            </a:r>
            <a:endParaRPr lang="en-GB" dirty="0"/>
          </a:p>
        </p:txBody>
      </p:sp>
      <p:sp>
        <p:nvSpPr>
          <p:cNvPr id="26" name="Textfeld 25"/>
          <p:cNvSpPr txBox="1"/>
          <p:nvPr/>
        </p:nvSpPr>
        <p:spPr>
          <a:xfrm>
            <a:off x="5874100" y="4695850"/>
            <a:ext cx="1566134" cy="369332"/>
          </a:xfrm>
          <a:prstGeom prst="rect">
            <a:avLst/>
          </a:prstGeom>
          <a:noFill/>
        </p:spPr>
        <p:txBody>
          <a:bodyPr wrap="none" rtlCol="0">
            <a:spAutoFit/>
          </a:bodyPr>
          <a:lstStyle/>
          <a:p>
            <a:r>
              <a:rPr lang="en-GB" dirty="0" smtClean="0"/>
              <a:t>PM-Message 2</a:t>
            </a:r>
            <a:endParaRPr lang="en-GB" dirty="0"/>
          </a:p>
        </p:txBody>
      </p:sp>
      <p:sp>
        <p:nvSpPr>
          <p:cNvPr id="25" name="Rechteck 3"/>
          <p:cNvSpPr/>
          <p:nvPr/>
        </p:nvSpPr>
        <p:spPr>
          <a:xfrm>
            <a:off x="1753421" y="3561513"/>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AAA</a:t>
            </a:r>
            <a:endParaRPr lang="en-GB" dirty="0"/>
          </a:p>
        </p:txBody>
      </p:sp>
      <p:sp>
        <p:nvSpPr>
          <p:cNvPr id="27" name="Rechteck 4"/>
          <p:cNvSpPr/>
          <p:nvPr/>
        </p:nvSpPr>
        <p:spPr>
          <a:xfrm>
            <a:off x="4929964" y="3574447"/>
            <a:ext cx="720000" cy="90000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GB" dirty="0" smtClean="0"/>
              <a:t>OilCo</a:t>
            </a:r>
          </a:p>
          <a:p>
            <a:pPr algn="ctr"/>
            <a:r>
              <a:rPr lang="en-GB" dirty="0" smtClean="0"/>
              <a:t>CCC</a:t>
            </a:r>
            <a:endParaRPr lang="en-GB" dirty="0"/>
          </a:p>
        </p:txBody>
      </p:sp>
      <p:pic>
        <p:nvPicPr>
          <p:cNvPr id="28" name="Grafik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0413" y="3701359"/>
            <a:ext cx="923544" cy="646176"/>
          </a:xfrm>
          <a:prstGeom prst="rect">
            <a:avLst/>
          </a:prstGeom>
        </p:spPr>
      </p:pic>
      <p:sp>
        <p:nvSpPr>
          <p:cNvPr id="29" name="Pfeil nach rechts 10"/>
          <p:cNvSpPr/>
          <p:nvPr/>
        </p:nvSpPr>
        <p:spPr>
          <a:xfrm>
            <a:off x="4261839" y="3926194"/>
            <a:ext cx="474562" cy="214131"/>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30" name="Pfeil nach rechts 11"/>
          <p:cNvSpPr/>
          <p:nvPr/>
        </p:nvSpPr>
        <p:spPr>
          <a:xfrm>
            <a:off x="5777472" y="3922951"/>
            <a:ext cx="474562" cy="214131"/>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31" name="Textfeld 12"/>
          <p:cNvSpPr txBox="1"/>
          <p:nvPr/>
        </p:nvSpPr>
        <p:spPr>
          <a:xfrm>
            <a:off x="3794241" y="3116400"/>
            <a:ext cx="1354666" cy="369332"/>
          </a:xfrm>
          <a:prstGeom prst="rect">
            <a:avLst/>
          </a:prstGeom>
          <a:noFill/>
        </p:spPr>
        <p:txBody>
          <a:bodyPr wrap="none" rtlCol="0">
            <a:spAutoFit/>
          </a:bodyPr>
          <a:lstStyle/>
          <a:p>
            <a:r>
              <a:rPr lang="en-GB" dirty="0" smtClean="0"/>
              <a:t>Equity Chain</a:t>
            </a:r>
            <a:endParaRPr lang="en-GB" dirty="0"/>
          </a:p>
        </p:txBody>
      </p:sp>
      <p:pic>
        <p:nvPicPr>
          <p:cNvPr id="32" name="Grafik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44882" y="3710172"/>
            <a:ext cx="923544" cy="646176"/>
          </a:xfrm>
          <a:prstGeom prst="rect">
            <a:avLst/>
          </a:prstGeom>
        </p:spPr>
      </p:pic>
      <p:sp>
        <p:nvSpPr>
          <p:cNvPr id="33" name="Textfeld 12"/>
          <p:cNvSpPr txBox="1"/>
          <p:nvPr/>
        </p:nvSpPr>
        <p:spPr>
          <a:xfrm>
            <a:off x="6154685" y="3479422"/>
            <a:ext cx="1503938" cy="369332"/>
          </a:xfrm>
          <a:prstGeom prst="rect">
            <a:avLst/>
          </a:prstGeom>
          <a:noFill/>
        </p:spPr>
        <p:txBody>
          <a:bodyPr wrap="none" rtlCol="0">
            <a:spAutoFit/>
          </a:bodyPr>
          <a:lstStyle/>
          <a:p>
            <a:r>
              <a:rPr lang="en-GB" dirty="0" smtClean="0"/>
              <a:t>Customer C03</a:t>
            </a:r>
            <a:endParaRPr lang="en-GB" dirty="0"/>
          </a:p>
        </p:txBody>
      </p:sp>
      <p:sp>
        <p:nvSpPr>
          <p:cNvPr id="34" name="Rechteck 4"/>
          <p:cNvSpPr/>
          <p:nvPr/>
        </p:nvSpPr>
        <p:spPr>
          <a:xfrm>
            <a:off x="3357687" y="3561513"/>
            <a:ext cx="720000" cy="900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dirty="0" smtClean="0"/>
              <a:t>OilCo</a:t>
            </a:r>
          </a:p>
          <a:p>
            <a:pPr algn="ctr"/>
            <a:r>
              <a:rPr lang="en-GB" dirty="0" smtClean="0"/>
              <a:t>BBB</a:t>
            </a:r>
            <a:endParaRPr lang="en-GB" dirty="0"/>
          </a:p>
        </p:txBody>
      </p:sp>
      <p:sp>
        <p:nvSpPr>
          <p:cNvPr id="35" name="Pfeil nach rechts 10"/>
          <p:cNvSpPr/>
          <p:nvPr/>
        </p:nvSpPr>
        <p:spPr>
          <a:xfrm>
            <a:off x="2627390" y="3910017"/>
            <a:ext cx="474562" cy="214131"/>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36" name="Pfeil nach rechts 19"/>
          <p:cNvSpPr/>
          <p:nvPr/>
        </p:nvSpPr>
        <p:spPr>
          <a:xfrm>
            <a:off x="3769439" y="6201774"/>
            <a:ext cx="1012784" cy="12435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7" name="Textfeld 20"/>
          <p:cNvSpPr txBox="1"/>
          <p:nvPr/>
        </p:nvSpPr>
        <p:spPr>
          <a:xfrm>
            <a:off x="3663195" y="5949578"/>
            <a:ext cx="1225272" cy="338554"/>
          </a:xfrm>
          <a:prstGeom prst="rect">
            <a:avLst/>
          </a:prstGeom>
          <a:noFill/>
        </p:spPr>
        <p:txBody>
          <a:bodyPr wrap="none" rtlCol="0">
            <a:spAutoFit/>
          </a:bodyPr>
          <a:lstStyle/>
          <a:p>
            <a:r>
              <a:rPr lang="en-GB" sz="1600" dirty="0" smtClean="0"/>
              <a:t>PM Contract</a:t>
            </a:r>
            <a:endParaRPr lang="en-GB" sz="1600" dirty="0"/>
          </a:p>
        </p:txBody>
      </p:sp>
      <p:sp>
        <p:nvSpPr>
          <p:cNvPr id="38" name="Rechteck 21"/>
          <p:cNvSpPr/>
          <p:nvPr/>
        </p:nvSpPr>
        <p:spPr>
          <a:xfrm>
            <a:off x="2795784" y="5795393"/>
            <a:ext cx="720000" cy="58604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GB" dirty="0" smtClean="0"/>
              <a:t>OilCo</a:t>
            </a:r>
          </a:p>
          <a:p>
            <a:pPr algn="ctr"/>
            <a:r>
              <a:rPr lang="en-GB" dirty="0" smtClean="0"/>
              <a:t>CCC</a:t>
            </a:r>
            <a:endParaRPr lang="en-GB" dirty="0"/>
          </a:p>
        </p:txBody>
      </p:sp>
      <p:sp>
        <p:nvSpPr>
          <p:cNvPr id="39" name="Zylinder 22"/>
          <p:cNvSpPr/>
          <p:nvPr/>
        </p:nvSpPr>
        <p:spPr>
          <a:xfrm>
            <a:off x="5031077" y="5806716"/>
            <a:ext cx="995423" cy="58604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40" name="Textfeld 25"/>
          <p:cNvSpPr txBox="1"/>
          <p:nvPr/>
        </p:nvSpPr>
        <p:spPr>
          <a:xfrm>
            <a:off x="3520977" y="5589563"/>
            <a:ext cx="1566134" cy="369332"/>
          </a:xfrm>
          <a:prstGeom prst="rect">
            <a:avLst/>
          </a:prstGeom>
          <a:noFill/>
        </p:spPr>
        <p:txBody>
          <a:bodyPr wrap="none" rtlCol="0">
            <a:spAutoFit/>
          </a:bodyPr>
          <a:lstStyle/>
          <a:p>
            <a:r>
              <a:rPr lang="en-GB" dirty="0" smtClean="0"/>
              <a:t>PM-Message 3</a:t>
            </a:r>
            <a:endParaRPr lang="en-GB" dirty="0"/>
          </a:p>
        </p:txBody>
      </p:sp>
    </p:spTree>
    <p:extLst>
      <p:ext uri="{BB962C8B-B14F-4D97-AF65-F5344CB8AC3E}">
        <p14:creationId xmlns:p14="http://schemas.microsoft.com/office/powerpoint/2010/main" val="242467186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GB" sz="2800" dirty="0" smtClean="0"/>
              <a:t>Contract  Use Case 3</a:t>
            </a:r>
            <a:br>
              <a:rPr lang="en-GB" sz="2800" dirty="0" smtClean="0"/>
            </a:br>
            <a:r>
              <a:rPr lang="en-GB" sz="2800" dirty="0" smtClean="0"/>
              <a:t>PM-Message 1</a:t>
            </a:r>
            <a:endParaRPr lang="en-GB" sz="2800" dirty="0"/>
          </a:p>
        </p:txBody>
      </p:sp>
      <p:sp>
        <p:nvSpPr>
          <p:cNvPr id="4" name="Rechteck 3"/>
          <p:cNvSpPr/>
          <p:nvPr/>
        </p:nvSpPr>
        <p:spPr>
          <a:xfrm>
            <a:off x="4775604" y="2568062"/>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AAA</a:t>
            </a:r>
            <a:endParaRPr lang="en-GB" dirty="0"/>
          </a:p>
        </p:txBody>
      </p:sp>
      <p:sp>
        <p:nvSpPr>
          <p:cNvPr id="6" name="Textfeld 5"/>
          <p:cNvSpPr txBox="1"/>
          <p:nvPr/>
        </p:nvSpPr>
        <p:spPr>
          <a:xfrm>
            <a:off x="674076" y="1711568"/>
            <a:ext cx="8280000" cy="646331"/>
          </a:xfrm>
          <a:prstGeom prst="rect">
            <a:avLst/>
          </a:prstGeom>
          <a:noFill/>
        </p:spPr>
        <p:txBody>
          <a:bodyPr wrap="square" rtlCol="0">
            <a:spAutoFit/>
          </a:bodyPr>
          <a:lstStyle/>
          <a:p>
            <a:r>
              <a:rPr lang="en-GB" dirty="0" smtClean="0"/>
              <a:t>                   Oil Company AAA issues Supply Sales Contract to Terminal TP1</a:t>
            </a:r>
          </a:p>
          <a:p>
            <a:endParaRPr lang="en-GB" dirty="0" smtClean="0"/>
          </a:p>
        </p:txBody>
      </p:sp>
      <p:sp>
        <p:nvSpPr>
          <p:cNvPr id="3" name="Zylinder 2"/>
          <p:cNvSpPr/>
          <p:nvPr/>
        </p:nvSpPr>
        <p:spPr>
          <a:xfrm>
            <a:off x="6980595" y="2568062"/>
            <a:ext cx="995423" cy="90000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9" name="Pfeil nach rechts 8"/>
          <p:cNvSpPr/>
          <p:nvPr/>
        </p:nvSpPr>
        <p:spPr>
          <a:xfrm>
            <a:off x="5718957" y="2963120"/>
            <a:ext cx="1012784" cy="1909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Textfeld 12"/>
          <p:cNvSpPr txBox="1"/>
          <p:nvPr/>
        </p:nvSpPr>
        <p:spPr>
          <a:xfrm>
            <a:off x="5584829" y="2710924"/>
            <a:ext cx="1225272" cy="338554"/>
          </a:xfrm>
          <a:prstGeom prst="rect">
            <a:avLst/>
          </a:prstGeom>
          <a:noFill/>
        </p:spPr>
        <p:txBody>
          <a:bodyPr wrap="none" rtlCol="0">
            <a:spAutoFit/>
          </a:bodyPr>
          <a:lstStyle/>
          <a:p>
            <a:r>
              <a:rPr lang="en-GB" sz="1600" dirty="0" smtClean="0"/>
              <a:t>PM Contract</a:t>
            </a:r>
            <a:endParaRPr lang="en-GB" sz="1600" dirty="0"/>
          </a:p>
        </p:txBody>
      </p:sp>
      <p:sp>
        <p:nvSpPr>
          <p:cNvPr id="15" name="Rechteck 14"/>
          <p:cNvSpPr/>
          <p:nvPr/>
        </p:nvSpPr>
        <p:spPr>
          <a:xfrm>
            <a:off x="729204" y="1711568"/>
            <a:ext cx="7812911" cy="395024"/>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aphicFrame>
        <p:nvGraphicFramePr>
          <p:cNvPr id="16" name="Tabelle 15"/>
          <p:cNvGraphicFramePr>
            <a:graphicFrameLocks noGrp="1"/>
          </p:cNvGraphicFramePr>
          <p:nvPr>
            <p:extLst>
              <p:ext uri="{D42A27DB-BD31-4B8C-83A1-F6EECF244321}">
                <p14:modId xmlns:p14="http://schemas.microsoft.com/office/powerpoint/2010/main" val="3660173527"/>
              </p:ext>
            </p:extLst>
          </p:nvPr>
        </p:nvGraphicFramePr>
        <p:xfrm>
          <a:off x="729205" y="2281520"/>
          <a:ext cx="3103960" cy="4116645"/>
        </p:xfrm>
        <a:graphic>
          <a:graphicData uri="http://schemas.openxmlformats.org/drawingml/2006/table">
            <a:tbl>
              <a:tblPr>
                <a:tableStyleId>{5C22544A-7EE6-4342-B048-85BDC9FD1C3A}</a:tableStyleId>
              </a:tblPr>
              <a:tblGrid>
                <a:gridCol w="899888"/>
                <a:gridCol w="1382436"/>
                <a:gridCol w="821636"/>
              </a:tblGrid>
              <a:tr h="162225">
                <a:tc>
                  <a:txBody>
                    <a:bodyPr/>
                    <a:lstStyle/>
                    <a:p>
                      <a:pPr algn="l" fontAlgn="b"/>
                      <a:r>
                        <a:rPr lang="de-DE" sz="900" u="none" strike="noStrike" dirty="0">
                          <a:effectLst/>
                        </a:rPr>
                        <a:t>Header</a:t>
                      </a:r>
                      <a:endParaRPr lang="de-DE" sz="900" b="1"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 </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From</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AAA</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To</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TP1</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DocumentIdentifier</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9000012344</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DocumentHeader</a:t>
                      </a:r>
                      <a:endParaRPr lang="de-DE" sz="900" b="1"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MovementType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Contract</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DocumentIdentifier</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4500012345</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DocumentStatus</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unblocked</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ValidDate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01.01.2015</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ExpireDate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31.12.2015</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DocumentLI</a:t>
                      </a:r>
                      <a:endParaRPr lang="de-DE" sz="900" b="1"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DocumentLineItemNumber</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10</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LineItemStatus</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unblocked</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MoTType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Truck</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Location</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TP1</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Sold to</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BBB</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Ship To</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BBB</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1"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ReferenceQualifier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 </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ReferenceIdentifier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dirty="0">
                          <a:effectLst/>
                        </a:rPr>
                        <a:t> </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ReferenceItem</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 </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1"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ScheduleType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Outbound</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MotType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Truck</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MaterialCode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100001234</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TerminalProduct</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T60000</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Quantity</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100000</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UoM</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LTR</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err="1">
                          <a:effectLst/>
                        </a:rPr>
                        <a:t>MeasurementQualifier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Standard</a:t>
                      </a:r>
                      <a:endParaRPr lang="de-DE" sz="900" b="0" i="0" u="none" strike="noStrike" dirty="0">
                        <a:solidFill>
                          <a:srgbClr val="000000"/>
                        </a:solidFill>
                        <a:effectLst/>
                        <a:latin typeface="Calibri" panose="020F0502020204030204" pitchFamily="34" charset="0"/>
                      </a:endParaRPr>
                    </a:p>
                  </a:txBody>
                  <a:tcPr marL="4755" marR="4755" marT="4755" marB="0" anchor="ctr"/>
                </a:tc>
              </a:tr>
            </a:tbl>
          </a:graphicData>
        </a:graphic>
      </p:graphicFrame>
    </p:spTree>
    <p:extLst>
      <p:ext uri="{BB962C8B-B14F-4D97-AF65-F5344CB8AC3E}">
        <p14:creationId xmlns:p14="http://schemas.microsoft.com/office/powerpoint/2010/main" val="294420661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GB" sz="2800" dirty="0" smtClean="0"/>
              <a:t>Contract Use Case 3 </a:t>
            </a:r>
            <a:br>
              <a:rPr lang="en-GB" sz="2800" dirty="0" smtClean="0"/>
            </a:br>
            <a:r>
              <a:rPr lang="en-GB" sz="2800" dirty="0" smtClean="0"/>
              <a:t>PM-Message 2</a:t>
            </a:r>
            <a:endParaRPr lang="en-GB" sz="2800" dirty="0"/>
          </a:p>
        </p:txBody>
      </p:sp>
      <p:sp>
        <p:nvSpPr>
          <p:cNvPr id="6" name="Textfeld 5"/>
          <p:cNvSpPr txBox="1"/>
          <p:nvPr/>
        </p:nvSpPr>
        <p:spPr>
          <a:xfrm>
            <a:off x="674076" y="1424649"/>
            <a:ext cx="8280000" cy="923330"/>
          </a:xfrm>
          <a:prstGeom prst="rect">
            <a:avLst/>
          </a:prstGeom>
          <a:noFill/>
        </p:spPr>
        <p:txBody>
          <a:bodyPr wrap="square" rtlCol="0">
            <a:spAutoFit/>
          </a:bodyPr>
          <a:lstStyle/>
          <a:p>
            <a:r>
              <a:rPr lang="en-GB" dirty="0" smtClean="0"/>
              <a:t>Oil Company BBB issues Sales Order to  Terminal TP1 with reference to AAA Supply-Contract.</a:t>
            </a:r>
          </a:p>
          <a:p>
            <a:endParaRPr lang="en-GB" dirty="0" smtClean="0"/>
          </a:p>
        </p:txBody>
      </p:sp>
      <p:sp>
        <p:nvSpPr>
          <p:cNvPr id="9" name="Pfeil nach rechts 8"/>
          <p:cNvSpPr/>
          <p:nvPr/>
        </p:nvSpPr>
        <p:spPr>
          <a:xfrm>
            <a:off x="5718957" y="2963120"/>
            <a:ext cx="1012784" cy="1909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Textfeld 12"/>
          <p:cNvSpPr txBox="1"/>
          <p:nvPr/>
        </p:nvSpPr>
        <p:spPr>
          <a:xfrm>
            <a:off x="5694788" y="2710924"/>
            <a:ext cx="999376" cy="338554"/>
          </a:xfrm>
          <a:prstGeom prst="rect">
            <a:avLst/>
          </a:prstGeom>
          <a:noFill/>
        </p:spPr>
        <p:txBody>
          <a:bodyPr wrap="none" rtlCol="0">
            <a:spAutoFit/>
          </a:bodyPr>
          <a:lstStyle/>
          <a:p>
            <a:r>
              <a:rPr lang="en-GB" sz="1600" dirty="0" smtClean="0"/>
              <a:t>PM Order</a:t>
            </a:r>
            <a:endParaRPr lang="en-GB" sz="1600" dirty="0"/>
          </a:p>
        </p:txBody>
      </p:sp>
      <p:sp>
        <p:nvSpPr>
          <p:cNvPr id="15" name="Rechteck 14"/>
          <p:cNvSpPr/>
          <p:nvPr/>
        </p:nvSpPr>
        <p:spPr>
          <a:xfrm>
            <a:off x="729204" y="1354015"/>
            <a:ext cx="8310623" cy="752577"/>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Rechteck 9"/>
          <p:cNvSpPr/>
          <p:nvPr/>
        </p:nvSpPr>
        <p:spPr>
          <a:xfrm>
            <a:off x="4745302" y="2556739"/>
            <a:ext cx="720000" cy="900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dirty="0" smtClean="0"/>
              <a:t>OilCo</a:t>
            </a:r>
          </a:p>
          <a:p>
            <a:pPr algn="ctr"/>
            <a:r>
              <a:rPr lang="en-GB" dirty="0" smtClean="0"/>
              <a:t>BBB</a:t>
            </a:r>
            <a:endParaRPr lang="en-GB" dirty="0"/>
          </a:p>
        </p:txBody>
      </p:sp>
      <p:sp>
        <p:nvSpPr>
          <p:cNvPr id="12" name="Zylinder 11"/>
          <p:cNvSpPr/>
          <p:nvPr/>
        </p:nvSpPr>
        <p:spPr>
          <a:xfrm>
            <a:off x="6980595" y="2568062"/>
            <a:ext cx="995423" cy="90000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graphicFrame>
        <p:nvGraphicFramePr>
          <p:cNvPr id="5" name="Tabelle 4"/>
          <p:cNvGraphicFramePr>
            <a:graphicFrameLocks noGrp="1"/>
          </p:cNvGraphicFramePr>
          <p:nvPr>
            <p:extLst>
              <p:ext uri="{D42A27DB-BD31-4B8C-83A1-F6EECF244321}">
                <p14:modId xmlns:p14="http://schemas.microsoft.com/office/powerpoint/2010/main" val="3772984208"/>
              </p:ext>
            </p:extLst>
          </p:nvPr>
        </p:nvGraphicFramePr>
        <p:xfrm>
          <a:off x="729204" y="2205360"/>
          <a:ext cx="2864735" cy="4507706"/>
        </p:xfrm>
        <a:graphic>
          <a:graphicData uri="http://schemas.openxmlformats.org/drawingml/2006/table">
            <a:tbl>
              <a:tblPr>
                <a:tableStyleId>{5C22544A-7EE6-4342-B048-85BDC9FD1C3A}</a:tableStyleId>
              </a:tblPr>
              <a:tblGrid>
                <a:gridCol w="856528"/>
                <a:gridCol w="1331088"/>
                <a:gridCol w="677119"/>
              </a:tblGrid>
              <a:tr h="158911">
                <a:tc>
                  <a:txBody>
                    <a:bodyPr/>
                    <a:lstStyle/>
                    <a:p>
                      <a:pPr algn="l" fontAlgn="b"/>
                      <a:r>
                        <a:rPr lang="de-DE" sz="900" u="none" strike="noStrike" dirty="0">
                          <a:effectLst/>
                        </a:rPr>
                        <a:t>Header</a:t>
                      </a:r>
                      <a:endParaRPr lang="de-DE" sz="900" b="1" i="0" u="none" strike="noStrike" dirty="0">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dirty="0">
                          <a:effectLst/>
                        </a:rPr>
                        <a:t> </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ctr"/>
                </a:tc>
              </a:tr>
              <a:tr h="158911">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a:effectLst/>
                        </a:rPr>
                        <a:t>From</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a:effectLst/>
                        </a:rPr>
                        <a:t>BBB</a:t>
                      </a:r>
                      <a:endParaRPr lang="de-DE" sz="900" b="0" i="0" u="none" strike="noStrike">
                        <a:solidFill>
                          <a:srgbClr val="000000"/>
                        </a:solidFill>
                        <a:effectLst/>
                        <a:latin typeface="Calibri" panose="020F0502020204030204" pitchFamily="34" charset="0"/>
                      </a:endParaRPr>
                    </a:p>
                  </a:txBody>
                  <a:tcPr marL="4656" marR="4656" marT="4656" marB="0" anchor="ctr"/>
                </a:tc>
              </a:tr>
              <a:tr h="158911">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a:effectLst/>
                        </a:rPr>
                        <a:t>To</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a:effectLst/>
                        </a:rPr>
                        <a:t>TP1</a:t>
                      </a:r>
                      <a:endParaRPr lang="de-DE" sz="900" b="0" i="0" u="none" strike="noStrike">
                        <a:solidFill>
                          <a:srgbClr val="000000"/>
                        </a:solidFill>
                        <a:effectLst/>
                        <a:latin typeface="Calibri" panose="020F0502020204030204" pitchFamily="34" charset="0"/>
                      </a:endParaRPr>
                    </a:p>
                  </a:txBody>
                  <a:tcPr marL="4656" marR="4656" marT="4656" marB="0" anchor="ctr"/>
                </a:tc>
              </a:tr>
              <a:tr h="158911">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a:effectLst/>
                        </a:rPr>
                        <a:t>DocumentIdentifier</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a:effectLst/>
                        </a:rPr>
                        <a:t>8000012349</a:t>
                      </a:r>
                      <a:endParaRPr lang="de-DE" sz="900" b="0" i="0" u="none" strike="noStrike" dirty="0">
                        <a:solidFill>
                          <a:srgbClr val="000000"/>
                        </a:solidFill>
                        <a:effectLst/>
                        <a:latin typeface="Calibri" panose="020F0502020204030204" pitchFamily="34" charset="0"/>
                      </a:endParaRPr>
                    </a:p>
                  </a:txBody>
                  <a:tcPr marL="4656" marR="4656" marT="4656" marB="0" anchor="ctr"/>
                </a:tc>
              </a:tr>
              <a:tr h="243371">
                <a:tc>
                  <a:txBody>
                    <a:bodyPr/>
                    <a:lstStyle/>
                    <a:p>
                      <a:pPr algn="l" fontAlgn="b"/>
                      <a:r>
                        <a:rPr lang="de-DE" sz="900" u="none" strike="noStrike">
                          <a:effectLst/>
                        </a:rPr>
                        <a:t>DocumentHeader</a:t>
                      </a:r>
                      <a:endParaRPr lang="de-DE" sz="900" b="1"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a:effectLst/>
                        </a:rPr>
                        <a:t>MovementType</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b="0" i="0" u="none" strike="noStrike" dirty="0" smtClean="0">
                          <a:solidFill>
                            <a:schemeClr val="dk1"/>
                          </a:solidFill>
                          <a:effectLst/>
                          <a:latin typeface="+mn-lt"/>
                        </a:rPr>
                        <a:t>Contract</a:t>
                      </a:r>
                      <a:endParaRPr lang="de-DE" sz="900" b="0" i="0" u="none" strike="noStrike" dirty="0">
                        <a:solidFill>
                          <a:srgbClr val="000000"/>
                        </a:solidFill>
                        <a:effectLst/>
                        <a:latin typeface="Calibri" panose="020F0502020204030204" pitchFamily="34" charset="0"/>
                      </a:endParaRPr>
                    </a:p>
                  </a:txBody>
                  <a:tcPr marL="4656" marR="4656" marT="4656" marB="0" anchor="ctr"/>
                </a:tc>
              </a:tr>
              <a:tr h="158911">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a:effectLst/>
                        </a:rPr>
                        <a:t>DocumentIdentifier</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a:effectLst/>
                        </a:rPr>
                        <a:t>400099999</a:t>
                      </a:r>
                      <a:endParaRPr lang="de-DE" sz="900" b="0" i="0" u="none" strike="noStrike" dirty="0">
                        <a:solidFill>
                          <a:srgbClr val="000000"/>
                        </a:solidFill>
                        <a:effectLst/>
                        <a:latin typeface="Calibri" panose="020F0502020204030204" pitchFamily="34" charset="0"/>
                      </a:endParaRPr>
                    </a:p>
                  </a:txBody>
                  <a:tcPr marL="4656" marR="4656" marT="4656" marB="0" anchor="ctr"/>
                </a:tc>
              </a:tr>
              <a:tr h="158911">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a:effectLst/>
                        </a:rPr>
                        <a:t>DocumentStatus</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a:effectLst/>
                        </a:rPr>
                        <a:t>unblocked</a:t>
                      </a:r>
                      <a:endParaRPr lang="de-DE" sz="900" b="0" i="0" u="none" strike="noStrike">
                        <a:solidFill>
                          <a:srgbClr val="000000"/>
                        </a:solidFill>
                        <a:effectLst/>
                        <a:latin typeface="Calibri" panose="020F0502020204030204" pitchFamily="34" charset="0"/>
                      </a:endParaRPr>
                    </a:p>
                  </a:txBody>
                  <a:tcPr marL="4656" marR="4656" marT="4656" marB="0" anchor="ctr"/>
                </a:tc>
              </a:tr>
              <a:tr h="158911">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a:effectLst/>
                        </a:rPr>
                        <a:t>ValidDate</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a:effectLst/>
                        </a:rPr>
                        <a:t>23.01.2015</a:t>
                      </a:r>
                      <a:endParaRPr lang="de-DE" sz="900" b="0" i="0" u="none" strike="noStrike">
                        <a:solidFill>
                          <a:srgbClr val="000000"/>
                        </a:solidFill>
                        <a:effectLst/>
                        <a:latin typeface="Calibri" panose="020F0502020204030204" pitchFamily="34" charset="0"/>
                      </a:endParaRPr>
                    </a:p>
                  </a:txBody>
                  <a:tcPr marL="4656" marR="4656" marT="4656" marB="0" anchor="ctr"/>
                </a:tc>
              </a:tr>
              <a:tr h="158911">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a:effectLst/>
                        </a:rPr>
                        <a:t>ExpireDate</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a:effectLst/>
                        </a:rPr>
                        <a:t>25.01.2015</a:t>
                      </a:r>
                      <a:endParaRPr lang="de-DE" sz="900" b="0" i="0" u="none" strike="noStrike">
                        <a:solidFill>
                          <a:srgbClr val="000000"/>
                        </a:solidFill>
                        <a:effectLst/>
                        <a:latin typeface="Calibri" panose="020F0502020204030204" pitchFamily="34" charset="0"/>
                      </a:endParaRPr>
                    </a:p>
                  </a:txBody>
                  <a:tcPr marL="4656" marR="4656" marT="4656" marB="0" anchor="ctr"/>
                </a:tc>
              </a:tr>
              <a:tr h="158911">
                <a:tc>
                  <a:txBody>
                    <a:bodyPr/>
                    <a:lstStyle/>
                    <a:p>
                      <a:pPr algn="l" fontAlgn="b"/>
                      <a:r>
                        <a:rPr lang="de-DE" sz="900" u="none" strike="noStrike">
                          <a:effectLst/>
                        </a:rPr>
                        <a:t>DocumentLI</a:t>
                      </a:r>
                      <a:endParaRPr lang="de-DE" sz="900" b="1"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a:effectLst/>
                        </a:rPr>
                        <a:t>DocumentLineItemNumber</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a:effectLst/>
                        </a:rPr>
                        <a:t>5</a:t>
                      </a:r>
                      <a:r>
                        <a:rPr lang="de-DE" sz="900" u="none" strike="noStrike" dirty="0" smtClean="0">
                          <a:effectLst/>
                        </a:rPr>
                        <a:t>0</a:t>
                      </a:r>
                      <a:endParaRPr lang="de-DE" sz="900" b="0" i="0" u="none" strike="noStrike" dirty="0">
                        <a:solidFill>
                          <a:srgbClr val="000000"/>
                        </a:solidFill>
                        <a:effectLst/>
                        <a:latin typeface="Calibri" panose="020F0502020204030204" pitchFamily="34" charset="0"/>
                      </a:endParaRPr>
                    </a:p>
                  </a:txBody>
                  <a:tcPr marL="4656" marR="4656" marT="4656" marB="0" anchor="ctr"/>
                </a:tc>
              </a:tr>
              <a:tr h="158911">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a:effectLst/>
                        </a:rPr>
                        <a:t>LineItemStatus</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a:effectLst/>
                        </a:rPr>
                        <a:t>unblocked</a:t>
                      </a:r>
                      <a:endParaRPr lang="de-DE" sz="900" b="0" i="0" u="none" strike="noStrike">
                        <a:solidFill>
                          <a:srgbClr val="000000"/>
                        </a:solidFill>
                        <a:effectLst/>
                        <a:latin typeface="Calibri" panose="020F0502020204030204" pitchFamily="34" charset="0"/>
                      </a:endParaRPr>
                    </a:p>
                  </a:txBody>
                  <a:tcPr marL="4656" marR="4656" marT="4656" marB="0" anchor="ctr"/>
                </a:tc>
              </a:tr>
              <a:tr h="158911">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a:effectLst/>
                        </a:rPr>
                        <a:t>MoTType</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a:effectLst/>
                        </a:rPr>
                        <a:t>Truck</a:t>
                      </a:r>
                      <a:endParaRPr lang="de-DE" sz="900" b="0" i="0" u="none" strike="noStrike">
                        <a:solidFill>
                          <a:srgbClr val="000000"/>
                        </a:solidFill>
                        <a:effectLst/>
                        <a:latin typeface="Calibri" panose="020F0502020204030204" pitchFamily="34" charset="0"/>
                      </a:endParaRPr>
                    </a:p>
                  </a:txBody>
                  <a:tcPr marL="4656" marR="4656" marT="4656" marB="0" anchor="ctr"/>
                </a:tc>
              </a:tr>
              <a:tr h="158911">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a:effectLst/>
                        </a:rPr>
                        <a:t>Location</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a:effectLst/>
                        </a:rPr>
                        <a:t>TP1</a:t>
                      </a:r>
                      <a:endParaRPr lang="de-DE" sz="900" b="0" i="0" u="none" strike="noStrike">
                        <a:solidFill>
                          <a:srgbClr val="000000"/>
                        </a:solidFill>
                        <a:effectLst/>
                        <a:latin typeface="Calibri" panose="020F0502020204030204" pitchFamily="34" charset="0"/>
                      </a:endParaRPr>
                    </a:p>
                  </a:txBody>
                  <a:tcPr marL="4656" marR="4656" marT="4656" marB="0" anchor="ctr"/>
                </a:tc>
              </a:tr>
              <a:tr h="158911">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a:effectLst/>
                        </a:rPr>
                        <a:t>Sold to</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smtClean="0">
                          <a:effectLst/>
                        </a:rPr>
                        <a:t>CCC</a:t>
                      </a:r>
                      <a:endParaRPr lang="de-DE" sz="900" b="0" i="0" u="none" strike="noStrike" dirty="0">
                        <a:solidFill>
                          <a:srgbClr val="000000"/>
                        </a:solidFill>
                        <a:effectLst/>
                        <a:latin typeface="Calibri" panose="020F0502020204030204" pitchFamily="34" charset="0"/>
                      </a:endParaRPr>
                    </a:p>
                  </a:txBody>
                  <a:tcPr marL="4656" marR="4656" marT="4656" marB="0" anchor="ctr"/>
                </a:tc>
              </a:tr>
              <a:tr h="158911">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a:effectLst/>
                        </a:rPr>
                        <a:t>Ship To</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smtClean="0">
                          <a:effectLst/>
                        </a:rPr>
                        <a:t>CCC</a:t>
                      </a:r>
                      <a:endParaRPr lang="de-DE" sz="900" b="0" i="0" u="none" strike="noStrike" dirty="0">
                        <a:solidFill>
                          <a:srgbClr val="000000"/>
                        </a:solidFill>
                        <a:effectLst/>
                        <a:latin typeface="Calibri" panose="020F0502020204030204" pitchFamily="34" charset="0"/>
                      </a:endParaRPr>
                    </a:p>
                  </a:txBody>
                  <a:tcPr marL="4656" marR="4656" marT="4656" marB="0" anchor="ctr"/>
                </a:tc>
              </a:tr>
              <a:tr h="264536">
                <a:tc>
                  <a:txBody>
                    <a:bodyPr/>
                    <a:lstStyle/>
                    <a:p>
                      <a:pPr algn="l" fontAlgn="b"/>
                      <a:endParaRPr lang="de-DE" sz="900" b="1" i="0" u="none" strike="noStrike" dirty="0">
                        <a:solidFill>
                          <a:srgbClr val="000000"/>
                        </a:solidFill>
                        <a:effectLst/>
                        <a:latin typeface="Calibri" panose="020F0502020204030204" pitchFamily="34" charset="0"/>
                      </a:endParaRPr>
                    </a:p>
                  </a:txBody>
                  <a:tcPr marL="4656" marR="4656" marT="4656" marB="0" anchor="b"/>
                </a:tc>
                <a:tc>
                  <a:txBody>
                    <a:bodyPr/>
                    <a:lstStyle/>
                    <a:p>
                      <a:pPr algn="l" fontAlgn="b"/>
                      <a:r>
                        <a:rPr lang="de-DE" sz="900" b="0" i="0" u="none" strike="noStrike" dirty="0" smtClean="0">
                          <a:solidFill>
                            <a:srgbClr val="000000"/>
                          </a:solidFill>
                          <a:effectLst/>
                          <a:latin typeface="Calibri" panose="020F0502020204030204" pitchFamily="34" charset="0"/>
                        </a:rPr>
                        <a:t>Reference</a:t>
                      </a:r>
                      <a:r>
                        <a:rPr lang="de-DE" sz="900" b="0" i="0" u="none" strike="noStrike" baseline="0" dirty="0" smtClean="0">
                          <a:solidFill>
                            <a:srgbClr val="000000"/>
                          </a:solidFill>
                          <a:effectLst/>
                          <a:latin typeface="Calibri" panose="020F0502020204030204" pitchFamily="34" charset="0"/>
                        </a:rPr>
                        <a:t> Owner</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b="0" i="0" u="none" strike="noStrike" dirty="0" smtClean="0">
                          <a:solidFill>
                            <a:srgbClr val="000000"/>
                          </a:solidFill>
                          <a:effectLst/>
                          <a:latin typeface="Calibri" panose="020F0502020204030204" pitchFamily="34" charset="0"/>
                        </a:rPr>
                        <a:t>AAA</a:t>
                      </a:r>
                      <a:endParaRPr lang="de-DE" sz="900" b="0" i="0" u="none" strike="noStrike" dirty="0">
                        <a:solidFill>
                          <a:srgbClr val="000000"/>
                        </a:solidFill>
                        <a:effectLst/>
                        <a:latin typeface="Calibri" panose="020F0502020204030204" pitchFamily="34" charset="0"/>
                      </a:endParaRPr>
                    </a:p>
                  </a:txBody>
                  <a:tcPr marL="4656" marR="4656" marT="4656" marB="0" anchor="ctr"/>
                </a:tc>
              </a:tr>
              <a:tr h="264536">
                <a:tc>
                  <a:txBody>
                    <a:bodyPr/>
                    <a:lstStyle/>
                    <a:p>
                      <a:pPr algn="l" fontAlgn="b"/>
                      <a:r>
                        <a:rPr lang="de-DE" sz="900" u="none" strike="noStrike" dirty="0">
                          <a:effectLst/>
                        </a:rPr>
                        <a:t> </a:t>
                      </a:r>
                      <a:endParaRPr lang="de-DE" sz="900" b="1" i="0" u="none" strike="noStrike" dirty="0">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a:effectLst/>
                        </a:rPr>
                        <a:t>ReferenceQualifier</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a:effectLst/>
                        </a:rPr>
                        <a:t>SalesContract</a:t>
                      </a:r>
                      <a:endParaRPr lang="de-DE" sz="900" b="0" i="0" u="none" strike="noStrike">
                        <a:solidFill>
                          <a:srgbClr val="000000"/>
                        </a:solidFill>
                        <a:effectLst/>
                        <a:latin typeface="Calibri" panose="020F0502020204030204" pitchFamily="34" charset="0"/>
                      </a:endParaRPr>
                    </a:p>
                  </a:txBody>
                  <a:tcPr marL="4656" marR="4656" marT="4656" marB="0" anchor="ctr"/>
                </a:tc>
              </a:tr>
              <a:tr h="158911">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a:effectLst/>
                        </a:rPr>
                        <a:t>ReferenceIdentifier</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a:effectLst/>
                        </a:rPr>
                        <a:t>4500012345</a:t>
                      </a:r>
                      <a:endParaRPr lang="de-DE" sz="900" b="0" i="0" u="none" strike="noStrike">
                        <a:solidFill>
                          <a:srgbClr val="000000"/>
                        </a:solidFill>
                        <a:effectLst/>
                        <a:latin typeface="Calibri" panose="020F0502020204030204" pitchFamily="34" charset="0"/>
                      </a:endParaRPr>
                    </a:p>
                  </a:txBody>
                  <a:tcPr marL="4656" marR="4656" marT="4656" marB="0" anchor="ctr"/>
                </a:tc>
              </a:tr>
              <a:tr h="158911">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a:effectLst/>
                        </a:rPr>
                        <a:t>ReferenceItem</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a:effectLst/>
                        </a:rPr>
                        <a:t>10</a:t>
                      </a:r>
                      <a:endParaRPr lang="de-DE" sz="900" b="0" i="0" u="none" strike="noStrike">
                        <a:solidFill>
                          <a:srgbClr val="000000"/>
                        </a:solidFill>
                        <a:effectLst/>
                        <a:latin typeface="Calibri" panose="020F0502020204030204" pitchFamily="34" charset="0"/>
                      </a:endParaRPr>
                    </a:p>
                  </a:txBody>
                  <a:tcPr marL="4656" marR="4656" marT="4656" marB="0" anchor="ctr"/>
                </a:tc>
              </a:tr>
              <a:tr h="158911">
                <a:tc>
                  <a:txBody>
                    <a:bodyPr/>
                    <a:lstStyle/>
                    <a:p>
                      <a:pPr algn="l" fontAlgn="b"/>
                      <a:r>
                        <a:rPr lang="de-DE" sz="900" u="none" strike="noStrike">
                          <a:effectLst/>
                        </a:rPr>
                        <a:t> </a:t>
                      </a:r>
                      <a:endParaRPr lang="de-DE" sz="900" b="1"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a:effectLst/>
                        </a:rPr>
                        <a:t>ScheduleType</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a:effectLst/>
                        </a:rPr>
                        <a:t>Outbound</a:t>
                      </a:r>
                      <a:endParaRPr lang="de-DE" sz="900" b="0" i="0" u="none" strike="noStrike">
                        <a:solidFill>
                          <a:srgbClr val="000000"/>
                        </a:solidFill>
                        <a:effectLst/>
                        <a:latin typeface="Calibri" panose="020F0502020204030204" pitchFamily="34" charset="0"/>
                      </a:endParaRPr>
                    </a:p>
                  </a:txBody>
                  <a:tcPr marL="4656" marR="4656" marT="4656" marB="0" anchor="ctr"/>
                </a:tc>
              </a:tr>
              <a:tr h="163378">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a:effectLst/>
                        </a:rPr>
                        <a:t>MotType</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a:effectLst/>
                        </a:rPr>
                        <a:t>Truck</a:t>
                      </a:r>
                      <a:endParaRPr lang="de-DE" sz="900" b="0" i="0" u="none" strike="noStrike">
                        <a:solidFill>
                          <a:srgbClr val="000000"/>
                        </a:solidFill>
                        <a:effectLst/>
                        <a:latin typeface="Calibri" panose="020F0502020204030204" pitchFamily="34" charset="0"/>
                      </a:endParaRPr>
                    </a:p>
                  </a:txBody>
                  <a:tcPr marL="4656" marR="4656" marT="4656" marB="0" anchor="ctr"/>
                </a:tc>
              </a:tr>
              <a:tr h="163378">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a:effectLst/>
                        </a:rPr>
                        <a:t>MaterialCode</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a:effectLst/>
                        </a:rPr>
                        <a:t>300004321</a:t>
                      </a:r>
                      <a:endParaRPr lang="de-DE" sz="900" b="0" i="0" u="none" strike="noStrike">
                        <a:solidFill>
                          <a:srgbClr val="000000"/>
                        </a:solidFill>
                        <a:effectLst/>
                        <a:latin typeface="Calibri" panose="020F0502020204030204" pitchFamily="34" charset="0"/>
                      </a:endParaRPr>
                    </a:p>
                  </a:txBody>
                  <a:tcPr marL="4656" marR="4656" marT="4656" marB="0" anchor="ctr"/>
                </a:tc>
              </a:tr>
              <a:tr h="163378">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a:effectLst/>
                        </a:rPr>
                        <a:t>TerminalProduct</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a:effectLst/>
                        </a:rPr>
                        <a:t>T60000</a:t>
                      </a:r>
                      <a:endParaRPr lang="de-DE" sz="900" b="0" i="0" u="none" strike="noStrike">
                        <a:solidFill>
                          <a:srgbClr val="000000"/>
                        </a:solidFill>
                        <a:effectLst/>
                        <a:latin typeface="Calibri" panose="020F0502020204030204" pitchFamily="34" charset="0"/>
                      </a:endParaRPr>
                    </a:p>
                  </a:txBody>
                  <a:tcPr marL="4656" marR="4656" marT="4656" marB="0" anchor="ctr"/>
                </a:tc>
              </a:tr>
              <a:tr h="163378">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a:effectLst/>
                        </a:rPr>
                        <a:t>Quantity</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a:effectLst/>
                        </a:rPr>
                        <a:t>40000</a:t>
                      </a:r>
                      <a:endParaRPr lang="de-DE" sz="900" b="0" i="0" u="none" strike="noStrike">
                        <a:solidFill>
                          <a:srgbClr val="000000"/>
                        </a:solidFill>
                        <a:effectLst/>
                        <a:latin typeface="Calibri" panose="020F0502020204030204" pitchFamily="34" charset="0"/>
                      </a:endParaRPr>
                    </a:p>
                  </a:txBody>
                  <a:tcPr marL="4656" marR="4656" marT="4656" marB="0" anchor="ctr"/>
                </a:tc>
              </a:tr>
              <a:tr h="163378">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a:effectLst/>
                        </a:rPr>
                        <a:t>UoM</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a:effectLst/>
                        </a:rPr>
                        <a:t>LTR</a:t>
                      </a:r>
                      <a:endParaRPr lang="de-DE" sz="900" b="0" i="0" u="none" strike="noStrike">
                        <a:solidFill>
                          <a:srgbClr val="000000"/>
                        </a:solidFill>
                        <a:effectLst/>
                        <a:latin typeface="Calibri" panose="020F0502020204030204" pitchFamily="34" charset="0"/>
                      </a:endParaRPr>
                    </a:p>
                  </a:txBody>
                  <a:tcPr marL="4656" marR="4656" marT="4656" marB="0" anchor="ctr"/>
                </a:tc>
              </a:tr>
              <a:tr h="163378">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dirty="0" err="1">
                          <a:effectLst/>
                        </a:rPr>
                        <a:t>MeasurementQualifier</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a:effectLst/>
                        </a:rPr>
                        <a:t>Standard</a:t>
                      </a:r>
                      <a:endParaRPr lang="de-DE" sz="900" b="0" i="0" u="none" strike="noStrike" dirty="0">
                        <a:solidFill>
                          <a:srgbClr val="000000"/>
                        </a:solidFill>
                        <a:effectLst/>
                        <a:latin typeface="Calibri" panose="020F0502020204030204" pitchFamily="34" charset="0"/>
                      </a:endParaRPr>
                    </a:p>
                  </a:txBody>
                  <a:tcPr marL="4656" marR="4656" marT="4656" marB="0" anchor="ctr"/>
                </a:tc>
              </a:tr>
            </a:tbl>
          </a:graphicData>
        </a:graphic>
      </p:graphicFrame>
    </p:spTree>
    <p:extLst>
      <p:ext uri="{BB962C8B-B14F-4D97-AF65-F5344CB8AC3E}">
        <p14:creationId xmlns:p14="http://schemas.microsoft.com/office/powerpoint/2010/main" val="2061393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What is a Planned Movement (PM)?</a:t>
            </a:r>
            <a:endParaRPr lang="en-US" sz="3200" dirty="0"/>
          </a:p>
        </p:txBody>
      </p:sp>
      <p:sp>
        <p:nvSpPr>
          <p:cNvPr id="3" name="Content Placeholder 2"/>
          <p:cNvSpPr>
            <a:spLocks noGrp="1"/>
          </p:cNvSpPr>
          <p:nvPr>
            <p:ph idx="1"/>
          </p:nvPr>
        </p:nvSpPr>
        <p:spPr/>
        <p:txBody>
          <a:bodyPr>
            <a:normAutofit/>
          </a:bodyPr>
          <a:lstStyle/>
          <a:p>
            <a:pPr marL="0" indent="0">
              <a:buNone/>
            </a:pPr>
            <a:r>
              <a:rPr lang="en-US" sz="2800" dirty="0" smtClean="0"/>
              <a:t>The Movement Type field defines the Planned Movement Document being Exchanged.  </a:t>
            </a:r>
          </a:p>
          <a:p>
            <a:pPr marL="0" indent="0">
              <a:buNone/>
            </a:pPr>
            <a:r>
              <a:rPr lang="en-US" sz="2800" dirty="0" smtClean="0"/>
              <a:t>Supported Movement Types include:</a:t>
            </a:r>
          </a:p>
          <a:p>
            <a:pPr lvl="1"/>
            <a:r>
              <a:rPr lang="en-US" sz="2400" dirty="0" err="1" smtClean="0"/>
              <a:t>LoadID</a:t>
            </a:r>
            <a:endParaRPr lang="en-US" sz="2400" dirty="0" smtClean="0"/>
          </a:p>
          <a:p>
            <a:pPr lvl="1"/>
            <a:r>
              <a:rPr lang="en-US" sz="2400" dirty="0" smtClean="0"/>
              <a:t>Nominations</a:t>
            </a:r>
          </a:p>
          <a:p>
            <a:pPr lvl="1"/>
            <a:r>
              <a:rPr lang="en-US" sz="2400" dirty="0"/>
              <a:t>Orders </a:t>
            </a:r>
          </a:p>
          <a:p>
            <a:pPr lvl="1"/>
            <a:r>
              <a:rPr lang="en-US" sz="2400" dirty="0" smtClean="0"/>
              <a:t>Contracts</a:t>
            </a:r>
          </a:p>
          <a:p>
            <a:pPr lvl="1"/>
            <a:r>
              <a:rPr lang="en-US" sz="2400" dirty="0" smtClean="0"/>
              <a:t>Shipments</a:t>
            </a:r>
          </a:p>
          <a:p>
            <a:pPr marL="0" indent="0">
              <a:buNone/>
            </a:pPr>
            <a:endParaRPr lang="en-US" sz="1400" dirty="0" smtClean="0"/>
          </a:p>
          <a:p>
            <a:pPr marL="0" indent="0">
              <a:buNone/>
            </a:pPr>
            <a:endParaRPr lang="en-US" dirty="0"/>
          </a:p>
          <a:p>
            <a:pPr marL="457200" lvl="1" indent="0">
              <a:buNone/>
            </a:pPr>
            <a:endParaRPr lang="en-US" sz="2400" dirty="0"/>
          </a:p>
        </p:txBody>
      </p:sp>
    </p:spTree>
    <p:extLst>
      <p:ext uri="{BB962C8B-B14F-4D97-AF65-F5344CB8AC3E}">
        <p14:creationId xmlns:p14="http://schemas.microsoft.com/office/powerpoint/2010/main" val="173748026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GB" sz="2800" dirty="0" smtClean="0"/>
              <a:t>Contract Use Case 3</a:t>
            </a:r>
            <a:br>
              <a:rPr lang="en-GB" sz="2800" dirty="0" smtClean="0"/>
            </a:br>
            <a:r>
              <a:rPr lang="en-GB" sz="2800" dirty="0" smtClean="0"/>
              <a:t>PM-Message </a:t>
            </a:r>
            <a:r>
              <a:rPr lang="en-GB" sz="2800" dirty="0"/>
              <a:t>3</a:t>
            </a:r>
          </a:p>
        </p:txBody>
      </p:sp>
      <p:sp>
        <p:nvSpPr>
          <p:cNvPr id="6" name="Textfeld 5"/>
          <p:cNvSpPr txBox="1"/>
          <p:nvPr/>
        </p:nvSpPr>
        <p:spPr>
          <a:xfrm>
            <a:off x="674076" y="1447415"/>
            <a:ext cx="8280000" cy="923330"/>
          </a:xfrm>
          <a:prstGeom prst="rect">
            <a:avLst/>
          </a:prstGeom>
          <a:noFill/>
        </p:spPr>
        <p:txBody>
          <a:bodyPr wrap="square" rtlCol="0">
            <a:spAutoFit/>
          </a:bodyPr>
          <a:lstStyle/>
          <a:p>
            <a:r>
              <a:rPr lang="en-GB" dirty="0" smtClean="0"/>
              <a:t>Oil Company CCC issues Sales Contract to Terminal TP1 with reference to BBB Supply-Contract.</a:t>
            </a:r>
          </a:p>
          <a:p>
            <a:endParaRPr lang="en-GB" dirty="0" smtClean="0"/>
          </a:p>
        </p:txBody>
      </p:sp>
      <p:sp>
        <p:nvSpPr>
          <p:cNvPr id="9" name="Pfeil nach rechts 8"/>
          <p:cNvSpPr/>
          <p:nvPr/>
        </p:nvSpPr>
        <p:spPr>
          <a:xfrm>
            <a:off x="5718957" y="2963120"/>
            <a:ext cx="1012784" cy="1909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Textfeld 12"/>
          <p:cNvSpPr txBox="1"/>
          <p:nvPr/>
        </p:nvSpPr>
        <p:spPr>
          <a:xfrm>
            <a:off x="5694788" y="2710924"/>
            <a:ext cx="999376" cy="338554"/>
          </a:xfrm>
          <a:prstGeom prst="rect">
            <a:avLst/>
          </a:prstGeom>
          <a:noFill/>
        </p:spPr>
        <p:txBody>
          <a:bodyPr wrap="none" rtlCol="0">
            <a:spAutoFit/>
          </a:bodyPr>
          <a:lstStyle/>
          <a:p>
            <a:r>
              <a:rPr lang="en-GB" sz="1600" dirty="0" smtClean="0"/>
              <a:t>PM Order</a:t>
            </a:r>
            <a:endParaRPr lang="en-GB" sz="1600" dirty="0"/>
          </a:p>
        </p:txBody>
      </p:sp>
      <p:sp>
        <p:nvSpPr>
          <p:cNvPr id="15" name="Rechteck 14"/>
          <p:cNvSpPr/>
          <p:nvPr/>
        </p:nvSpPr>
        <p:spPr>
          <a:xfrm>
            <a:off x="729204" y="1417638"/>
            <a:ext cx="8310623" cy="688954"/>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Rechteck 9"/>
          <p:cNvSpPr/>
          <p:nvPr/>
        </p:nvSpPr>
        <p:spPr>
          <a:xfrm>
            <a:off x="4745302" y="2556739"/>
            <a:ext cx="720000" cy="90000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GB" dirty="0" smtClean="0"/>
              <a:t>OilCo</a:t>
            </a:r>
          </a:p>
          <a:p>
            <a:pPr algn="ctr"/>
            <a:r>
              <a:rPr lang="en-GB" dirty="0" smtClean="0"/>
              <a:t>CCC</a:t>
            </a:r>
            <a:endParaRPr lang="en-GB" dirty="0"/>
          </a:p>
        </p:txBody>
      </p:sp>
      <p:sp>
        <p:nvSpPr>
          <p:cNvPr id="12" name="Zylinder 11"/>
          <p:cNvSpPr/>
          <p:nvPr/>
        </p:nvSpPr>
        <p:spPr>
          <a:xfrm>
            <a:off x="6980595" y="2568062"/>
            <a:ext cx="995423" cy="90000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graphicFrame>
        <p:nvGraphicFramePr>
          <p:cNvPr id="5" name="Tabelle 4"/>
          <p:cNvGraphicFramePr>
            <a:graphicFrameLocks noGrp="1"/>
          </p:cNvGraphicFramePr>
          <p:nvPr>
            <p:extLst>
              <p:ext uri="{D42A27DB-BD31-4B8C-83A1-F6EECF244321}">
                <p14:modId xmlns:p14="http://schemas.microsoft.com/office/powerpoint/2010/main" val="2963149005"/>
              </p:ext>
            </p:extLst>
          </p:nvPr>
        </p:nvGraphicFramePr>
        <p:xfrm>
          <a:off x="729204" y="2205360"/>
          <a:ext cx="2864735" cy="4507706"/>
        </p:xfrm>
        <a:graphic>
          <a:graphicData uri="http://schemas.openxmlformats.org/drawingml/2006/table">
            <a:tbl>
              <a:tblPr>
                <a:tableStyleId>{5C22544A-7EE6-4342-B048-85BDC9FD1C3A}</a:tableStyleId>
              </a:tblPr>
              <a:tblGrid>
                <a:gridCol w="856528"/>
                <a:gridCol w="1331088"/>
                <a:gridCol w="677119"/>
              </a:tblGrid>
              <a:tr h="158911">
                <a:tc>
                  <a:txBody>
                    <a:bodyPr/>
                    <a:lstStyle/>
                    <a:p>
                      <a:pPr algn="l" fontAlgn="b"/>
                      <a:r>
                        <a:rPr lang="de-DE" sz="900" u="none" strike="noStrike" dirty="0">
                          <a:effectLst/>
                        </a:rPr>
                        <a:t>Header</a:t>
                      </a:r>
                      <a:endParaRPr lang="de-DE" sz="900" b="1" i="0" u="none" strike="noStrike" dirty="0">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dirty="0">
                          <a:effectLst/>
                        </a:rPr>
                        <a:t> </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ctr"/>
                </a:tc>
              </a:tr>
              <a:tr h="158911">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a:effectLst/>
                        </a:rPr>
                        <a:t>From</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smtClean="0">
                          <a:effectLst/>
                        </a:rPr>
                        <a:t>CCC</a:t>
                      </a:r>
                      <a:endParaRPr lang="de-DE" sz="900" b="0" i="0" u="none" strike="noStrike" dirty="0">
                        <a:solidFill>
                          <a:srgbClr val="000000"/>
                        </a:solidFill>
                        <a:effectLst/>
                        <a:latin typeface="Calibri" panose="020F0502020204030204" pitchFamily="34" charset="0"/>
                      </a:endParaRPr>
                    </a:p>
                  </a:txBody>
                  <a:tcPr marL="4656" marR="4656" marT="4656" marB="0" anchor="ctr"/>
                </a:tc>
              </a:tr>
              <a:tr h="158911">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a:effectLst/>
                        </a:rPr>
                        <a:t>To</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a:effectLst/>
                        </a:rPr>
                        <a:t>TP1</a:t>
                      </a:r>
                      <a:endParaRPr lang="de-DE" sz="900" b="0" i="0" u="none" strike="noStrike" dirty="0">
                        <a:solidFill>
                          <a:srgbClr val="000000"/>
                        </a:solidFill>
                        <a:effectLst/>
                        <a:latin typeface="Calibri" panose="020F0502020204030204" pitchFamily="34" charset="0"/>
                      </a:endParaRPr>
                    </a:p>
                  </a:txBody>
                  <a:tcPr marL="4656" marR="4656" marT="4656" marB="0" anchor="ctr"/>
                </a:tc>
              </a:tr>
              <a:tr h="158911">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a:effectLst/>
                        </a:rPr>
                        <a:t>DocumentIdentifier</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smtClean="0">
                          <a:effectLst/>
                        </a:rPr>
                        <a:t>9000012351</a:t>
                      </a:r>
                      <a:endParaRPr lang="de-DE" sz="900" b="0" i="0" u="none" strike="noStrike" dirty="0">
                        <a:solidFill>
                          <a:srgbClr val="000000"/>
                        </a:solidFill>
                        <a:effectLst/>
                        <a:latin typeface="Calibri" panose="020F0502020204030204" pitchFamily="34" charset="0"/>
                      </a:endParaRPr>
                    </a:p>
                  </a:txBody>
                  <a:tcPr marL="4656" marR="4656" marT="4656" marB="0" anchor="ctr"/>
                </a:tc>
              </a:tr>
              <a:tr h="243371">
                <a:tc>
                  <a:txBody>
                    <a:bodyPr/>
                    <a:lstStyle/>
                    <a:p>
                      <a:pPr algn="l" fontAlgn="b"/>
                      <a:r>
                        <a:rPr lang="de-DE" sz="900" u="none" strike="noStrike">
                          <a:effectLst/>
                        </a:rPr>
                        <a:t>DocumentHeader</a:t>
                      </a:r>
                      <a:endParaRPr lang="de-DE" sz="900" b="1"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a:effectLst/>
                        </a:rPr>
                        <a:t>MovementType</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smtClean="0">
                          <a:effectLst/>
                        </a:rPr>
                        <a:t>Contract</a:t>
                      </a:r>
                      <a:endParaRPr lang="de-DE" sz="900" b="0" i="0" u="none" strike="noStrike" dirty="0">
                        <a:solidFill>
                          <a:srgbClr val="000000"/>
                        </a:solidFill>
                        <a:effectLst/>
                        <a:latin typeface="Calibri" panose="020F0502020204030204" pitchFamily="34" charset="0"/>
                      </a:endParaRPr>
                    </a:p>
                  </a:txBody>
                  <a:tcPr marL="4656" marR="4656" marT="4656" marB="0" anchor="ctr"/>
                </a:tc>
              </a:tr>
              <a:tr h="158911">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a:effectLst/>
                        </a:rPr>
                        <a:t>DocumentIdentifier</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smtClean="0">
                          <a:effectLst/>
                        </a:rPr>
                        <a:t>500099777</a:t>
                      </a:r>
                      <a:endParaRPr lang="de-DE" sz="900" b="0" i="0" u="none" strike="noStrike" dirty="0">
                        <a:solidFill>
                          <a:srgbClr val="000000"/>
                        </a:solidFill>
                        <a:effectLst/>
                        <a:latin typeface="Calibri" panose="020F0502020204030204" pitchFamily="34" charset="0"/>
                      </a:endParaRPr>
                    </a:p>
                  </a:txBody>
                  <a:tcPr marL="4656" marR="4656" marT="4656" marB="0" anchor="ctr"/>
                </a:tc>
              </a:tr>
              <a:tr h="158911">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a:effectLst/>
                        </a:rPr>
                        <a:t>DocumentStatus</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smtClean="0">
                          <a:effectLst/>
                        </a:rPr>
                        <a:t>Unblocked</a:t>
                      </a:r>
                      <a:endParaRPr lang="de-DE" sz="900" b="0" i="0" u="none" strike="noStrike" dirty="0">
                        <a:solidFill>
                          <a:srgbClr val="000000"/>
                        </a:solidFill>
                        <a:effectLst/>
                        <a:latin typeface="Calibri" panose="020F0502020204030204" pitchFamily="34" charset="0"/>
                      </a:endParaRPr>
                    </a:p>
                  </a:txBody>
                  <a:tcPr marL="4656" marR="4656" marT="4656" marB="0" anchor="ctr"/>
                </a:tc>
              </a:tr>
              <a:tr h="158911">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a:effectLst/>
                        </a:rPr>
                        <a:t>ValidDate</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a:effectLst/>
                        </a:rPr>
                        <a:t>23.01.2015</a:t>
                      </a:r>
                      <a:endParaRPr lang="de-DE" sz="900" b="0" i="0" u="none" strike="noStrike">
                        <a:solidFill>
                          <a:srgbClr val="000000"/>
                        </a:solidFill>
                        <a:effectLst/>
                        <a:latin typeface="Calibri" panose="020F0502020204030204" pitchFamily="34" charset="0"/>
                      </a:endParaRPr>
                    </a:p>
                  </a:txBody>
                  <a:tcPr marL="4656" marR="4656" marT="4656" marB="0" anchor="ctr"/>
                </a:tc>
              </a:tr>
              <a:tr h="158911">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a:effectLst/>
                        </a:rPr>
                        <a:t>ExpireDate</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a:effectLst/>
                        </a:rPr>
                        <a:t>25.01.2015</a:t>
                      </a:r>
                      <a:endParaRPr lang="de-DE" sz="900" b="0" i="0" u="none" strike="noStrike">
                        <a:solidFill>
                          <a:srgbClr val="000000"/>
                        </a:solidFill>
                        <a:effectLst/>
                        <a:latin typeface="Calibri" panose="020F0502020204030204" pitchFamily="34" charset="0"/>
                      </a:endParaRPr>
                    </a:p>
                  </a:txBody>
                  <a:tcPr marL="4656" marR="4656" marT="4656" marB="0" anchor="ctr"/>
                </a:tc>
              </a:tr>
              <a:tr h="158911">
                <a:tc>
                  <a:txBody>
                    <a:bodyPr/>
                    <a:lstStyle/>
                    <a:p>
                      <a:pPr algn="l" fontAlgn="b"/>
                      <a:r>
                        <a:rPr lang="de-DE" sz="900" u="none" strike="noStrike">
                          <a:effectLst/>
                        </a:rPr>
                        <a:t>DocumentLI</a:t>
                      </a:r>
                      <a:endParaRPr lang="de-DE" sz="900" b="1"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a:effectLst/>
                        </a:rPr>
                        <a:t>DocumentLineItemNumber</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a:effectLst/>
                        </a:rPr>
                        <a:t>10</a:t>
                      </a:r>
                      <a:endParaRPr lang="de-DE" sz="900" b="0" i="0" u="none" strike="noStrike">
                        <a:solidFill>
                          <a:srgbClr val="000000"/>
                        </a:solidFill>
                        <a:effectLst/>
                        <a:latin typeface="Calibri" panose="020F0502020204030204" pitchFamily="34" charset="0"/>
                      </a:endParaRPr>
                    </a:p>
                  </a:txBody>
                  <a:tcPr marL="4656" marR="4656" marT="4656" marB="0" anchor="ctr"/>
                </a:tc>
              </a:tr>
              <a:tr h="158911">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a:effectLst/>
                        </a:rPr>
                        <a:t>LineItemStatus</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a:effectLst/>
                        </a:rPr>
                        <a:t>unblocked</a:t>
                      </a:r>
                      <a:endParaRPr lang="de-DE" sz="900" b="0" i="0" u="none" strike="noStrike">
                        <a:solidFill>
                          <a:srgbClr val="000000"/>
                        </a:solidFill>
                        <a:effectLst/>
                        <a:latin typeface="Calibri" panose="020F0502020204030204" pitchFamily="34" charset="0"/>
                      </a:endParaRPr>
                    </a:p>
                  </a:txBody>
                  <a:tcPr marL="4656" marR="4656" marT="4656" marB="0" anchor="ctr"/>
                </a:tc>
              </a:tr>
              <a:tr h="158911">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a:effectLst/>
                        </a:rPr>
                        <a:t>MoTType</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a:effectLst/>
                        </a:rPr>
                        <a:t>Truck</a:t>
                      </a:r>
                      <a:endParaRPr lang="de-DE" sz="900" b="0" i="0" u="none" strike="noStrike">
                        <a:solidFill>
                          <a:srgbClr val="000000"/>
                        </a:solidFill>
                        <a:effectLst/>
                        <a:latin typeface="Calibri" panose="020F0502020204030204" pitchFamily="34" charset="0"/>
                      </a:endParaRPr>
                    </a:p>
                  </a:txBody>
                  <a:tcPr marL="4656" marR="4656" marT="4656" marB="0" anchor="ctr"/>
                </a:tc>
              </a:tr>
              <a:tr h="158911">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a:effectLst/>
                        </a:rPr>
                        <a:t>Location</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a:effectLst/>
                        </a:rPr>
                        <a:t>TP1</a:t>
                      </a:r>
                      <a:endParaRPr lang="de-DE" sz="900" b="0" i="0" u="none" strike="noStrike">
                        <a:solidFill>
                          <a:srgbClr val="000000"/>
                        </a:solidFill>
                        <a:effectLst/>
                        <a:latin typeface="Calibri" panose="020F0502020204030204" pitchFamily="34" charset="0"/>
                      </a:endParaRPr>
                    </a:p>
                  </a:txBody>
                  <a:tcPr marL="4656" marR="4656" marT="4656" marB="0" anchor="ctr"/>
                </a:tc>
              </a:tr>
              <a:tr h="158911">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a:effectLst/>
                        </a:rPr>
                        <a:t>Sold to</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smtClean="0">
                          <a:effectLst/>
                        </a:rPr>
                        <a:t>C03</a:t>
                      </a:r>
                      <a:endParaRPr lang="de-DE" sz="900" b="0" i="0" u="none" strike="noStrike" dirty="0">
                        <a:solidFill>
                          <a:srgbClr val="000000"/>
                        </a:solidFill>
                        <a:effectLst/>
                        <a:latin typeface="Calibri" panose="020F0502020204030204" pitchFamily="34" charset="0"/>
                      </a:endParaRPr>
                    </a:p>
                  </a:txBody>
                  <a:tcPr marL="4656" marR="4656" marT="4656" marB="0" anchor="ctr"/>
                </a:tc>
              </a:tr>
              <a:tr h="158911">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a:effectLst/>
                        </a:rPr>
                        <a:t>Ship To</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smtClean="0">
                          <a:effectLst/>
                        </a:rPr>
                        <a:t>C03</a:t>
                      </a:r>
                      <a:endParaRPr lang="de-DE" sz="900" b="0" i="0" u="none" strike="noStrike" dirty="0">
                        <a:solidFill>
                          <a:srgbClr val="000000"/>
                        </a:solidFill>
                        <a:effectLst/>
                        <a:latin typeface="Calibri" panose="020F0502020204030204" pitchFamily="34" charset="0"/>
                      </a:endParaRPr>
                    </a:p>
                  </a:txBody>
                  <a:tcPr marL="4656" marR="4656" marT="4656" marB="0" anchor="ctr"/>
                </a:tc>
              </a:tr>
              <a:tr h="264536">
                <a:tc>
                  <a:txBody>
                    <a:bodyPr/>
                    <a:lstStyle/>
                    <a:p>
                      <a:pPr algn="l" fontAlgn="b"/>
                      <a:endParaRPr lang="de-DE" sz="900" b="1"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b="0" i="0" u="none" strike="noStrike" dirty="0" smtClean="0">
                          <a:solidFill>
                            <a:srgbClr val="000000"/>
                          </a:solidFill>
                          <a:effectLst/>
                          <a:latin typeface="Calibri" panose="020F0502020204030204" pitchFamily="34" charset="0"/>
                        </a:rPr>
                        <a:t>Reference Owner</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b="0" i="0" u="none" strike="noStrike" dirty="0" smtClean="0">
                          <a:solidFill>
                            <a:srgbClr val="000000"/>
                          </a:solidFill>
                          <a:effectLst/>
                          <a:latin typeface="Calibri" panose="020F0502020204030204" pitchFamily="34" charset="0"/>
                        </a:rPr>
                        <a:t>BBB</a:t>
                      </a:r>
                      <a:endParaRPr lang="de-DE" sz="900" b="0" i="0" u="none" strike="noStrike" dirty="0">
                        <a:solidFill>
                          <a:srgbClr val="000000"/>
                        </a:solidFill>
                        <a:effectLst/>
                        <a:latin typeface="Calibri" panose="020F0502020204030204" pitchFamily="34" charset="0"/>
                      </a:endParaRPr>
                    </a:p>
                  </a:txBody>
                  <a:tcPr marL="4656" marR="4656" marT="4656" marB="0" anchor="ctr"/>
                </a:tc>
              </a:tr>
              <a:tr h="264536">
                <a:tc>
                  <a:txBody>
                    <a:bodyPr/>
                    <a:lstStyle/>
                    <a:p>
                      <a:pPr algn="l" fontAlgn="b"/>
                      <a:r>
                        <a:rPr lang="de-DE" sz="900" u="none" strike="noStrike" dirty="0">
                          <a:effectLst/>
                        </a:rPr>
                        <a:t> </a:t>
                      </a:r>
                      <a:endParaRPr lang="de-DE" sz="900" b="1" i="0" u="none" strike="noStrike" dirty="0">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a:effectLst/>
                        </a:rPr>
                        <a:t>ReferenceQualifier</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a:effectLst/>
                        </a:rPr>
                        <a:t>SalesContract</a:t>
                      </a:r>
                      <a:endParaRPr lang="de-DE" sz="900" b="0" i="0" u="none" strike="noStrike" dirty="0">
                        <a:solidFill>
                          <a:srgbClr val="000000"/>
                        </a:solidFill>
                        <a:effectLst/>
                        <a:latin typeface="Calibri" panose="020F0502020204030204" pitchFamily="34" charset="0"/>
                      </a:endParaRPr>
                    </a:p>
                  </a:txBody>
                  <a:tcPr marL="4656" marR="4656" marT="4656" marB="0" anchor="ctr"/>
                </a:tc>
              </a:tr>
              <a:tr h="158911">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a:effectLst/>
                        </a:rPr>
                        <a:t>ReferenceIdentifier</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smtClean="0">
                          <a:effectLst/>
                        </a:rPr>
                        <a:t>400099999</a:t>
                      </a:r>
                      <a:endParaRPr lang="de-DE" sz="900" b="0" i="0" u="none" strike="noStrike" dirty="0">
                        <a:solidFill>
                          <a:srgbClr val="000000"/>
                        </a:solidFill>
                        <a:effectLst/>
                        <a:latin typeface="Calibri" panose="020F0502020204030204" pitchFamily="34" charset="0"/>
                      </a:endParaRPr>
                    </a:p>
                  </a:txBody>
                  <a:tcPr marL="4656" marR="4656" marT="4656" marB="0" anchor="ctr"/>
                </a:tc>
              </a:tr>
              <a:tr h="158911">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a:effectLst/>
                        </a:rPr>
                        <a:t>ReferenceItem</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smtClean="0">
                          <a:effectLst/>
                        </a:rPr>
                        <a:t>50</a:t>
                      </a:r>
                      <a:endParaRPr lang="de-DE" sz="900" b="0" i="0" u="none" strike="noStrike" dirty="0">
                        <a:solidFill>
                          <a:srgbClr val="000000"/>
                        </a:solidFill>
                        <a:effectLst/>
                        <a:latin typeface="Calibri" panose="020F0502020204030204" pitchFamily="34" charset="0"/>
                      </a:endParaRPr>
                    </a:p>
                  </a:txBody>
                  <a:tcPr marL="4656" marR="4656" marT="4656" marB="0" anchor="ctr"/>
                </a:tc>
              </a:tr>
              <a:tr h="158911">
                <a:tc>
                  <a:txBody>
                    <a:bodyPr/>
                    <a:lstStyle/>
                    <a:p>
                      <a:pPr algn="l" fontAlgn="b"/>
                      <a:r>
                        <a:rPr lang="de-DE" sz="900" u="none" strike="noStrike">
                          <a:effectLst/>
                        </a:rPr>
                        <a:t> </a:t>
                      </a:r>
                      <a:endParaRPr lang="de-DE" sz="900" b="1"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a:effectLst/>
                        </a:rPr>
                        <a:t>ScheduleType</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a:effectLst/>
                        </a:rPr>
                        <a:t>Outbound</a:t>
                      </a:r>
                      <a:endParaRPr lang="de-DE" sz="900" b="0" i="0" u="none" strike="noStrike">
                        <a:solidFill>
                          <a:srgbClr val="000000"/>
                        </a:solidFill>
                        <a:effectLst/>
                        <a:latin typeface="Calibri" panose="020F0502020204030204" pitchFamily="34" charset="0"/>
                      </a:endParaRPr>
                    </a:p>
                  </a:txBody>
                  <a:tcPr marL="4656" marR="4656" marT="4656" marB="0" anchor="ctr"/>
                </a:tc>
              </a:tr>
              <a:tr h="163378">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a:effectLst/>
                        </a:rPr>
                        <a:t>MotType</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a:effectLst/>
                        </a:rPr>
                        <a:t>Truck</a:t>
                      </a:r>
                      <a:endParaRPr lang="de-DE" sz="900" b="0" i="0" u="none" strike="noStrike">
                        <a:solidFill>
                          <a:srgbClr val="000000"/>
                        </a:solidFill>
                        <a:effectLst/>
                        <a:latin typeface="Calibri" panose="020F0502020204030204" pitchFamily="34" charset="0"/>
                      </a:endParaRPr>
                    </a:p>
                  </a:txBody>
                  <a:tcPr marL="4656" marR="4656" marT="4656" marB="0" anchor="ctr"/>
                </a:tc>
              </a:tr>
              <a:tr h="163378">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a:effectLst/>
                        </a:rPr>
                        <a:t>MaterialCode</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smtClean="0">
                          <a:effectLst/>
                        </a:rPr>
                        <a:t>0004568</a:t>
                      </a:r>
                      <a:endParaRPr lang="de-DE" sz="900" b="0" i="0" u="none" strike="noStrike" dirty="0">
                        <a:solidFill>
                          <a:srgbClr val="000000"/>
                        </a:solidFill>
                        <a:effectLst/>
                        <a:latin typeface="Calibri" panose="020F0502020204030204" pitchFamily="34" charset="0"/>
                      </a:endParaRPr>
                    </a:p>
                  </a:txBody>
                  <a:tcPr marL="4656" marR="4656" marT="4656" marB="0" anchor="ctr"/>
                </a:tc>
              </a:tr>
              <a:tr h="163378">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a:effectLst/>
                        </a:rPr>
                        <a:t>TerminalProduct</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a:effectLst/>
                        </a:rPr>
                        <a:t>T60000</a:t>
                      </a:r>
                      <a:endParaRPr lang="de-DE" sz="900" b="0" i="0" u="none" strike="noStrike">
                        <a:solidFill>
                          <a:srgbClr val="000000"/>
                        </a:solidFill>
                        <a:effectLst/>
                        <a:latin typeface="Calibri" panose="020F0502020204030204" pitchFamily="34" charset="0"/>
                      </a:endParaRPr>
                    </a:p>
                  </a:txBody>
                  <a:tcPr marL="4656" marR="4656" marT="4656" marB="0" anchor="ctr"/>
                </a:tc>
              </a:tr>
              <a:tr h="163378">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a:effectLst/>
                        </a:rPr>
                        <a:t>Quantity</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a:effectLst/>
                        </a:rPr>
                        <a:t>2</a:t>
                      </a:r>
                      <a:r>
                        <a:rPr lang="de-DE" sz="900" u="none" strike="noStrike" dirty="0" smtClean="0">
                          <a:effectLst/>
                        </a:rPr>
                        <a:t>0000</a:t>
                      </a:r>
                      <a:endParaRPr lang="de-DE" sz="900" b="0" i="0" u="none" strike="noStrike" dirty="0">
                        <a:solidFill>
                          <a:srgbClr val="000000"/>
                        </a:solidFill>
                        <a:effectLst/>
                        <a:latin typeface="Calibri" panose="020F0502020204030204" pitchFamily="34" charset="0"/>
                      </a:endParaRPr>
                    </a:p>
                  </a:txBody>
                  <a:tcPr marL="4656" marR="4656" marT="4656" marB="0" anchor="ctr"/>
                </a:tc>
              </a:tr>
              <a:tr h="163378">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a:effectLst/>
                        </a:rPr>
                        <a:t>UoM</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a:effectLst/>
                        </a:rPr>
                        <a:t>LTR</a:t>
                      </a:r>
                      <a:endParaRPr lang="de-DE" sz="900" b="0" i="0" u="none" strike="noStrike">
                        <a:solidFill>
                          <a:srgbClr val="000000"/>
                        </a:solidFill>
                        <a:effectLst/>
                        <a:latin typeface="Calibri" panose="020F0502020204030204" pitchFamily="34" charset="0"/>
                      </a:endParaRPr>
                    </a:p>
                  </a:txBody>
                  <a:tcPr marL="4656" marR="4656" marT="4656" marB="0" anchor="ctr"/>
                </a:tc>
              </a:tr>
              <a:tr h="163378">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dirty="0" err="1">
                          <a:effectLst/>
                        </a:rPr>
                        <a:t>MeasurementQualifier</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a:effectLst/>
                        </a:rPr>
                        <a:t>Standard</a:t>
                      </a:r>
                      <a:endParaRPr lang="de-DE" sz="900" b="0" i="0" u="none" strike="noStrike" dirty="0">
                        <a:solidFill>
                          <a:srgbClr val="000000"/>
                        </a:solidFill>
                        <a:effectLst/>
                        <a:latin typeface="Calibri" panose="020F0502020204030204" pitchFamily="34" charset="0"/>
                      </a:endParaRPr>
                    </a:p>
                  </a:txBody>
                  <a:tcPr marL="4656" marR="4656" marT="4656" marB="0" anchor="ctr"/>
                </a:tc>
              </a:tr>
            </a:tbl>
          </a:graphicData>
        </a:graphic>
      </p:graphicFrame>
    </p:spTree>
    <p:extLst>
      <p:ext uri="{BB962C8B-B14F-4D97-AF65-F5344CB8AC3E}">
        <p14:creationId xmlns:p14="http://schemas.microsoft.com/office/powerpoint/2010/main" val="421259558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LoadID</a:t>
            </a:r>
            <a:r>
              <a:rPr lang="en-US" dirty="0" smtClean="0"/>
              <a:t> Use Case Overview</a:t>
            </a:r>
            <a:endParaRPr lang="en-US" dirty="0"/>
          </a:p>
        </p:txBody>
      </p:sp>
      <p:sp>
        <p:nvSpPr>
          <p:cNvPr id="3" name="Content Placeholder 2"/>
          <p:cNvSpPr>
            <a:spLocks noGrp="1"/>
          </p:cNvSpPr>
          <p:nvPr>
            <p:ph idx="1"/>
          </p:nvPr>
        </p:nvSpPr>
        <p:spPr>
          <a:xfrm>
            <a:off x="457200" y="1600200"/>
            <a:ext cx="8229600" cy="1274885"/>
          </a:xfrm>
        </p:spPr>
        <p:txBody>
          <a:bodyPr>
            <a:normAutofit fontScale="70000" lnSpcReduction="20000"/>
          </a:bodyPr>
          <a:lstStyle/>
          <a:p>
            <a:pPr marL="0" indent="0">
              <a:buNone/>
            </a:pPr>
            <a:r>
              <a:rPr lang="en-US" sz="2000" dirty="0" smtClean="0"/>
              <a:t>The </a:t>
            </a:r>
            <a:r>
              <a:rPr lang="en-US" sz="2000" dirty="0" err="1" smtClean="0"/>
              <a:t>LoadID</a:t>
            </a:r>
            <a:r>
              <a:rPr lang="en-US" sz="2000" dirty="0" smtClean="0"/>
              <a:t> command allows Stockowners to push </a:t>
            </a:r>
            <a:r>
              <a:rPr lang="en-US" sz="2000" dirty="0" err="1" smtClean="0"/>
              <a:t>LoadIDs</a:t>
            </a:r>
            <a:r>
              <a:rPr lang="en-US" sz="2000" dirty="0" smtClean="0"/>
              <a:t> into the Terminal, or get Terminal generated </a:t>
            </a:r>
            <a:r>
              <a:rPr lang="en-US" sz="2000" dirty="0" err="1" smtClean="0"/>
              <a:t>LoadIDs</a:t>
            </a:r>
            <a:r>
              <a:rPr lang="en-US" sz="2000" dirty="0" smtClean="0"/>
              <a:t> from the TAS.  The Command can also be used to update Customer Master Data associated with the </a:t>
            </a:r>
            <a:r>
              <a:rPr lang="en-US" sz="2000" dirty="0" err="1" smtClean="0"/>
              <a:t>LoadIDs</a:t>
            </a:r>
            <a:r>
              <a:rPr lang="en-US" sz="2000" dirty="0" smtClean="0"/>
              <a:t>.  The Customer Master Data sent in by the Stock Owner is the only Master data stored with the </a:t>
            </a:r>
            <a:r>
              <a:rPr lang="en-US" sz="2000" dirty="0" err="1" smtClean="0"/>
              <a:t>LoadId</a:t>
            </a:r>
            <a:r>
              <a:rPr lang="en-US" sz="2000" dirty="0" smtClean="0"/>
              <a:t> at the Terminal.  Generally </a:t>
            </a:r>
            <a:r>
              <a:rPr lang="en-US" sz="2000" dirty="0" err="1" smtClean="0"/>
              <a:t>LoadIDs</a:t>
            </a:r>
            <a:r>
              <a:rPr lang="en-US" sz="2000" dirty="0" smtClean="0"/>
              <a:t> are generated by the Owning Party of the terminal and pushed into the TAS, or if the TAS is some Joint Venture terminal (or managed by a different party), the TAS may give each stockowner a range of </a:t>
            </a:r>
            <a:r>
              <a:rPr lang="en-US" sz="2000" dirty="0" err="1"/>
              <a:t>L</a:t>
            </a:r>
            <a:r>
              <a:rPr lang="en-US" sz="2000" dirty="0" err="1" smtClean="0"/>
              <a:t>oadIds</a:t>
            </a:r>
            <a:r>
              <a:rPr lang="en-US" sz="2000" dirty="0" smtClean="0"/>
              <a:t> to manage how they see fit. </a:t>
            </a:r>
            <a:endParaRPr lang="en-US" sz="2000" dirty="0"/>
          </a:p>
        </p:txBody>
      </p:sp>
      <p:sp>
        <p:nvSpPr>
          <p:cNvPr id="4" name="Rechteck 13"/>
          <p:cNvSpPr/>
          <p:nvPr/>
        </p:nvSpPr>
        <p:spPr>
          <a:xfrm>
            <a:off x="533400" y="2889718"/>
            <a:ext cx="8041660" cy="970105"/>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 name="Rechteck 15"/>
          <p:cNvSpPr/>
          <p:nvPr/>
        </p:nvSpPr>
        <p:spPr>
          <a:xfrm>
            <a:off x="3060246" y="3148234"/>
            <a:ext cx="720000" cy="58604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AAA</a:t>
            </a:r>
            <a:endParaRPr lang="en-GB" dirty="0"/>
          </a:p>
        </p:txBody>
      </p:sp>
      <p:sp>
        <p:nvSpPr>
          <p:cNvPr id="6" name="Zylinder 16"/>
          <p:cNvSpPr/>
          <p:nvPr/>
        </p:nvSpPr>
        <p:spPr>
          <a:xfrm>
            <a:off x="5265237" y="3148234"/>
            <a:ext cx="995423" cy="58604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7" name="Pfeil nach rechts 17"/>
          <p:cNvSpPr/>
          <p:nvPr/>
        </p:nvSpPr>
        <p:spPr>
          <a:xfrm>
            <a:off x="4003599" y="3472956"/>
            <a:ext cx="1012784" cy="12435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Textfeld 18"/>
          <p:cNvSpPr txBox="1"/>
          <p:nvPr/>
        </p:nvSpPr>
        <p:spPr>
          <a:xfrm>
            <a:off x="3869471" y="3220760"/>
            <a:ext cx="1090363" cy="338554"/>
          </a:xfrm>
          <a:prstGeom prst="rect">
            <a:avLst/>
          </a:prstGeom>
          <a:noFill/>
        </p:spPr>
        <p:txBody>
          <a:bodyPr wrap="none" rtlCol="0">
            <a:spAutoFit/>
          </a:bodyPr>
          <a:lstStyle/>
          <a:p>
            <a:r>
              <a:rPr lang="en-GB" sz="1600" dirty="0" smtClean="0"/>
              <a:t>PM </a:t>
            </a:r>
            <a:r>
              <a:rPr lang="en-GB" sz="1600" dirty="0" err="1" smtClean="0"/>
              <a:t>LoadID</a:t>
            </a:r>
            <a:endParaRPr lang="en-GB" sz="1600" dirty="0"/>
          </a:p>
        </p:txBody>
      </p:sp>
      <p:sp>
        <p:nvSpPr>
          <p:cNvPr id="16" name="Rechteck 13"/>
          <p:cNvSpPr/>
          <p:nvPr/>
        </p:nvSpPr>
        <p:spPr>
          <a:xfrm>
            <a:off x="546222" y="4020995"/>
            <a:ext cx="8041660" cy="970105"/>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Rechteck 15"/>
          <p:cNvSpPr/>
          <p:nvPr/>
        </p:nvSpPr>
        <p:spPr>
          <a:xfrm>
            <a:off x="3073068" y="4279511"/>
            <a:ext cx="720000" cy="58604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AAA</a:t>
            </a:r>
            <a:endParaRPr lang="en-GB" dirty="0"/>
          </a:p>
        </p:txBody>
      </p:sp>
      <p:sp>
        <p:nvSpPr>
          <p:cNvPr id="18" name="Zylinder 16"/>
          <p:cNvSpPr/>
          <p:nvPr/>
        </p:nvSpPr>
        <p:spPr>
          <a:xfrm>
            <a:off x="5278059" y="4279511"/>
            <a:ext cx="995423" cy="58604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TP2</a:t>
            </a:r>
            <a:endParaRPr lang="en-GB" dirty="0"/>
          </a:p>
        </p:txBody>
      </p:sp>
      <p:sp>
        <p:nvSpPr>
          <p:cNvPr id="19" name="Pfeil nach rechts 17"/>
          <p:cNvSpPr/>
          <p:nvPr/>
        </p:nvSpPr>
        <p:spPr>
          <a:xfrm>
            <a:off x="4016421" y="4604233"/>
            <a:ext cx="1012784" cy="12435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Textfeld 18"/>
          <p:cNvSpPr txBox="1"/>
          <p:nvPr/>
        </p:nvSpPr>
        <p:spPr>
          <a:xfrm>
            <a:off x="3882293" y="4352037"/>
            <a:ext cx="1090363" cy="338554"/>
          </a:xfrm>
          <a:prstGeom prst="rect">
            <a:avLst/>
          </a:prstGeom>
          <a:noFill/>
        </p:spPr>
        <p:txBody>
          <a:bodyPr wrap="none" rtlCol="0">
            <a:spAutoFit/>
          </a:bodyPr>
          <a:lstStyle/>
          <a:p>
            <a:r>
              <a:rPr lang="en-GB" sz="1600" dirty="0" smtClean="0"/>
              <a:t>PM </a:t>
            </a:r>
            <a:r>
              <a:rPr lang="en-GB" sz="1600" dirty="0" err="1" smtClean="0"/>
              <a:t>LoadID</a:t>
            </a:r>
            <a:endParaRPr lang="en-GB" sz="1600" dirty="0"/>
          </a:p>
        </p:txBody>
      </p:sp>
      <p:sp>
        <p:nvSpPr>
          <p:cNvPr id="10" name="TextBox 9"/>
          <p:cNvSpPr txBox="1"/>
          <p:nvPr/>
        </p:nvSpPr>
        <p:spPr>
          <a:xfrm>
            <a:off x="643739" y="2969971"/>
            <a:ext cx="2416508" cy="646331"/>
          </a:xfrm>
          <a:prstGeom prst="rect">
            <a:avLst/>
          </a:prstGeom>
          <a:noFill/>
        </p:spPr>
        <p:txBody>
          <a:bodyPr wrap="square" rtlCol="0">
            <a:spAutoFit/>
          </a:bodyPr>
          <a:lstStyle/>
          <a:p>
            <a:r>
              <a:rPr lang="en-US" dirty="0" smtClean="0"/>
              <a:t>Supplier Created</a:t>
            </a:r>
          </a:p>
          <a:p>
            <a:r>
              <a:rPr lang="en-US" dirty="0" smtClean="0"/>
              <a:t>Loading of </a:t>
            </a:r>
            <a:r>
              <a:rPr lang="en-US" dirty="0" err="1" smtClean="0"/>
              <a:t>LoadIds</a:t>
            </a:r>
            <a:endParaRPr lang="en-US" dirty="0"/>
          </a:p>
        </p:txBody>
      </p:sp>
      <p:sp>
        <p:nvSpPr>
          <p:cNvPr id="28" name="TextBox 27"/>
          <p:cNvSpPr txBox="1"/>
          <p:nvPr/>
        </p:nvSpPr>
        <p:spPr>
          <a:xfrm>
            <a:off x="671780" y="4087813"/>
            <a:ext cx="2362442" cy="923330"/>
          </a:xfrm>
          <a:prstGeom prst="rect">
            <a:avLst/>
          </a:prstGeom>
          <a:noFill/>
        </p:spPr>
        <p:txBody>
          <a:bodyPr wrap="none" rtlCol="0">
            <a:spAutoFit/>
          </a:bodyPr>
          <a:lstStyle/>
          <a:p>
            <a:r>
              <a:rPr lang="en-US" dirty="0" smtClean="0"/>
              <a:t>TAS Created </a:t>
            </a:r>
            <a:r>
              <a:rPr lang="en-US" dirty="0" err="1" smtClean="0"/>
              <a:t>LoadID</a:t>
            </a:r>
            <a:endParaRPr lang="en-US" dirty="0" smtClean="0"/>
          </a:p>
          <a:p>
            <a:r>
              <a:rPr lang="en-US" dirty="0" smtClean="0"/>
              <a:t>Based on Request from</a:t>
            </a:r>
          </a:p>
          <a:p>
            <a:r>
              <a:rPr lang="en-US" dirty="0" smtClean="0"/>
              <a:t>Supplier</a:t>
            </a:r>
            <a:endParaRPr lang="en-US" dirty="0"/>
          </a:p>
        </p:txBody>
      </p:sp>
    </p:spTree>
    <p:extLst>
      <p:ext uri="{BB962C8B-B14F-4D97-AF65-F5344CB8AC3E}">
        <p14:creationId xmlns:p14="http://schemas.microsoft.com/office/powerpoint/2010/main" val="371030922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9"/>
            <a:ext cx="8229600" cy="808012"/>
          </a:xfrm>
        </p:spPr>
        <p:txBody>
          <a:bodyPr>
            <a:normAutofit/>
          </a:bodyPr>
          <a:lstStyle/>
          <a:p>
            <a:r>
              <a:rPr lang="en-GB" sz="2800" dirty="0" err="1" smtClean="0"/>
              <a:t>LoadID</a:t>
            </a:r>
            <a:r>
              <a:rPr lang="en-GB" sz="2800" dirty="0" smtClean="0"/>
              <a:t> Use Case 1– Supplier Created</a:t>
            </a:r>
            <a:endParaRPr lang="en-GB" sz="2800" dirty="0"/>
          </a:p>
        </p:txBody>
      </p:sp>
      <p:sp>
        <p:nvSpPr>
          <p:cNvPr id="4" name="Rechteck 3"/>
          <p:cNvSpPr/>
          <p:nvPr/>
        </p:nvSpPr>
        <p:spPr>
          <a:xfrm>
            <a:off x="2991786" y="3682180"/>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AAA</a:t>
            </a:r>
            <a:endParaRPr lang="en-GB" dirty="0"/>
          </a:p>
        </p:txBody>
      </p:sp>
      <p:sp>
        <p:nvSpPr>
          <p:cNvPr id="6" name="Textfeld 5"/>
          <p:cNvSpPr txBox="1"/>
          <p:nvPr/>
        </p:nvSpPr>
        <p:spPr>
          <a:xfrm>
            <a:off x="715712" y="1378576"/>
            <a:ext cx="7890065" cy="1815882"/>
          </a:xfrm>
          <a:prstGeom prst="rect">
            <a:avLst/>
          </a:prstGeom>
          <a:noFill/>
        </p:spPr>
        <p:txBody>
          <a:bodyPr wrap="square" rtlCol="0">
            <a:spAutoFit/>
          </a:bodyPr>
          <a:lstStyle/>
          <a:p>
            <a:r>
              <a:rPr lang="en-GB" sz="1600" dirty="0"/>
              <a:t>Oil Co AAA is the Stockowner at the Terminal and creates their Own </a:t>
            </a:r>
            <a:r>
              <a:rPr lang="en-GB" sz="1600" dirty="0" err="1"/>
              <a:t>LoadIds</a:t>
            </a:r>
            <a:r>
              <a:rPr lang="en-GB" sz="1600" dirty="0"/>
              <a:t> and pushes them to the TAS.</a:t>
            </a:r>
          </a:p>
          <a:p>
            <a:endParaRPr lang="en-GB" sz="1600" dirty="0"/>
          </a:p>
          <a:p>
            <a:r>
              <a:rPr lang="en-GB" sz="1600" dirty="0" smtClean="0"/>
              <a:t>Preconditions:</a:t>
            </a:r>
          </a:p>
          <a:p>
            <a:pPr marL="285750" indent="-285750">
              <a:buFontTx/>
              <a:buChar char="-"/>
            </a:pPr>
            <a:r>
              <a:rPr lang="en-GB" sz="1600" dirty="0" smtClean="0"/>
              <a:t>Arrangement with TAS to allow AAA to manage their Own </a:t>
            </a:r>
            <a:r>
              <a:rPr lang="en-GB" sz="1600" dirty="0" err="1" smtClean="0"/>
              <a:t>LoadIDs</a:t>
            </a:r>
            <a:r>
              <a:rPr lang="en-GB" sz="1600" dirty="0"/>
              <a:t> </a:t>
            </a:r>
            <a:r>
              <a:rPr lang="en-GB" sz="1600" dirty="0" smtClean="0"/>
              <a:t>is in place.  AAA is flagged to allow for Creation of </a:t>
            </a:r>
            <a:r>
              <a:rPr lang="en-GB" sz="1600" dirty="0" err="1" smtClean="0"/>
              <a:t>LoadIDs</a:t>
            </a:r>
            <a:r>
              <a:rPr lang="en-GB" sz="1600" dirty="0" smtClean="0"/>
              <a:t>.</a:t>
            </a:r>
          </a:p>
          <a:p>
            <a:pPr marL="285750" indent="-285750">
              <a:buFontTx/>
              <a:buChar char="-"/>
            </a:pPr>
            <a:r>
              <a:rPr lang="en-GB" sz="1600" dirty="0" smtClean="0"/>
              <a:t>AAA is Stockowner.</a:t>
            </a:r>
            <a:endParaRPr lang="en-GB" sz="1600" dirty="0"/>
          </a:p>
        </p:txBody>
      </p:sp>
      <p:sp>
        <p:nvSpPr>
          <p:cNvPr id="7" name="Rechteck 6"/>
          <p:cNvSpPr/>
          <p:nvPr/>
        </p:nvSpPr>
        <p:spPr>
          <a:xfrm>
            <a:off x="674077" y="1335387"/>
            <a:ext cx="8012723" cy="1859071"/>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8" name="Grafik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94907" y="3809092"/>
            <a:ext cx="923544" cy="646176"/>
          </a:xfrm>
          <a:prstGeom prst="rect">
            <a:avLst/>
          </a:prstGeom>
        </p:spPr>
      </p:pic>
      <p:sp>
        <p:nvSpPr>
          <p:cNvPr id="10" name="Rechteck 9"/>
          <p:cNvSpPr/>
          <p:nvPr/>
        </p:nvSpPr>
        <p:spPr>
          <a:xfrm>
            <a:off x="674077" y="3317991"/>
            <a:ext cx="8041660" cy="1462358"/>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Pfeil nach rechts 11"/>
          <p:cNvSpPr/>
          <p:nvPr/>
        </p:nvSpPr>
        <p:spPr>
          <a:xfrm>
            <a:off x="4041966" y="4030684"/>
            <a:ext cx="474562" cy="214131"/>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14" name="Rechteck 13"/>
          <p:cNvSpPr/>
          <p:nvPr/>
        </p:nvSpPr>
        <p:spPr>
          <a:xfrm>
            <a:off x="674077" y="4955910"/>
            <a:ext cx="8041660" cy="1701479"/>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Rechteck 15"/>
          <p:cNvSpPr/>
          <p:nvPr/>
        </p:nvSpPr>
        <p:spPr>
          <a:xfrm>
            <a:off x="2888356" y="5601274"/>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AAA</a:t>
            </a:r>
            <a:endParaRPr lang="en-GB" dirty="0"/>
          </a:p>
        </p:txBody>
      </p:sp>
      <p:sp>
        <p:nvSpPr>
          <p:cNvPr id="17" name="Zylinder 16"/>
          <p:cNvSpPr/>
          <p:nvPr/>
        </p:nvSpPr>
        <p:spPr>
          <a:xfrm>
            <a:off x="5093347" y="5601274"/>
            <a:ext cx="995423" cy="90000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18" name="Pfeil nach rechts 17"/>
          <p:cNvSpPr/>
          <p:nvPr/>
        </p:nvSpPr>
        <p:spPr>
          <a:xfrm>
            <a:off x="3831709" y="5996332"/>
            <a:ext cx="1012784" cy="1909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Textfeld 18"/>
          <p:cNvSpPr txBox="1"/>
          <p:nvPr/>
        </p:nvSpPr>
        <p:spPr>
          <a:xfrm>
            <a:off x="3697581" y="5744136"/>
            <a:ext cx="1090363" cy="338554"/>
          </a:xfrm>
          <a:prstGeom prst="rect">
            <a:avLst/>
          </a:prstGeom>
          <a:noFill/>
        </p:spPr>
        <p:txBody>
          <a:bodyPr wrap="none" rtlCol="0">
            <a:spAutoFit/>
          </a:bodyPr>
          <a:lstStyle/>
          <a:p>
            <a:r>
              <a:rPr lang="en-GB" sz="1600" dirty="0" smtClean="0"/>
              <a:t>PM </a:t>
            </a:r>
            <a:r>
              <a:rPr lang="en-GB" sz="1600" dirty="0" err="1" smtClean="0"/>
              <a:t>LoadID</a:t>
            </a:r>
            <a:endParaRPr lang="en-GB" sz="1600" dirty="0"/>
          </a:p>
        </p:txBody>
      </p:sp>
      <p:sp>
        <p:nvSpPr>
          <p:cNvPr id="25" name="Textfeld 12"/>
          <p:cNvSpPr txBox="1"/>
          <p:nvPr/>
        </p:nvSpPr>
        <p:spPr>
          <a:xfrm>
            <a:off x="4436864" y="3516424"/>
            <a:ext cx="1503938" cy="369332"/>
          </a:xfrm>
          <a:prstGeom prst="rect">
            <a:avLst/>
          </a:prstGeom>
          <a:noFill/>
        </p:spPr>
        <p:txBody>
          <a:bodyPr wrap="none" rtlCol="0">
            <a:spAutoFit/>
          </a:bodyPr>
          <a:lstStyle/>
          <a:p>
            <a:r>
              <a:rPr lang="en-GB" dirty="0" smtClean="0"/>
              <a:t>Customer C01</a:t>
            </a:r>
            <a:endParaRPr lang="en-GB" dirty="0"/>
          </a:p>
        </p:txBody>
      </p:sp>
    </p:spTree>
    <p:extLst>
      <p:ext uri="{BB962C8B-B14F-4D97-AF65-F5344CB8AC3E}">
        <p14:creationId xmlns:p14="http://schemas.microsoft.com/office/powerpoint/2010/main" val="235660127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69023"/>
          </a:xfrm>
        </p:spPr>
        <p:txBody>
          <a:bodyPr>
            <a:normAutofit/>
          </a:bodyPr>
          <a:lstStyle/>
          <a:p>
            <a:r>
              <a:rPr lang="en-GB" sz="2800" dirty="0" err="1" smtClean="0"/>
              <a:t>LoadID</a:t>
            </a:r>
            <a:r>
              <a:rPr lang="en-GB" sz="2800" dirty="0" smtClean="0"/>
              <a:t> Use Case 1</a:t>
            </a:r>
            <a:endParaRPr lang="en-GB" sz="2800" dirty="0"/>
          </a:p>
        </p:txBody>
      </p:sp>
      <p:sp>
        <p:nvSpPr>
          <p:cNvPr id="6" name="Textfeld 5"/>
          <p:cNvSpPr txBox="1"/>
          <p:nvPr/>
        </p:nvSpPr>
        <p:spPr>
          <a:xfrm>
            <a:off x="674076" y="1023145"/>
            <a:ext cx="8280000" cy="646331"/>
          </a:xfrm>
          <a:prstGeom prst="rect">
            <a:avLst/>
          </a:prstGeom>
          <a:noFill/>
        </p:spPr>
        <p:txBody>
          <a:bodyPr wrap="square" rtlCol="0">
            <a:spAutoFit/>
          </a:bodyPr>
          <a:lstStyle/>
          <a:p>
            <a:r>
              <a:rPr lang="en-GB" dirty="0" smtClean="0"/>
              <a:t>Oil Co AAA is the Stockowner at the Terminal and creates their Own </a:t>
            </a:r>
            <a:r>
              <a:rPr lang="en-GB" dirty="0" err="1" smtClean="0"/>
              <a:t>LoadIds</a:t>
            </a:r>
            <a:r>
              <a:rPr lang="en-GB" dirty="0" smtClean="0"/>
              <a:t> and pushes them to the TAS.   </a:t>
            </a:r>
            <a:r>
              <a:rPr lang="en-GB" dirty="0" err="1" smtClean="0"/>
              <a:t>LoadID</a:t>
            </a:r>
            <a:r>
              <a:rPr lang="en-GB" dirty="0" smtClean="0"/>
              <a:t> has Customer References for C01.  </a:t>
            </a:r>
          </a:p>
        </p:txBody>
      </p:sp>
      <p:sp>
        <p:nvSpPr>
          <p:cNvPr id="9" name="Pfeil nach rechts 8"/>
          <p:cNvSpPr/>
          <p:nvPr/>
        </p:nvSpPr>
        <p:spPr>
          <a:xfrm>
            <a:off x="5718957" y="2538850"/>
            <a:ext cx="1012784" cy="1909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Textfeld 12"/>
          <p:cNvSpPr txBox="1"/>
          <p:nvPr/>
        </p:nvSpPr>
        <p:spPr>
          <a:xfrm>
            <a:off x="5694788" y="2286654"/>
            <a:ext cx="1090363" cy="338554"/>
          </a:xfrm>
          <a:prstGeom prst="rect">
            <a:avLst/>
          </a:prstGeom>
          <a:noFill/>
        </p:spPr>
        <p:txBody>
          <a:bodyPr wrap="none" rtlCol="0">
            <a:spAutoFit/>
          </a:bodyPr>
          <a:lstStyle/>
          <a:p>
            <a:r>
              <a:rPr lang="en-GB" sz="1600" dirty="0" smtClean="0"/>
              <a:t>PM </a:t>
            </a:r>
            <a:r>
              <a:rPr lang="en-GB" sz="1600" dirty="0" err="1" smtClean="0"/>
              <a:t>LoadID</a:t>
            </a:r>
            <a:endParaRPr lang="en-GB" sz="1600" dirty="0"/>
          </a:p>
        </p:txBody>
      </p:sp>
      <p:sp>
        <p:nvSpPr>
          <p:cNvPr id="15" name="Rechteck 14"/>
          <p:cNvSpPr/>
          <p:nvPr/>
        </p:nvSpPr>
        <p:spPr>
          <a:xfrm>
            <a:off x="729204" y="993368"/>
            <a:ext cx="8310623" cy="688954"/>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ylinder 11"/>
          <p:cNvSpPr/>
          <p:nvPr/>
        </p:nvSpPr>
        <p:spPr>
          <a:xfrm>
            <a:off x="6980595" y="2143792"/>
            <a:ext cx="995423" cy="90000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graphicFrame>
        <p:nvGraphicFramePr>
          <p:cNvPr id="5" name="Tabelle 4"/>
          <p:cNvGraphicFramePr>
            <a:graphicFrameLocks noGrp="1"/>
          </p:cNvGraphicFramePr>
          <p:nvPr>
            <p:extLst>
              <p:ext uri="{D42A27DB-BD31-4B8C-83A1-F6EECF244321}">
                <p14:modId xmlns:p14="http://schemas.microsoft.com/office/powerpoint/2010/main" val="741100058"/>
              </p:ext>
            </p:extLst>
          </p:nvPr>
        </p:nvGraphicFramePr>
        <p:xfrm>
          <a:off x="694944" y="1781090"/>
          <a:ext cx="3235218" cy="4758399"/>
        </p:xfrm>
        <a:graphic>
          <a:graphicData uri="http://schemas.openxmlformats.org/drawingml/2006/table">
            <a:tbl>
              <a:tblPr>
                <a:tableStyleId>{5C22544A-7EE6-4342-B048-85BDC9FD1C3A}</a:tableStyleId>
              </a:tblPr>
              <a:tblGrid>
                <a:gridCol w="991315"/>
                <a:gridCol w="1294333"/>
                <a:gridCol w="949570"/>
              </a:tblGrid>
              <a:tr h="166196">
                <a:tc>
                  <a:txBody>
                    <a:bodyPr/>
                    <a:lstStyle/>
                    <a:p>
                      <a:pPr algn="l" fontAlgn="b"/>
                      <a:r>
                        <a:rPr lang="de-DE" sz="900" u="none" strike="noStrike" dirty="0">
                          <a:effectLst/>
                        </a:rPr>
                        <a:t>Header</a:t>
                      </a:r>
                      <a:endParaRPr lang="de-DE" sz="900" b="1" i="0" u="none" strike="noStrike" dirty="0">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dirty="0">
                          <a:effectLst/>
                        </a:rPr>
                        <a:t> </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ctr"/>
                </a:tc>
              </a:tr>
              <a:tr h="166196">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dirty="0">
                          <a:effectLst/>
                        </a:rPr>
                        <a:t>From</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smtClean="0">
                          <a:effectLst/>
                        </a:rPr>
                        <a:t>AAA</a:t>
                      </a:r>
                      <a:endParaRPr lang="de-DE" sz="900" b="0" i="0" u="none" strike="noStrike" dirty="0">
                        <a:solidFill>
                          <a:srgbClr val="000000"/>
                        </a:solidFill>
                        <a:effectLst/>
                        <a:latin typeface="Calibri" panose="020F0502020204030204" pitchFamily="34" charset="0"/>
                      </a:endParaRPr>
                    </a:p>
                  </a:txBody>
                  <a:tcPr marL="4656" marR="4656" marT="4656" marB="0" anchor="ctr"/>
                </a:tc>
              </a:tr>
              <a:tr h="166196">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dirty="0">
                          <a:effectLst/>
                        </a:rPr>
                        <a:t>To</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a:effectLst/>
                        </a:rPr>
                        <a:t>TP1</a:t>
                      </a:r>
                      <a:endParaRPr lang="de-DE" sz="900" b="0" i="0" u="none" strike="noStrike" dirty="0">
                        <a:solidFill>
                          <a:srgbClr val="000000"/>
                        </a:solidFill>
                        <a:effectLst/>
                        <a:latin typeface="Calibri" panose="020F0502020204030204" pitchFamily="34" charset="0"/>
                      </a:endParaRPr>
                    </a:p>
                  </a:txBody>
                  <a:tcPr marL="4656" marR="4656" marT="4656" marB="0" anchor="ctr"/>
                </a:tc>
              </a:tr>
              <a:tr h="166196">
                <a:tc>
                  <a:txBody>
                    <a:bodyPr/>
                    <a:lstStyle/>
                    <a:p>
                      <a:pPr algn="l" fontAlgn="b"/>
                      <a:r>
                        <a:rPr lang="de-DE" sz="900" u="none" strike="noStrike" dirty="0">
                          <a:effectLst/>
                        </a:rPr>
                        <a:t> </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dirty="0">
                          <a:effectLst/>
                        </a:rPr>
                        <a:t>DocumentIdentifier</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smtClean="0">
                          <a:effectLst/>
                        </a:rPr>
                        <a:t>9000012351</a:t>
                      </a:r>
                      <a:endParaRPr lang="de-DE" sz="900" b="0" i="0" u="none" strike="noStrike" dirty="0">
                        <a:solidFill>
                          <a:srgbClr val="000000"/>
                        </a:solidFill>
                        <a:effectLst/>
                        <a:latin typeface="Calibri" panose="020F0502020204030204" pitchFamily="34" charset="0"/>
                      </a:endParaRPr>
                    </a:p>
                  </a:txBody>
                  <a:tcPr marL="4656" marR="4656" marT="4656" marB="0" anchor="ctr"/>
                </a:tc>
              </a:tr>
              <a:tr h="254528">
                <a:tc>
                  <a:txBody>
                    <a:bodyPr/>
                    <a:lstStyle/>
                    <a:p>
                      <a:pPr algn="l" fontAlgn="b"/>
                      <a:r>
                        <a:rPr lang="de-DE" sz="900" u="none" strike="noStrike">
                          <a:effectLst/>
                        </a:rPr>
                        <a:t>DocumentHeader</a:t>
                      </a:r>
                      <a:endParaRPr lang="de-DE" sz="900" b="1"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dirty="0">
                          <a:effectLst/>
                        </a:rPr>
                        <a:t>MovementType</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smtClean="0">
                          <a:effectLst/>
                        </a:rPr>
                        <a:t>LoadID</a:t>
                      </a:r>
                      <a:endParaRPr lang="de-DE" sz="900" b="0" i="0" u="none" strike="noStrike" dirty="0">
                        <a:solidFill>
                          <a:srgbClr val="000000"/>
                        </a:solidFill>
                        <a:effectLst/>
                        <a:latin typeface="Calibri" panose="020F0502020204030204" pitchFamily="34" charset="0"/>
                      </a:endParaRPr>
                    </a:p>
                  </a:txBody>
                  <a:tcPr marL="4656" marR="4656" marT="4656" marB="0" anchor="ctr"/>
                </a:tc>
              </a:tr>
              <a:tr h="166196">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dirty="0">
                          <a:effectLst/>
                        </a:rPr>
                        <a:t>DocumentIdentifier</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b="0" i="0" u="none" strike="noStrike" dirty="0" smtClean="0">
                          <a:solidFill>
                            <a:schemeClr val="dk1"/>
                          </a:solidFill>
                          <a:effectLst/>
                          <a:latin typeface="+mn-lt"/>
                        </a:rPr>
                        <a:t>09000124</a:t>
                      </a:r>
                      <a:endParaRPr lang="de-DE" sz="900" b="0" i="0" u="none" strike="noStrike" dirty="0">
                        <a:solidFill>
                          <a:srgbClr val="000000"/>
                        </a:solidFill>
                        <a:effectLst/>
                        <a:latin typeface="Calibri" panose="020F0502020204030204" pitchFamily="34" charset="0"/>
                      </a:endParaRPr>
                    </a:p>
                  </a:txBody>
                  <a:tcPr marL="4656" marR="4656" marT="4656" marB="0" anchor="ctr"/>
                </a:tc>
              </a:tr>
              <a:tr h="166196">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dirty="0">
                          <a:effectLst/>
                        </a:rPr>
                        <a:t>DocumentStatus</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smtClean="0">
                          <a:effectLst/>
                        </a:rPr>
                        <a:t>Unblocked</a:t>
                      </a:r>
                      <a:endParaRPr lang="de-DE" sz="900" b="0" i="0" u="none" strike="noStrike" dirty="0">
                        <a:solidFill>
                          <a:srgbClr val="000000"/>
                        </a:solidFill>
                        <a:effectLst/>
                        <a:latin typeface="Calibri" panose="020F0502020204030204" pitchFamily="34" charset="0"/>
                      </a:endParaRPr>
                    </a:p>
                  </a:txBody>
                  <a:tcPr marL="4656" marR="4656" marT="4656" marB="0" anchor="ctr"/>
                </a:tc>
              </a:tr>
              <a:tr h="166196">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dirty="0">
                          <a:effectLst/>
                        </a:rPr>
                        <a:t>ValidDate</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a:effectLst/>
                        </a:rPr>
                        <a:t>23.01.2015</a:t>
                      </a:r>
                      <a:endParaRPr lang="de-DE" sz="900" b="0" i="0" u="none" strike="noStrike" dirty="0">
                        <a:solidFill>
                          <a:srgbClr val="000000"/>
                        </a:solidFill>
                        <a:effectLst/>
                        <a:latin typeface="Calibri" panose="020F0502020204030204" pitchFamily="34" charset="0"/>
                      </a:endParaRPr>
                    </a:p>
                  </a:txBody>
                  <a:tcPr marL="4656" marR="4656" marT="4656" marB="0" anchor="ctr"/>
                </a:tc>
              </a:tr>
              <a:tr h="166196">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dirty="0">
                          <a:effectLst/>
                        </a:rPr>
                        <a:t>ExpireDate</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a:effectLst/>
                        </a:rPr>
                        <a:t>25.01.2015</a:t>
                      </a:r>
                      <a:endParaRPr lang="de-DE" sz="900" b="0" i="0" u="none" strike="noStrike" dirty="0">
                        <a:solidFill>
                          <a:srgbClr val="000000"/>
                        </a:solidFill>
                        <a:effectLst/>
                        <a:latin typeface="Calibri" panose="020F0502020204030204" pitchFamily="34" charset="0"/>
                      </a:endParaRPr>
                    </a:p>
                  </a:txBody>
                  <a:tcPr marL="4656" marR="4656" marT="4656" marB="0" anchor="ctr"/>
                </a:tc>
              </a:tr>
              <a:tr h="166196">
                <a:tc>
                  <a:txBody>
                    <a:bodyPr/>
                    <a:lstStyle/>
                    <a:p>
                      <a:pPr algn="l" fontAlgn="b"/>
                      <a:endParaRPr lang="de-DE" sz="900" b="1" i="0" u="none" strike="noStrike" dirty="0">
                        <a:solidFill>
                          <a:srgbClr val="000000"/>
                        </a:solidFill>
                        <a:effectLst/>
                        <a:latin typeface="Calibri" panose="020F0502020204030204" pitchFamily="34" charset="0"/>
                      </a:endParaRPr>
                    </a:p>
                  </a:txBody>
                  <a:tcPr marL="4656" marR="4656" marT="4656" marB="0" anchor="b"/>
                </a:tc>
                <a:tc>
                  <a:txBody>
                    <a:bodyPr/>
                    <a:lstStyle/>
                    <a:p>
                      <a:pPr algn="l" fontAlgn="b"/>
                      <a:r>
                        <a:rPr lang="de-DE" sz="900" b="0" i="0" u="none" strike="noStrike" dirty="0" smtClean="0">
                          <a:solidFill>
                            <a:srgbClr val="000000"/>
                          </a:solidFill>
                          <a:effectLst/>
                          <a:latin typeface="Calibri" panose="020F0502020204030204" pitchFamily="34" charset="0"/>
                        </a:rPr>
                        <a:t>Revision/OriginalDocIdentifer (IDOC</a:t>
                      </a:r>
                      <a:r>
                        <a:rPr lang="de-DE" sz="900" b="0" i="0" u="none" strike="noStrike" dirty="0" smtClean="0">
                          <a:solidFill>
                            <a:srgbClr val="000000"/>
                          </a:solidFill>
                          <a:effectLst/>
                          <a:latin typeface="Calibri" panose="020F0502020204030204" pitchFamily="34" charset="0"/>
                          <a:sym typeface="Wingdings" pitchFamily="2" charset="2"/>
                        </a:rPr>
                        <a:t></a:t>
                      </a:r>
                      <a:r>
                        <a:rPr lang="de-DE" sz="900" b="0" i="0" u="none" strike="noStrike" dirty="0" smtClean="0">
                          <a:solidFill>
                            <a:srgbClr val="000000"/>
                          </a:solidFill>
                          <a:effectLst/>
                          <a:latin typeface="Calibri" panose="020F0502020204030204" pitchFamily="34" charset="0"/>
                        </a:rPr>
                        <a:t>DOCNUM)</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smtClean="0">
                          <a:effectLst/>
                        </a:rPr>
                        <a:t>9000012351</a:t>
                      </a:r>
                      <a:endParaRPr lang="de-DE" sz="900" b="0" i="0" u="none" strike="noStrike" dirty="0">
                        <a:solidFill>
                          <a:srgbClr val="000000"/>
                        </a:solidFill>
                        <a:effectLst/>
                        <a:latin typeface="Calibri" panose="020F0502020204030204" pitchFamily="34" charset="0"/>
                      </a:endParaRPr>
                    </a:p>
                  </a:txBody>
                  <a:tcPr marL="4656" marR="4656" marT="4656" marB="0" anchor="ctr"/>
                </a:tc>
              </a:tr>
              <a:tr h="166196">
                <a:tc>
                  <a:txBody>
                    <a:bodyPr/>
                    <a:lstStyle/>
                    <a:p>
                      <a:pPr algn="l" fontAlgn="b"/>
                      <a:r>
                        <a:rPr lang="de-DE" sz="900" u="none" strike="noStrike" dirty="0">
                          <a:effectLst/>
                        </a:rPr>
                        <a:t>DocumentLI</a:t>
                      </a:r>
                      <a:endParaRPr lang="de-DE" sz="900" b="1" i="0" u="none" strike="noStrike" dirty="0">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dirty="0">
                          <a:effectLst/>
                        </a:rPr>
                        <a:t>DocumentLineItemNumber</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a:effectLst/>
                        </a:rPr>
                        <a:t>10</a:t>
                      </a:r>
                      <a:endParaRPr lang="de-DE" sz="900" b="0" i="0" u="none" strike="noStrike" dirty="0">
                        <a:solidFill>
                          <a:srgbClr val="000000"/>
                        </a:solidFill>
                        <a:effectLst/>
                        <a:latin typeface="Calibri" panose="020F0502020204030204" pitchFamily="34" charset="0"/>
                      </a:endParaRPr>
                    </a:p>
                  </a:txBody>
                  <a:tcPr marL="4656" marR="4656" marT="4656" marB="0" anchor="ctr"/>
                </a:tc>
              </a:tr>
              <a:tr h="166196">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dirty="0">
                          <a:effectLst/>
                        </a:rPr>
                        <a:t>LineItemStatus</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smtClean="0">
                          <a:effectLst/>
                        </a:rPr>
                        <a:t>Unblocked</a:t>
                      </a:r>
                      <a:endParaRPr lang="de-DE" sz="900" b="0" i="0" u="none" strike="noStrike" dirty="0">
                        <a:solidFill>
                          <a:srgbClr val="000000"/>
                        </a:solidFill>
                        <a:effectLst/>
                        <a:latin typeface="Calibri" panose="020F0502020204030204" pitchFamily="34" charset="0"/>
                      </a:endParaRPr>
                    </a:p>
                  </a:txBody>
                  <a:tcPr marL="4656" marR="4656" marT="4656" marB="0" anchor="ctr"/>
                </a:tc>
              </a:tr>
              <a:tr h="166196">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dirty="0">
                          <a:effectLst/>
                        </a:rPr>
                        <a:t>MoTType</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a:effectLst/>
                        </a:rPr>
                        <a:t>Truck</a:t>
                      </a:r>
                      <a:endParaRPr lang="de-DE" sz="900" b="0" i="0" u="none" strike="noStrike" dirty="0">
                        <a:solidFill>
                          <a:srgbClr val="000000"/>
                        </a:solidFill>
                        <a:effectLst/>
                        <a:latin typeface="Calibri" panose="020F0502020204030204" pitchFamily="34" charset="0"/>
                      </a:endParaRPr>
                    </a:p>
                  </a:txBody>
                  <a:tcPr marL="4656" marR="4656" marT="4656" marB="0" anchor="ctr"/>
                </a:tc>
              </a:tr>
              <a:tr h="166196">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dirty="0">
                          <a:effectLst/>
                        </a:rPr>
                        <a:t>Location</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a:effectLst/>
                        </a:rPr>
                        <a:t>TP1</a:t>
                      </a:r>
                      <a:endParaRPr lang="de-DE" sz="900" b="0" i="0" u="none" strike="noStrike" dirty="0">
                        <a:solidFill>
                          <a:srgbClr val="000000"/>
                        </a:solidFill>
                        <a:effectLst/>
                        <a:latin typeface="Calibri" panose="020F0502020204030204" pitchFamily="34" charset="0"/>
                      </a:endParaRPr>
                    </a:p>
                  </a:txBody>
                  <a:tcPr marL="4656" marR="4656" marT="4656" marB="0" anchor="ctr"/>
                </a:tc>
              </a:tr>
              <a:tr h="166196">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dirty="0">
                          <a:effectLst/>
                        </a:rPr>
                        <a:t>Sold to</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b="0" i="0" u="none" strike="noStrike" dirty="0" smtClean="0">
                          <a:solidFill>
                            <a:schemeClr val="dk1"/>
                          </a:solidFill>
                          <a:effectLst/>
                          <a:latin typeface="+mn-lt"/>
                        </a:rPr>
                        <a:t>C01</a:t>
                      </a:r>
                      <a:endParaRPr lang="de-DE" sz="900" b="0" i="0" u="none" strike="noStrike" dirty="0">
                        <a:solidFill>
                          <a:srgbClr val="000000"/>
                        </a:solidFill>
                        <a:effectLst/>
                        <a:latin typeface="Calibri" panose="020F0502020204030204" pitchFamily="34" charset="0"/>
                      </a:endParaRPr>
                    </a:p>
                  </a:txBody>
                  <a:tcPr marL="4656" marR="4656" marT="4656" marB="0" anchor="ctr"/>
                </a:tc>
              </a:tr>
              <a:tr h="166196">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dirty="0">
                          <a:effectLst/>
                        </a:rPr>
                        <a:t>Ship To</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b="0" i="0" u="none" strike="noStrike" dirty="0" smtClean="0">
                          <a:solidFill>
                            <a:schemeClr val="dk1"/>
                          </a:solidFill>
                          <a:effectLst/>
                          <a:latin typeface="+mn-lt"/>
                        </a:rPr>
                        <a:t>C01</a:t>
                      </a:r>
                      <a:endParaRPr lang="de-DE" sz="900" b="0" i="0" u="none" strike="noStrike" dirty="0">
                        <a:solidFill>
                          <a:srgbClr val="000000"/>
                        </a:solidFill>
                        <a:effectLst/>
                        <a:latin typeface="Calibri" panose="020F0502020204030204" pitchFamily="34" charset="0"/>
                      </a:endParaRPr>
                    </a:p>
                  </a:txBody>
                  <a:tcPr marL="4656" marR="4656" marT="4656" marB="0" anchor="ctr"/>
                </a:tc>
              </a:tr>
              <a:tr h="166196">
                <a:tc>
                  <a:txBody>
                    <a:bodyPr/>
                    <a:lstStyle/>
                    <a:p>
                      <a:pPr algn="l" fontAlgn="b"/>
                      <a:endParaRPr lang="de-DE" sz="900" b="1" i="0" u="none" strike="noStrike" dirty="0">
                        <a:solidFill>
                          <a:srgbClr val="000000"/>
                        </a:solidFill>
                        <a:effectLst/>
                        <a:latin typeface="Calibri" panose="020F0502020204030204" pitchFamily="34" charset="0"/>
                      </a:endParaRPr>
                    </a:p>
                  </a:txBody>
                  <a:tcPr marL="4656" marR="4656" marT="4656" marB="0" anchor="b"/>
                </a:tc>
                <a:tc>
                  <a:txBody>
                    <a:bodyPr/>
                    <a:lstStyle/>
                    <a:p>
                      <a:pPr algn="l" fontAlgn="b"/>
                      <a:r>
                        <a:rPr lang="de-DE" sz="900" b="0" i="0" u="none" strike="noStrike" dirty="0" smtClean="0">
                          <a:solidFill>
                            <a:srgbClr val="000000"/>
                          </a:solidFill>
                          <a:effectLst/>
                          <a:latin typeface="Calibri" panose="020F0502020204030204" pitchFamily="34" charset="0"/>
                        </a:rPr>
                        <a:t>TaxTo</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b="0" i="0" u="none" strike="noStrike" dirty="0" smtClean="0">
                          <a:solidFill>
                            <a:srgbClr val="000000"/>
                          </a:solidFill>
                          <a:effectLst/>
                          <a:latin typeface="Calibri" panose="020F0502020204030204" pitchFamily="34" charset="0"/>
                        </a:rPr>
                        <a:t>C01</a:t>
                      </a:r>
                      <a:endParaRPr lang="de-DE" sz="900" b="0" i="0" u="none" strike="noStrike" dirty="0">
                        <a:solidFill>
                          <a:srgbClr val="000000"/>
                        </a:solidFill>
                        <a:effectLst/>
                        <a:latin typeface="Calibri" panose="020F0502020204030204" pitchFamily="34" charset="0"/>
                      </a:endParaRPr>
                    </a:p>
                  </a:txBody>
                  <a:tcPr marL="4656" marR="4656" marT="4656" marB="0" anchor="ctr"/>
                </a:tc>
              </a:tr>
              <a:tr h="166196">
                <a:tc>
                  <a:txBody>
                    <a:bodyPr/>
                    <a:lstStyle/>
                    <a:p>
                      <a:pPr algn="l" fontAlgn="b"/>
                      <a:endParaRPr lang="de-DE" sz="900" b="1" i="0" u="none" strike="noStrike" dirty="0">
                        <a:solidFill>
                          <a:srgbClr val="000000"/>
                        </a:solidFill>
                        <a:effectLst/>
                        <a:latin typeface="Calibri" panose="020F0502020204030204" pitchFamily="34" charset="0"/>
                      </a:endParaRPr>
                    </a:p>
                  </a:txBody>
                  <a:tcPr marL="4656" marR="4656" marT="4656" marB="0" anchor="b"/>
                </a:tc>
                <a:tc>
                  <a:txBody>
                    <a:bodyPr/>
                    <a:lstStyle/>
                    <a:p>
                      <a:pPr algn="l" fontAlgn="b"/>
                      <a:r>
                        <a:rPr lang="de-DE" sz="900" b="0" i="0" u="none" strike="noStrike" dirty="0" smtClean="0">
                          <a:solidFill>
                            <a:srgbClr val="000000"/>
                          </a:solidFill>
                          <a:effectLst/>
                          <a:latin typeface="Calibri" panose="020F0502020204030204" pitchFamily="34" charset="0"/>
                        </a:rPr>
                        <a:t>ReferenceQualifier</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smtClean="0">
                          <a:effectLst/>
                        </a:rPr>
                        <a:t>ThirdPartyLoadId</a:t>
                      </a:r>
                      <a:endParaRPr lang="de-DE" sz="900" b="0" i="0" u="none" strike="noStrike" dirty="0">
                        <a:solidFill>
                          <a:srgbClr val="000000"/>
                        </a:solidFill>
                        <a:effectLst/>
                        <a:latin typeface="Calibri" panose="020F0502020204030204" pitchFamily="34" charset="0"/>
                      </a:endParaRPr>
                    </a:p>
                  </a:txBody>
                  <a:tcPr marL="4656" marR="4656" marT="4656" marB="0" anchor="ctr"/>
                </a:tc>
              </a:tr>
              <a:tr h="166196">
                <a:tc>
                  <a:txBody>
                    <a:bodyPr/>
                    <a:lstStyle/>
                    <a:p>
                      <a:pPr algn="l" fontAlgn="b"/>
                      <a:endParaRPr lang="de-DE" sz="900" b="1" i="0" u="none" strike="noStrike" dirty="0">
                        <a:solidFill>
                          <a:srgbClr val="000000"/>
                        </a:solidFill>
                        <a:effectLst/>
                        <a:latin typeface="Calibri" panose="020F0502020204030204" pitchFamily="34" charset="0"/>
                      </a:endParaRPr>
                    </a:p>
                  </a:txBody>
                  <a:tcPr marL="4656" marR="4656" marT="4656" marB="0" anchor="b"/>
                </a:tc>
                <a:tc>
                  <a:txBody>
                    <a:bodyPr/>
                    <a:lstStyle/>
                    <a:p>
                      <a:pPr algn="l" fontAlgn="b"/>
                      <a:r>
                        <a:rPr lang="de-DE" sz="900" b="0" i="0" u="none" strike="noStrike" dirty="0" smtClean="0">
                          <a:solidFill>
                            <a:srgbClr val="000000"/>
                          </a:solidFill>
                          <a:effectLst/>
                          <a:latin typeface="Calibri" panose="020F0502020204030204" pitchFamily="34" charset="0"/>
                        </a:rPr>
                        <a:t>Reference</a:t>
                      </a:r>
                      <a:r>
                        <a:rPr lang="de-DE" sz="900" b="0" i="0" u="none" strike="noStrike" baseline="0" dirty="0" smtClean="0">
                          <a:solidFill>
                            <a:srgbClr val="000000"/>
                          </a:solidFill>
                          <a:effectLst/>
                          <a:latin typeface="Calibri" panose="020F0502020204030204" pitchFamily="34" charset="0"/>
                        </a:rPr>
                        <a:t>Identifier</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b="0" i="0" u="none" strike="noStrike" dirty="0" smtClean="0">
                          <a:solidFill>
                            <a:srgbClr val="000000"/>
                          </a:solidFill>
                          <a:effectLst/>
                          <a:latin typeface="Calibri" panose="020F0502020204030204" pitchFamily="34" charset="0"/>
                        </a:rPr>
                        <a:t>C01</a:t>
                      </a:r>
                      <a:endParaRPr lang="de-DE" sz="900" b="0" i="0" u="none" strike="noStrike" dirty="0">
                        <a:solidFill>
                          <a:srgbClr val="000000"/>
                        </a:solidFill>
                        <a:effectLst/>
                        <a:latin typeface="Calibri" panose="020F0502020204030204" pitchFamily="34" charset="0"/>
                      </a:endParaRPr>
                    </a:p>
                  </a:txBody>
                  <a:tcPr marL="4656" marR="4656" marT="4656" marB="0" anchor="ctr"/>
                </a:tc>
              </a:tr>
              <a:tr h="166196">
                <a:tc>
                  <a:txBody>
                    <a:bodyPr/>
                    <a:lstStyle/>
                    <a:p>
                      <a:pPr algn="l" fontAlgn="b"/>
                      <a:endParaRPr lang="de-DE" sz="900" b="1" i="0" u="none" strike="noStrike" dirty="0">
                        <a:solidFill>
                          <a:srgbClr val="000000"/>
                        </a:solidFill>
                        <a:effectLst/>
                        <a:latin typeface="Calibri" panose="020F0502020204030204" pitchFamily="34" charset="0"/>
                      </a:endParaRPr>
                    </a:p>
                  </a:txBody>
                  <a:tcPr marL="4656" marR="4656" marT="4656" marB="0" anchor="b"/>
                </a:tc>
                <a:tc>
                  <a:txBody>
                    <a:bodyPr/>
                    <a:lstStyle/>
                    <a:p>
                      <a:pPr algn="l" fontAlgn="b"/>
                      <a:r>
                        <a:rPr lang="de-DE" sz="900" b="0" i="0" u="none" strike="noStrike" dirty="0" smtClean="0">
                          <a:solidFill>
                            <a:srgbClr val="000000"/>
                          </a:solidFill>
                          <a:effectLst/>
                          <a:latin typeface="Calibri" panose="020F0502020204030204" pitchFamily="34" charset="0"/>
                        </a:rPr>
                        <a:t>TaxStatus</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b="0" i="0" u="none" strike="noStrike" dirty="0" smtClean="0">
                          <a:solidFill>
                            <a:srgbClr val="000000"/>
                          </a:solidFill>
                          <a:effectLst/>
                          <a:latin typeface="Calibri" panose="020F0502020204030204" pitchFamily="34" charset="0"/>
                        </a:rPr>
                        <a:t>Taxed/Untaxed</a:t>
                      </a:r>
                      <a:endParaRPr lang="de-DE" sz="900" b="0" i="0" u="none" strike="noStrike" dirty="0">
                        <a:solidFill>
                          <a:srgbClr val="000000"/>
                        </a:solidFill>
                        <a:effectLst/>
                        <a:latin typeface="Calibri" panose="020F0502020204030204" pitchFamily="34" charset="0"/>
                      </a:endParaRPr>
                    </a:p>
                  </a:txBody>
                  <a:tcPr marL="4656" marR="4656" marT="4656" marB="0" anchor="ctr"/>
                </a:tc>
              </a:tr>
              <a:tr h="166196">
                <a:tc>
                  <a:txBody>
                    <a:bodyPr/>
                    <a:lstStyle/>
                    <a:p>
                      <a:pPr algn="l" fontAlgn="b"/>
                      <a:endParaRPr lang="de-DE" sz="900" b="1" i="0" u="none" strike="noStrike" dirty="0">
                        <a:solidFill>
                          <a:srgbClr val="000000"/>
                        </a:solidFill>
                        <a:effectLst/>
                        <a:latin typeface="Calibri" panose="020F0502020204030204" pitchFamily="34" charset="0"/>
                      </a:endParaRPr>
                    </a:p>
                  </a:txBody>
                  <a:tcPr marL="4656" marR="4656" marT="4656" marB="0" anchor="b"/>
                </a:tc>
                <a:tc>
                  <a:txBody>
                    <a:bodyPr/>
                    <a:lstStyle/>
                    <a:p>
                      <a:pPr algn="l" fontAlgn="b"/>
                      <a:r>
                        <a:rPr lang="de-DE" sz="900" b="0" i="0" u="none" strike="noStrike" dirty="0" smtClean="0">
                          <a:solidFill>
                            <a:srgbClr val="000000"/>
                          </a:solidFill>
                          <a:effectLst/>
                          <a:latin typeface="Calibri" panose="020F0502020204030204" pitchFamily="34" charset="0"/>
                        </a:rPr>
                        <a:t>MovementType</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b="0" i="0" u="none" strike="noStrike" dirty="0" smtClean="0">
                          <a:solidFill>
                            <a:srgbClr val="000000"/>
                          </a:solidFill>
                          <a:effectLst/>
                          <a:latin typeface="Calibri" panose="020F0502020204030204" pitchFamily="34" charset="0"/>
                        </a:rPr>
                        <a:t>HandlingType</a:t>
                      </a:r>
                      <a:endParaRPr lang="de-DE" sz="900" b="0" i="0" u="none" strike="noStrike" dirty="0">
                        <a:solidFill>
                          <a:srgbClr val="000000"/>
                        </a:solidFill>
                        <a:effectLst/>
                        <a:latin typeface="Calibri" panose="020F0502020204030204" pitchFamily="34" charset="0"/>
                      </a:endParaRPr>
                    </a:p>
                  </a:txBody>
                  <a:tcPr marL="4656" marR="4656" marT="4656" marB="0" anchor="ctr"/>
                </a:tc>
              </a:tr>
              <a:tr h="166196">
                <a:tc>
                  <a:txBody>
                    <a:bodyPr/>
                    <a:lstStyle/>
                    <a:p>
                      <a:pPr algn="l" fontAlgn="b"/>
                      <a:r>
                        <a:rPr lang="de-DE" sz="900" u="none" strike="noStrike" dirty="0">
                          <a:effectLst/>
                        </a:rPr>
                        <a:t> </a:t>
                      </a:r>
                      <a:endParaRPr lang="de-DE" sz="900" b="1" i="0" u="none" strike="noStrike" dirty="0">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dirty="0">
                          <a:effectLst/>
                        </a:rPr>
                        <a:t>ScheduleType</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a:effectLst/>
                        </a:rPr>
                        <a:t>Outbound</a:t>
                      </a:r>
                      <a:endParaRPr lang="de-DE" sz="900" b="0" i="0" u="none" strike="noStrike" dirty="0">
                        <a:solidFill>
                          <a:srgbClr val="000000"/>
                        </a:solidFill>
                        <a:effectLst/>
                        <a:latin typeface="Calibri" panose="020F0502020204030204" pitchFamily="34" charset="0"/>
                      </a:endParaRPr>
                    </a:p>
                  </a:txBody>
                  <a:tcPr marL="4656" marR="4656" marT="4656" marB="0" anchor="ctr"/>
                </a:tc>
              </a:tr>
              <a:tr h="18019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dirty="0">
                          <a:effectLst/>
                        </a:rPr>
                        <a:t>MotType</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a:effectLst/>
                        </a:rPr>
                        <a:t>Truck</a:t>
                      </a:r>
                      <a:endParaRPr lang="de-DE" sz="900" b="0" i="0" u="none" strike="noStrike" dirty="0">
                        <a:solidFill>
                          <a:srgbClr val="000000"/>
                        </a:solidFill>
                        <a:effectLst/>
                        <a:latin typeface="Calibri" panose="020F0502020204030204" pitchFamily="34" charset="0"/>
                      </a:endParaRPr>
                    </a:p>
                  </a:txBody>
                  <a:tcPr marL="4656" marR="4656" marT="4656" marB="0" anchor="ctr"/>
                </a:tc>
              </a:tr>
              <a:tr h="18019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dirty="0">
                          <a:effectLst/>
                        </a:rPr>
                        <a:t>MaterialCode</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smtClean="0">
                          <a:effectLst/>
                        </a:rPr>
                        <a:t>0004568</a:t>
                      </a:r>
                      <a:endParaRPr lang="de-DE" sz="900" b="0" i="0" u="none" strike="noStrike" dirty="0">
                        <a:solidFill>
                          <a:srgbClr val="000000"/>
                        </a:solidFill>
                        <a:effectLst/>
                        <a:latin typeface="Calibri" panose="020F0502020204030204" pitchFamily="34" charset="0"/>
                      </a:endParaRPr>
                    </a:p>
                  </a:txBody>
                  <a:tcPr marL="4656" marR="4656" marT="4656" marB="0" anchor="ctr"/>
                </a:tc>
              </a:tr>
              <a:tr h="18019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dirty="0">
                          <a:effectLst/>
                        </a:rPr>
                        <a:t>TerminalProduct</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a:effectLst/>
                        </a:rPr>
                        <a:t>T60000</a:t>
                      </a:r>
                      <a:endParaRPr lang="de-DE" sz="900" b="0" i="0" u="none" strike="noStrike" dirty="0">
                        <a:solidFill>
                          <a:srgbClr val="000000"/>
                        </a:solidFill>
                        <a:effectLst/>
                        <a:latin typeface="Calibri" panose="020F0502020204030204" pitchFamily="34" charset="0"/>
                      </a:endParaRPr>
                    </a:p>
                  </a:txBody>
                  <a:tcPr marL="4656" marR="4656" marT="4656" marB="0" anchor="ctr"/>
                </a:tc>
              </a:tr>
              <a:tr h="180195">
                <a:tc>
                  <a:txBody>
                    <a:bodyPr/>
                    <a:lstStyle/>
                    <a:p>
                      <a:pPr algn="l" fontAlgn="b"/>
                      <a:r>
                        <a:rPr lang="de-DE" sz="1100" u="none" strike="noStrike" dirty="0">
                          <a:effectLst/>
                        </a:rPr>
                        <a:t> </a:t>
                      </a:r>
                      <a:endParaRPr lang="de-DE" sz="1100" b="0" i="0" u="none" strike="noStrike" dirty="0">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dirty="0" smtClean="0">
                          <a:effectLst/>
                        </a:rPr>
                        <a:t>NoQuantity</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endParaRPr lang="de-DE" sz="900" b="0" i="0" u="none" strike="noStrike" dirty="0">
                        <a:solidFill>
                          <a:srgbClr val="000000"/>
                        </a:solidFill>
                        <a:effectLst/>
                        <a:latin typeface="Calibri" panose="020F0502020204030204" pitchFamily="34" charset="0"/>
                      </a:endParaRPr>
                    </a:p>
                  </a:txBody>
                  <a:tcPr marL="4656" marR="4656" marT="4656" marB="0" anchor="ctr"/>
                </a:tc>
              </a:tr>
              <a:tr h="180195">
                <a:tc>
                  <a:txBody>
                    <a:bodyPr/>
                    <a:lstStyle/>
                    <a:p>
                      <a:pPr algn="l" fontAlgn="b"/>
                      <a:endParaRPr lang="de-DE" sz="11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b="0" i="0" u="none" strike="noStrike" dirty="0" smtClean="0">
                          <a:solidFill>
                            <a:srgbClr val="000000"/>
                          </a:solidFill>
                          <a:effectLst/>
                          <a:latin typeface="Calibri" panose="020F0502020204030204" pitchFamily="34" charset="0"/>
                        </a:rPr>
                        <a:t>Incoterm (optional)</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b="0" i="0" u="none" strike="noStrike" dirty="0" smtClean="0">
                          <a:solidFill>
                            <a:srgbClr val="000000"/>
                          </a:solidFill>
                          <a:effectLst/>
                          <a:latin typeface="Calibri" panose="020F0502020204030204" pitchFamily="34" charset="0"/>
                        </a:rPr>
                        <a:t>IncoTerm</a:t>
                      </a:r>
                      <a:endParaRPr lang="de-DE" sz="900" b="0" i="0" u="none" strike="noStrike" dirty="0">
                        <a:solidFill>
                          <a:srgbClr val="000000"/>
                        </a:solidFill>
                        <a:effectLst/>
                        <a:latin typeface="Calibri" panose="020F0502020204030204" pitchFamily="34" charset="0"/>
                      </a:endParaRPr>
                    </a:p>
                  </a:txBody>
                  <a:tcPr marL="4656" marR="4656" marT="4656" marB="0" anchor="ctr"/>
                </a:tc>
              </a:tr>
            </a:tbl>
          </a:graphicData>
        </a:graphic>
      </p:graphicFrame>
      <p:sp>
        <p:nvSpPr>
          <p:cNvPr id="11" name="Rechteck 3"/>
          <p:cNvSpPr/>
          <p:nvPr/>
        </p:nvSpPr>
        <p:spPr>
          <a:xfrm>
            <a:off x="4524515" y="2143792"/>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AAA</a:t>
            </a:r>
            <a:endParaRPr lang="en-GB" dirty="0"/>
          </a:p>
        </p:txBody>
      </p:sp>
      <p:graphicFrame>
        <p:nvGraphicFramePr>
          <p:cNvPr id="14" name="Tabelle 4"/>
          <p:cNvGraphicFramePr>
            <a:graphicFrameLocks noGrp="1"/>
          </p:cNvGraphicFramePr>
          <p:nvPr>
            <p:extLst>
              <p:ext uri="{D42A27DB-BD31-4B8C-83A1-F6EECF244321}">
                <p14:modId xmlns:p14="http://schemas.microsoft.com/office/powerpoint/2010/main" val="4097148451"/>
              </p:ext>
            </p:extLst>
          </p:nvPr>
        </p:nvGraphicFramePr>
        <p:xfrm>
          <a:off x="4167554" y="3417204"/>
          <a:ext cx="3588655" cy="1417900"/>
        </p:xfrm>
        <a:graphic>
          <a:graphicData uri="http://schemas.openxmlformats.org/drawingml/2006/table">
            <a:tbl>
              <a:tblPr>
                <a:tableStyleId>{5C22544A-7EE6-4342-B048-85BDC9FD1C3A}</a:tableStyleId>
              </a:tblPr>
              <a:tblGrid>
                <a:gridCol w="1099290"/>
                <a:gridCol w="1435921"/>
                <a:gridCol w="1053444"/>
              </a:tblGrid>
              <a:tr h="166196">
                <a:tc>
                  <a:txBody>
                    <a:bodyPr/>
                    <a:lstStyle/>
                    <a:p>
                      <a:pPr algn="l" fontAlgn="b"/>
                      <a:r>
                        <a:rPr lang="de-DE" sz="900" u="none" strike="noStrike" dirty="0">
                          <a:effectLst/>
                        </a:rPr>
                        <a:t>Header</a:t>
                      </a:r>
                      <a:endParaRPr lang="de-DE" sz="900" b="1" i="0" u="none" strike="noStrike" dirty="0">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dirty="0">
                          <a:effectLst/>
                        </a:rPr>
                        <a:t> </a:t>
                      </a:r>
                      <a:r>
                        <a:rPr lang="de-DE" sz="900" u="none" strike="noStrike" dirty="0" smtClean="0">
                          <a:effectLst/>
                        </a:rPr>
                        <a:t>Response</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ctr"/>
                </a:tc>
              </a:tr>
              <a:tr h="166196">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dirty="0">
                          <a:effectLst/>
                        </a:rPr>
                        <a:t>From</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smtClean="0">
                          <a:effectLst/>
                        </a:rPr>
                        <a:t>TP1</a:t>
                      </a:r>
                      <a:endParaRPr lang="de-DE" sz="900" b="0" i="0" u="none" strike="noStrike" dirty="0">
                        <a:solidFill>
                          <a:srgbClr val="000000"/>
                        </a:solidFill>
                        <a:effectLst/>
                        <a:latin typeface="Calibri" panose="020F0502020204030204" pitchFamily="34" charset="0"/>
                      </a:endParaRPr>
                    </a:p>
                  </a:txBody>
                  <a:tcPr marL="4656" marR="4656" marT="4656" marB="0" anchor="ctr"/>
                </a:tc>
              </a:tr>
              <a:tr h="166196">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dirty="0">
                          <a:effectLst/>
                        </a:rPr>
                        <a:t>To</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b="0" i="0" u="none" strike="noStrike" dirty="0" smtClean="0">
                          <a:solidFill>
                            <a:schemeClr val="dk1"/>
                          </a:solidFill>
                          <a:effectLst/>
                          <a:latin typeface="+mn-lt"/>
                        </a:rPr>
                        <a:t>AAA</a:t>
                      </a:r>
                      <a:endParaRPr lang="de-DE" sz="900" b="0" i="0" u="none" strike="noStrike" dirty="0">
                        <a:solidFill>
                          <a:srgbClr val="000000"/>
                        </a:solidFill>
                        <a:effectLst/>
                        <a:latin typeface="Calibri" panose="020F0502020204030204" pitchFamily="34" charset="0"/>
                      </a:endParaRPr>
                    </a:p>
                  </a:txBody>
                  <a:tcPr marL="4656" marR="4656" marT="4656" marB="0" anchor="ctr"/>
                </a:tc>
              </a:tr>
              <a:tr h="166196">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dirty="0" smtClean="0">
                          <a:effectLst/>
                        </a:rPr>
                        <a:t>OriginalDocumentIdentifier</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smtClean="0">
                          <a:effectLst/>
                        </a:rPr>
                        <a:t>9000012351</a:t>
                      </a:r>
                      <a:endParaRPr lang="de-DE" sz="900" b="0" i="0" u="none" strike="noStrike" dirty="0">
                        <a:solidFill>
                          <a:srgbClr val="000000"/>
                        </a:solidFill>
                        <a:effectLst/>
                        <a:latin typeface="Calibri" panose="020F0502020204030204" pitchFamily="34" charset="0"/>
                      </a:endParaRPr>
                    </a:p>
                  </a:txBody>
                  <a:tcPr marL="4656" marR="4656" marT="4656" marB="0" anchor="ctr"/>
                </a:tc>
              </a:tr>
              <a:tr h="254528">
                <a:tc>
                  <a:txBody>
                    <a:bodyPr/>
                    <a:lstStyle/>
                    <a:p>
                      <a:pPr algn="l" fontAlgn="b"/>
                      <a:r>
                        <a:rPr lang="de-DE" sz="900" u="none" strike="noStrike">
                          <a:effectLst/>
                        </a:rPr>
                        <a:t>DocumentHeader</a:t>
                      </a:r>
                      <a:endParaRPr lang="de-DE" sz="900" b="1"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dirty="0">
                          <a:effectLst/>
                        </a:rPr>
                        <a:t>MovementType</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smtClean="0">
                          <a:effectLst/>
                        </a:rPr>
                        <a:t>LoadID</a:t>
                      </a:r>
                      <a:endParaRPr lang="de-DE" sz="900" b="0" i="0" u="none" strike="noStrike" dirty="0">
                        <a:solidFill>
                          <a:srgbClr val="000000"/>
                        </a:solidFill>
                        <a:effectLst/>
                        <a:latin typeface="Calibri" panose="020F0502020204030204" pitchFamily="34" charset="0"/>
                      </a:endParaRPr>
                    </a:p>
                  </a:txBody>
                  <a:tcPr marL="4656" marR="4656" marT="4656" marB="0" anchor="ctr"/>
                </a:tc>
              </a:tr>
              <a:tr h="166196">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dirty="0">
                          <a:effectLst/>
                        </a:rPr>
                        <a:t>DocumentIdentifier</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b="0" i="0" u="none" strike="noStrike" dirty="0" smtClean="0">
                          <a:solidFill>
                            <a:schemeClr val="dk1"/>
                          </a:solidFill>
                          <a:effectLst/>
                          <a:latin typeface="+mn-lt"/>
                        </a:rPr>
                        <a:t>09000124</a:t>
                      </a:r>
                      <a:endParaRPr lang="de-DE" sz="900" b="0" i="0" u="none" strike="noStrike" dirty="0">
                        <a:solidFill>
                          <a:srgbClr val="000000"/>
                        </a:solidFill>
                        <a:effectLst/>
                        <a:latin typeface="Calibri" panose="020F0502020204030204" pitchFamily="34" charset="0"/>
                      </a:endParaRPr>
                    </a:p>
                  </a:txBody>
                  <a:tcPr marL="4656" marR="4656" marT="4656" marB="0" anchor="ctr"/>
                </a:tc>
              </a:tr>
              <a:tr h="166196">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b="0" i="0" u="none" strike="noStrike" dirty="0" smtClean="0">
                          <a:solidFill>
                            <a:srgbClr val="000000"/>
                          </a:solidFill>
                          <a:effectLst/>
                          <a:latin typeface="Calibri" panose="020F0502020204030204" pitchFamily="34" charset="0"/>
                        </a:rPr>
                        <a:t>Sucesss</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endParaRPr lang="de-DE" sz="900" b="0" i="0" u="none" strike="noStrike" dirty="0">
                        <a:solidFill>
                          <a:srgbClr val="000000"/>
                        </a:solidFill>
                        <a:effectLst/>
                        <a:latin typeface="Calibri" panose="020F0502020204030204" pitchFamily="34" charset="0"/>
                      </a:endParaRPr>
                    </a:p>
                  </a:txBody>
                  <a:tcPr marL="4656" marR="4656" marT="4656" marB="0" anchor="ctr"/>
                </a:tc>
              </a:tr>
              <a:tr h="166196">
                <a:tc>
                  <a:txBody>
                    <a:bodyPr/>
                    <a:lstStyle/>
                    <a:p>
                      <a:pPr algn="l" fontAlgn="b"/>
                      <a:r>
                        <a:rPr lang="de-DE" sz="900" u="none" strike="noStrike" dirty="0">
                          <a:effectLst/>
                        </a:rPr>
                        <a:t> </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l" fontAlgn="b"/>
                      <a:r>
                        <a:rPr lang="de-DE" sz="900" b="0" i="0" u="none" strike="noStrike" dirty="0" smtClean="0">
                          <a:solidFill>
                            <a:srgbClr val="000000"/>
                          </a:solidFill>
                          <a:effectLst/>
                          <a:latin typeface="Calibri" panose="020F0502020204030204" pitchFamily="34" charset="0"/>
                        </a:rPr>
                        <a:t>TerminalDocumentIdentifer</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marL="0" marR="0" indent="0" algn="ctr" defTabSz="457200" rtl="0" eaLnBrk="1" fontAlgn="ctr" latinLnBrk="0" hangingPunct="1">
                        <a:lnSpc>
                          <a:spcPct val="100000"/>
                        </a:lnSpc>
                        <a:spcBef>
                          <a:spcPts val="0"/>
                        </a:spcBef>
                        <a:spcAft>
                          <a:spcPts val="0"/>
                        </a:spcAft>
                        <a:buClrTx/>
                        <a:buSzTx/>
                        <a:buFontTx/>
                        <a:buNone/>
                        <a:tabLst/>
                        <a:defRPr/>
                      </a:pPr>
                      <a:r>
                        <a:rPr lang="de-DE" sz="900" b="0" i="0" u="none" strike="noStrike" dirty="0" smtClean="0">
                          <a:solidFill>
                            <a:schemeClr val="dk1"/>
                          </a:solidFill>
                          <a:effectLst/>
                          <a:latin typeface="+mn-lt"/>
                        </a:rPr>
                        <a:t>09000124</a:t>
                      </a:r>
                      <a:endParaRPr lang="de-DE" sz="900" b="0" i="0" u="none" strike="noStrike" dirty="0" smtClean="0">
                        <a:solidFill>
                          <a:srgbClr val="000000"/>
                        </a:solidFill>
                        <a:effectLst/>
                        <a:latin typeface="Calibri" panose="020F0502020204030204" pitchFamily="34" charset="0"/>
                      </a:endParaRPr>
                    </a:p>
                  </a:txBody>
                  <a:tcPr marL="4656" marR="4656" marT="4656" marB="0" anchor="ctr"/>
                </a:tc>
              </a:tr>
            </a:tbl>
          </a:graphicData>
        </a:graphic>
      </p:graphicFrame>
      <p:sp>
        <p:nvSpPr>
          <p:cNvPr id="3" name="TextBox 2"/>
          <p:cNvSpPr txBox="1"/>
          <p:nvPr/>
        </p:nvSpPr>
        <p:spPr>
          <a:xfrm>
            <a:off x="4167554" y="5113336"/>
            <a:ext cx="4802148" cy="646331"/>
          </a:xfrm>
          <a:prstGeom prst="rect">
            <a:avLst/>
          </a:prstGeom>
          <a:noFill/>
        </p:spPr>
        <p:txBody>
          <a:bodyPr wrap="none" rtlCol="0">
            <a:spAutoFit/>
          </a:bodyPr>
          <a:lstStyle/>
          <a:p>
            <a:r>
              <a:rPr lang="en-US" dirty="0" smtClean="0"/>
              <a:t>If you want a 3</a:t>
            </a:r>
            <a:r>
              <a:rPr lang="en-US" baseline="30000" dirty="0" smtClean="0"/>
              <a:t>rd</a:t>
            </a:r>
            <a:r>
              <a:rPr lang="en-US" dirty="0" smtClean="0"/>
              <a:t> Party </a:t>
            </a:r>
            <a:r>
              <a:rPr lang="en-US" dirty="0" err="1" smtClean="0"/>
              <a:t>LoadId</a:t>
            </a:r>
            <a:r>
              <a:rPr lang="en-US" dirty="0" smtClean="0"/>
              <a:t> you will have to list</a:t>
            </a:r>
          </a:p>
          <a:p>
            <a:r>
              <a:rPr lang="en-US" dirty="0" smtClean="0"/>
              <a:t>that as a reference in the message.</a:t>
            </a:r>
            <a:endParaRPr lang="en-US" dirty="0"/>
          </a:p>
        </p:txBody>
      </p:sp>
    </p:spTree>
    <p:extLst>
      <p:ext uri="{BB962C8B-B14F-4D97-AF65-F5344CB8AC3E}">
        <p14:creationId xmlns:p14="http://schemas.microsoft.com/office/powerpoint/2010/main" val="33522919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GB" sz="2800" dirty="0" err="1" smtClean="0"/>
              <a:t>LoadID</a:t>
            </a:r>
            <a:r>
              <a:rPr lang="en-GB" sz="2800" dirty="0" smtClean="0"/>
              <a:t> </a:t>
            </a:r>
            <a:r>
              <a:rPr lang="en-GB" sz="2800" dirty="0"/>
              <a:t> Use Case </a:t>
            </a:r>
            <a:r>
              <a:rPr lang="en-GB" sz="2800" dirty="0" smtClean="0"/>
              <a:t>2 – </a:t>
            </a:r>
            <a:r>
              <a:rPr lang="en-GB" sz="2800" dirty="0"/>
              <a:t>TAS Created</a:t>
            </a:r>
          </a:p>
        </p:txBody>
      </p:sp>
      <p:sp>
        <p:nvSpPr>
          <p:cNvPr id="4" name="Rechteck 3"/>
          <p:cNvSpPr/>
          <p:nvPr/>
        </p:nvSpPr>
        <p:spPr>
          <a:xfrm>
            <a:off x="2991786" y="3682180"/>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AAA</a:t>
            </a:r>
            <a:endParaRPr lang="en-GB" dirty="0"/>
          </a:p>
        </p:txBody>
      </p:sp>
      <p:sp>
        <p:nvSpPr>
          <p:cNvPr id="6" name="Textfeld 5"/>
          <p:cNvSpPr txBox="1"/>
          <p:nvPr/>
        </p:nvSpPr>
        <p:spPr>
          <a:xfrm>
            <a:off x="715712" y="1378576"/>
            <a:ext cx="7890065" cy="1815882"/>
          </a:xfrm>
          <a:prstGeom prst="rect">
            <a:avLst/>
          </a:prstGeom>
          <a:noFill/>
        </p:spPr>
        <p:txBody>
          <a:bodyPr wrap="square" rtlCol="0">
            <a:spAutoFit/>
          </a:bodyPr>
          <a:lstStyle/>
          <a:p>
            <a:r>
              <a:rPr lang="en-GB" sz="1600" dirty="0"/>
              <a:t>Oil Co AAA is the Stockowner at the Terminal and </a:t>
            </a:r>
            <a:r>
              <a:rPr lang="en-GB" sz="1600" dirty="0" smtClean="0"/>
              <a:t>requests </a:t>
            </a:r>
            <a:r>
              <a:rPr lang="en-GB" sz="1600" dirty="0" err="1" smtClean="0"/>
              <a:t>LoadIds</a:t>
            </a:r>
            <a:r>
              <a:rPr lang="en-GB" sz="1600" dirty="0" smtClean="0"/>
              <a:t> from the TAS.  TAS Generates </a:t>
            </a:r>
            <a:r>
              <a:rPr lang="en-GB" sz="1600" dirty="0" err="1" smtClean="0"/>
              <a:t>LoadIDs</a:t>
            </a:r>
            <a:r>
              <a:rPr lang="en-GB" sz="1600" dirty="0" smtClean="0"/>
              <a:t> and Updates Customer Master According to what is on the </a:t>
            </a:r>
            <a:r>
              <a:rPr lang="en-GB" sz="1600" dirty="0" err="1" smtClean="0"/>
              <a:t>LoadID</a:t>
            </a:r>
            <a:r>
              <a:rPr lang="en-GB" sz="1600" dirty="0" smtClean="0"/>
              <a:t> request.</a:t>
            </a:r>
          </a:p>
          <a:p>
            <a:endParaRPr lang="en-GB" sz="1600" dirty="0"/>
          </a:p>
          <a:p>
            <a:r>
              <a:rPr lang="en-GB" sz="1600" dirty="0" smtClean="0"/>
              <a:t>Preconditions:</a:t>
            </a:r>
          </a:p>
          <a:p>
            <a:pPr marL="285750" indent="-285750">
              <a:buFontTx/>
              <a:buChar char="-"/>
            </a:pPr>
            <a:r>
              <a:rPr lang="en-GB" sz="1600" dirty="0" smtClean="0"/>
              <a:t>Arrangement with TAS to allow AAA to request </a:t>
            </a:r>
            <a:r>
              <a:rPr lang="en-GB" sz="1600" dirty="0" err="1" smtClean="0"/>
              <a:t>LoadIds</a:t>
            </a:r>
            <a:r>
              <a:rPr lang="en-GB" sz="1600" dirty="0" smtClean="0"/>
              <a:t>.</a:t>
            </a:r>
          </a:p>
          <a:p>
            <a:pPr marL="285750" indent="-285750">
              <a:buFontTx/>
              <a:buChar char="-"/>
            </a:pPr>
            <a:r>
              <a:rPr lang="en-GB" sz="1600" dirty="0" smtClean="0"/>
              <a:t>AAA is Stockowner.</a:t>
            </a:r>
            <a:endParaRPr lang="en-GB" sz="1600" dirty="0"/>
          </a:p>
        </p:txBody>
      </p:sp>
      <p:sp>
        <p:nvSpPr>
          <p:cNvPr id="7" name="Rechteck 6"/>
          <p:cNvSpPr/>
          <p:nvPr/>
        </p:nvSpPr>
        <p:spPr>
          <a:xfrm>
            <a:off x="674077" y="1335387"/>
            <a:ext cx="8012723" cy="1859071"/>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8" name="Grafik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94907" y="3809092"/>
            <a:ext cx="923544" cy="646176"/>
          </a:xfrm>
          <a:prstGeom prst="rect">
            <a:avLst/>
          </a:prstGeom>
        </p:spPr>
      </p:pic>
      <p:sp>
        <p:nvSpPr>
          <p:cNvPr id="10" name="Rechteck 9"/>
          <p:cNvSpPr/>
          <p:nvPr/>
        </p:nvSpPr>
        <p:spPr>
          <a:xfrm>
            <a:off x="674077" y="3317991"/>
            <a:ext cx="8041660" cy="1462358"/>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Pfeil nach rechts 11"/>
          <p:cNvSpPr/>
          <p:nvPr/>
        </p:nvSpPr>
        <p:spPr>
          <a:xfrm>
            <a:off x="4041966" y="4030684"/>
            <a:ext cx="474562" cy="214131"/>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13" name="Textfeld 12"/>
          <p:cNvSpPr txBox="1"/>
          <p:nvPr/>
        </p:nvSpPr>
        <p:spPr>
          <a:xfrm>
            <a:off x="3808066" y="3293023"/>
            <a:ext cx="1354666" cy="369332"/>
          </a:xfrm>
          <a:prstGeom prst="rect">
            <a:avLst/>
          </a:prstGeom>
          <a:noFill/>
        </p:spPr>
        <p:txBody>
          <a:bodyPr wrap="none" rtlCol="0">
            <a:spAutoFit/>
          </a:bodyPr>
          <a:lstStyle/>
          <a:p>
            <a:r>
              <a:rPr lang="en-GB" dirty="0" smtClean="0"/>
              <a:t>Equity Chain</a:t>
            </a:r>
            <a:endParaRPr lang="en-GB" dirty="0"/>
          </a:p>
        </p:txBody>
      </p:sp>
      <p:sp>
        <p:nvSpPr>
          <p:cNvPr id="14" name="Rechteck 13"/>
          <p:cNvSpPr/>
          <p:nvPr/>
        </p:nvSpPr>
        <p:spPr>
          <a:xfrm>
            <a:off x="674077" y="4955910"/>
            <a:ext cx="8041660" cy="1701479"/>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Rechteck 15"/>
          <p:cNvSpPr/>
          <p:nvPr/>
        </p:nvSpPr>
        <p:spPr>
          <a:xfrm>
            <a:off x="2888356" y="5601274"/>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AAA</a:t>
            </a:r>
            <a:endParaRPr lang="en-GB" dirty="0"/>
          </a:p>
        </p:txBody>
      </p:sp>
      <p:sp>
        <p:nvSpPr>
          <p:cNvPr id="17" name="Zylinder 16"/>
          <p:cNvSpPr/>
          <p:nvPr/>
        </p:nvSpPr>
        <p:spPr>
          <a:xfrm>
            <a:off x="5093347" y="5601274"/>
            <a:ext cx="995423" cy="90000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18" name="Pfeil nach rechts 17"/>
          <p:cNvSpPr/>
          <p:nvPr/>
        </p:nvSpPr>
        <p:spPr>
          <a:xfrm>
            <a:off x="3831709" y="5996332"/>
            <a:ext cx="1012784" cy="1909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Textfeld 18"/>
          <p:cNvSpPr txBox="1"/>
          <p:nvPr/>
        </p:nvSpPr>
        <p:spPr>
          <a:xfrm>
            <a:off x="3697581" y="5744136"/>
            <a:ext cx="1090363" cy="338554"/>
          </a:xfrm>
          <a:prstGeom prst="rect">
            <a:avLst/>
          </a:prstGeom>
          <a:noFill/>
        </p:spPr>
        <p:txBody>
          <a:bodyPr wrap="none" rtlCol="0">
            <a:spAutoFit/>
          </a:bodyPr>
          <a:lstStyle/>
          <a:p>
            <a:r>
              <a:rPr lang="en-GB" sz="1600" dirty="0" smtClean="0"/>
              <a:t>PM </a:t>
            </a:r>
            <a:r>
              <a:rPr lang="en-GB" sz="1600" dirty="0" err="1" smtClean="0"/>
              <a:t>LoadID</a:t>
            </a:r>
            <a:endParaRPr lang="en-GB" sz="1600" dirty="0"/>
          </a:p>
        </p:txBody>
      </p:sp>
      <p:sp>
        <p:nvSpPr>
          <p:cNvPr id="20" name="Textfeld 12"/>
          <p:cNvSpPr txBox="1"/>
          <p:nvPr/>
        </p:nvSpPr>
        <p:spPr>
          <a:xfrm>
            <a:off x="4436864" y="3516424"/>
            <a:ext cx="1503938" cy="369332"/>
          </a:xfrm>
          <a:prstGeom prst="rect">
            <a:avLst/>
          </a:prstGeom>
          <a:noFill/>
        </p:spPr>
        <p:txBody>
          <a:bodyPr wrap="none" rtlCol="0">
            <a:spAutoFit/>
          </a:bodyPr>
          <a:lstStyle/>
          <a:p>
            <a:r>
              <a:rPr lang="en-GB" dirty="0" smtClean="0"/>
              <a:t>Customer C02</a:t>
            </a:r>
            <a:endParaRPr lang="en-GB" dirty="0"/>
          </a:p>
        </p:txBody>
      </p:sp>
    </p:spTree>
    <p:extLst>
      <p:ext uri="{BB962C8B-B14F-4D97-AF65-F5344CB8AC3E}">
        <p14:creationId xmlns:p14="http://schemas.microsoft.com/office/powerpoint/2010/main" val="263464073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10501"/>
          </a:xfrm>
        </p:spPr>
        <p:txBody>
          <a:bodyPr>
            <a:normAutofit/>
          </a:bodyPr>
          <a:lstStyle/>
          <a:p>
            <a:r>
              <a:rPr lang="en-GB" sz="2800" dirty="0" err="1" smtClean="0"/>
              <a:t>LoadID</a:t>
            </a:r>
            <a:r>
              <a:rPr lang="en-GB" sz="2800" dirty="0" smtClean="0"/>
              <a:t> </a:t>
            </a:r>
            <a:r>
              <a:rPr lang="en-GB" sz="2800" dirty="0"/>
              <a:t>Use Case 2 </a:t>
            </a:r>
            <a:r>
              <a:rPr lang="en-GB" sz="2800" dirty="0" smtClean="0"/>
              <a:t>– TAS Created </a:t>
            </a:r>
            <a:r>
              <a:rPr lang="en-GB" sz="2800" dirty="0" err="1" smtClean="0"/>
              <a:t>LoadIds</a:t>
            </a:r>
            <a:endParaRPr lang="en-GB" sz="2800" dirty="0"/>
          </a:p>
        </p:txBody>
      </p:sp>
      <p:sp>
        <p:nvSpPr>
          <p:cNvPr id="6" name="Textfeld 5"/>
          <p:cNvSpPr txBox="1"/>
          <p:nvPr/>
        </p:nvSpPr>
        <p:spPr>
          <a:xfrm>
            <a:off x="674076" y="906105"/>
            <a:ext cx="8280000" cy="646331"/>
          </a:xfrm>
          <a:prstGeom prst="rect">
            <a:avLst/>
          </a:prstGeom>
          <a:noFill/>
        </p:spPr>
        <p:txBody>
          <a:bodyPr wrap="square" rtlCol="0">
            <a:spAutoFit/>
          </a:bodyPr>
          <a:lstStyle/>
          <a:p>
            <a:r>
              <a:rPr lang="en-GB" dirty="0" smtClean="0"/>
              <a:t>Oil Co AAA is the stockowner but the TAS Generates the </a:t>
            </a:r>
            <a:r>
              <a:rPr lang="en-GB" dirty="0" err="1" smtClean="0"/>
              <a:t>LoadIds</a:t>
            </a:r>
            <a:r>
              <a:rPr lang="en-GB" dirty="0" smtClean="0"/>
              <a:t> and sends the back to AAA.  </a:t>
            </a:r>
          </a:p>
        </p:txBody>
      </p:sp>
      <p:sp>
        <p:nvSpPr>
          <p:cNvPr id="9" name="Pfeil nach rechts 8"/>
          <p:cNvSpPr/>
          <p:nvPr/>
        </p:nvSpPr>
        <p:spPr>
          <a:xfrm>
            <a:off x="5718957" y="2209675"/>
            <a:ext cx="1012784" cy="1909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Textfeld 12"/>
          <p:cNvSpPr txBox="1"/>
          <p:nvPr/>
        </p:nvSpPr>
        <p:spPr>
          <a:xfrm>
            <a:off x="5694788" y="1957479"/>
            <a:ext cx="1090363" cy="338554"/>
          </a:xfrm>
          <a:prstGeom prst="rect">
            <a:avLst/>
          </a:prstGeom>
          <a:noFill/>
        </p:spPr>
        <p:txBody>
          <a:bodyPr wrap="none" rtlCol="0">
            <a:spAutoFit/>
          </a:bodyPr>
          <a:lstStyle/>
          <a:p>
            <a:r>
              <a:rPr lang="en-GB" sz="1600" dirty="0" smtClean="0"/>
              <a:t>PM </a:t>
            </a:r>
            <a:r>
              <a:rPr lang="en-GB" sz="1600" dirty="0" err="1" smtClean="0"/>
              <a:t>LoadID</a:t>
            </a:r>
            <a:endParaRPr lang="en-GB" sz="1600" dirty="0"/>
          </a:p>
        </p:txBody>
      </p:sp>
      <p:sp>
        <p:nvSpPr>
          <p:cNvPr id="15" name="Rechteck 14"/>
          <p:cNvSpPr/>
          <p:nvPr/>
        </p:nvSpPr>
        <p:spPr>
          <a:xfrm>
            <a:off x="729204" y="890958"/>
            <a:ext cx="8310623" cy="688954"/>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ylinder 11"/>
          <p:cNvSpPr/>
          <p:nvPr/>
        </p:nvSpPr>
        <p:spPr>
          <a:xfrm>
            <a:off x="6980595" y="1814617"/>
            <a:ext cx="995423" cy="90000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11" name="Rechteck 15"/>
          <p:cNvSpPr/>
          <p:nvPr/>
        </p:nvSpPr>
        <p:spPr>
          <a:xfrm>
            <a:off x="4717156" y="1855166"/>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AAA</a:t>
            </a:r>
            <a:endParaRPr lang="en-GB" dirty="0"/>
          </a:p>
        </p:txBody>
      </p:sp>
      <p:graphicFrame>
        <p:nvGraphicFramePr>
          <p:cNvPr id="14" name="Tabelle 4"/>
          <p:cNvGraphicFramePr>
            <a:graphicFrameLocks noGrp="1"/>
          </p:cNvGraphicFramePr>
          <p:nvPr>
            <p:extLst>
              <p:ext uri="{D42A27DB-BD31-4B8C-83A1-F6EECF244321}">
                <p14:modId xmlns:p14="http://schemas.microsoft.com/office/powerpoint/2010/main" val="670350336"/>
              </p:ext>
            </p:extLst>
          </p:nvPr>
        </p:nvGraphicFramePr>
        <p:xfrm>
          <a:off x="694944" y="1773781"/>
          <a:ext cx="3235218" cy="4758399"/>
        </p:xfrm>
        <a:graphic>
          <a:graphicData uri="http://schemas.openxmlformats.org/drawingml/2006/table">
            <a:tbl>
              <a:tblPr>
                <a:tableStyleId>{5C22544A-7EE6-4342-B048-85BDC9FD1C3A}</a:tableStyleId>
              </a:tblPr>
              <a:tblGrid>
                <a:gridCol w="991315"/>
                <a:gridCol w="1294333"/>
                <a:gridCol w="949570"/>
              </a:tblGrid>
              <a:tr h="166196">
                <a:tc>
                  <a:txBody>
                    <a:bodyPr/>
                    <a:lstStyle/>
                    <a:p>
                      <a:pPr algn="l" fontAlgn="b"/>
                      <a:r>
                        <a:rPr lang="de-DE" sz="900" u="none" strike="noStrike" dirty="0">
                          <a:effectLst/>
                        </a:rPr>
                        <a:t>Header</a:t>
                      </a:r>
                      <a:endParaRPr lang="de-DE" sz="900" b="1" i="0" u="none" strike="noStrike" dirty="0">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dirty="0">
                          <a:effectLst/>
                        </a:rPr>
                        <a:t> </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ctr"/>
                </a:tc>
              </a:tr>
              <a:tr h="166196">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dirty="0">
                          <a:effectLst/>
                        </a:rPr>
                        <a:t>From</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smtClean="0">
                          <a:effectLst/>
                        </a:rPr>
                        <a:t>AAA</a:t>
                      </a:r>
                      <a:endParaRPr lang="de-DE" sz="900" b="0" i="0" u="none" strike="noStrike" dirty="0">
                        <a:solidFill>
                          <a:srgbClr val="000000"/>
                        </a:solidFill>
                        <a:effectLst/>
                        <a:latin typeface="Calibri" panose="020F0502020204030204" pitchFamily="34" charset="0"/>
                      </a:endParaRPr>
                    </a:p>
                  </a:txBody>
                  <a:tcPr marL="4656" marR="4656" marT="4656" marB="0" anchor="ctr"/>
                </a:tc>
              </a:tr>
              <a:tr h="166196">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dirty="0">
                          <a:effectLst/>
                        </a:rPr>
                        <a:t>To</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a:effectLst/>
                        </a:rPr>
                        <a:t>TP1</a:t>
                      </a:r>
                      <a:endParaRPr lang="de-DE" sz="900" b="0" i="0" u="none" strike="noStrike" dirty="0">
                        <a:solidFill>
                          <a:srgbClr val="000000"/>
                        </a:solidFill>
                        <a:effectLst/>
                        <a:latin typeface="Calibri" panose="020F0502020204030204" pitchFamily="34" charset="0"/>
                      </a:endParaRPr>
                    </a:p>
                  </a:txBody>
                  <a:tcPr marL="4656" marR="4656" marT="4656" marB="0" anchor="ctr"/>
                </a:tc>
              </a:tr>
              <a:tr h="166196">
                <a:tc>
                  <a:txBody>
                    <a:bodyPr/>
                    <a:lstStyle/>
                    <a:p>
                      <a:pPr algn="l" fontAlgn="b"/>
                      <a:r>
                        <a:rPr lang="de-DE" sz="900" u="none" strike="noStrike" dirty="0">
                          <a:effectLst/>
                        </a:rPr>
                        <a:t> </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dirty="0">
                          <a:effectLst/>
                        </a:rPr>
                        <a:t>DocumentIdentifier</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smtClean="0">
                          <a:effectLst/>
                        </a:rPr>
                        <a:t>9000012351</a:t>
                      </a:r>
                      <a:endParaRPr lang="de-DE" sz="900" b="0" i="0" u="none" strike="noStrike" dirty="0">
                        <a:solidFill>
                          <a:srgbClr val="000000"/>
                        </a:solidFill>
                        <a:effectLst/>
                        <a:latin typeface="Calibri" panose="020F0502020204030204" pitchFamily="34" charset="0"/>
                      </a:endParaRPr>
                    </a:p>
                  </a:txBody>
                  <a:tcPr marL="4656" marR="4656" marT="4656" marB="0" anchor="ctr"/>
                </a:tc>
              </a:tr>
              <a:tr h="254528">
                <a:tc>
                  <a:txBody>
                    <a:bodyPr/>
                    <a:lstStyle/>
                    <a:p>
                      <a:pPr algn="l" fontAlgn="b"/>
                      <a:r>
                        <a:rPr lang="de-DE" sz="900" u="none" strike="noStrike">
                          <a:effectLst/>
                        </a:rPr>
                        <a:t>DocumentHeader</a:t>
                      </a:r>
                      <a:endParaRPr lang="de-DE" sz="900" b="1"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dirty="0">
                          <a:effectLst/>
                        </a:rPr>
                        <a:t>MovementType</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smtClean="0">
                          <a:effectLst/>
                        </a:rPr>
                        <a:t>LoadID</a:t>
                      </a:r>
                      <a:endParaRPr lang="de-DE" sz="900" b="0" i="0" u="none" strike="noStrike" dirty="0">
                        <a:solidFill>
                          <a:srgbClr val="000000"/>
                        </a:solidFill>
                        <a:effectLst/>
                        <a:latin typeface="Calibri" panose="020F0502020204030204" pitchFamily="34" charset="0"/>
                      </a:endParaRPr>
                    </a:p>
                  </a:txBody>
                  <a:tcPr marL="4656" marR="4656" marT="4656" marB="0" anchor="ctr"/>
                </a:tc>
              </a:tr>
              <a:tr h="166196">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dirty="0">
                          <a:effectLst/>
                        </a:rPr>
                        <a:t>DocumentIdentifier</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b="0" i="0" u="none" strike="noStrike" dirty="0" smtClean="0">
                          <a:solidFill>
                            <a:schemeClr val="dk1"/>
                          </a:solidFill>
                          <a:effectLst/>
                          <a:latin typeface="+mn-lt"/>
                        </a:rPr>
                        <a:t>09000124</a:t>
                      </a:r>
                      <a:endParaRPr lang="de-DE" sz="900" b="0" i="0" u="none" strike="noStrike" dirty="0">
                        <a:solidFill>
                          <a:srgbClr val="000000"/>
                        </a:solidFill>
                        <a:effectLst/>
                        <a:latin typeface="Calibri" panose="020F0502020204030204" pitchFamily="34" charset="0"/>
                      </a:endParaRPr>
                    </a:p>
                  </a:txBody>
                  <a:tcPr marL="4656" marR="4656" marT="4656" marB="0" anchor="ctr"/>
                </a:tc>
              </a:tr>
              <a:tr h="166196">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dirty="0">
                          <a:effectLst/>
                        </a:rPr>
                        <a:t>DocumentStatus</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smtClean="0">
                          <a:effectLst/>
                        </a:rPr>
                        <a:t>Unblocked</a:t>
                      </a:r>
                      <a:endParaRPr lang="de-DE" sz="900" b="0" i="0" u="none" strike="noStrike" dirty="0">
                        <a:solidFill>
                          <a:srgbClr val="000000"/>
                        </a:solidFill>
                        <a:effectLst/>
                        <a:latin typeface="Calibri" panose="020F0502020204030204" pitchFamily="34" charset="0"/>
                      </a:endParaRPr>
                    </a:p>
                  </a:txBody>
                  <a:tcPr marL="4656" marR="4656" marT="4656" marB="0" anchor="ctr"/>
                </a:tc>
              </a:tr>
              <a:tr h="166196">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dirty="0">
                          <a:effectLst/>
                        </a:rPr>
                        <a:t>ValidDate</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a:effectLst/>
                        </a:rPr>
                        <a:t>23.01.2015</a:t>
                      </a:r>
                      <a:endParaRPr lang="de-DE" sz="900" b="0" i="0" u="none" strike="noStrike" dirty="0">
                        <a:solidFill>
                          <a:srgbClr val="000000"/>
                        </a:solidFill>
                        <a:effectLst/>
                        <a:latin typeface="Calibri" panose="020F0502020204030204" pitchFamily="34" charset="0"/>
                      </a:endParaRPr>
                    </a:p>
                  </a:txBody>
                  <a:tcPr marL="4656" marR="4656" marT="4656" marB="0" anchor="ctr"/>
                </a:tc>
              </a:tr>
              <a:tr h="166196">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dirty="0">
                          <a:effectLst/>
                        </a:rPr>
                        <a:t>ExpireDate</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a:effectLst/>
                        </a:rPr>
                        <a:t>25.01.2015</a:t>
                      </a:r>
                      <a:endParaRPr lang="de-DE" sz="900" b="0" i="0" u="none" strike="noStrike" dirty="0">
                        <a:solidFill>
                          <a:srgbClr val="000000"/>
                        </a:solidFill>
                        <a:effectLst/>
                        <a:latin typeface="Calibri" panose="020F0502020204030204" pitchFamily="34" charset="0"/>
                      </a:endParaRPr>
                    </a:p>
                  </a:txBody>
                  <a:tcPr marL="4656" marR="4656" marT="4656" marB="0" anchor="ctr"/>
                </a:tc>
              </a:tr>
              <a:tr h="166196">
                <a:tc>
                  <a:txBody>
                    <a:bodyPr/>
                    <a:lstStyle/>
                    <a:p>
                      <a:pPr algn="l" fontAlgn="b"/>
                      <a:endParaRPr lang="de-DE" sz="900" b="1" i="0" u="none" strike="noStrike" dirty="0">
                        <a:solidFill>
                          <a:srgbClr val="000000"/>
                        </a:solidFill>
                        <a:effectLst/>
                        <a:latin typeface="Calibri" panose="020F0502020204030204" pitchFamily="34" charset="0"/>
                      </a:endParaRPr>
                    </a:p>
                  </a:txBody>
                  <a:tcPr marL="4656" marR="4656" marT="4656" marB="0" anchor="b"/>
                </a:tc>
                <a:tc>
                  <a:txBody>
                    <a:bodyPr/>
                    <a:lstStyle/>
                    <a:p>
                      <a:pPr algn="l" fontAlgn="b"/>
                      <a:r>
                        <a:rPr lang="de-DE" sz="900" b="0" i="0" u="none" strike="noStrike" dirty="0" smtClean="0">
                          <a:solidFill>
                            <a:srgbClr val="000000"/>
                          </a:solidFill>
                          <a:effectLst/>
                          <a:latin typeface="Calibri" panose="020F0502020204030204" pitchFamily="34" charset="0"/>
                        </a:rPr>
                        <a:t>Revision/OriginalDocIdentifer (IDOC</a:t>
                      </a:r>
                      <a:r>
                        <a:rPr lang="de-DE" sz="900" b="0" i="0" u="none" strike="noStrike" dirty="0" smtClean="0">
                          <a:solidFill>
                            <a:srgbClr val="000000"/>
                          </a:solidFill>
                          <a:effectLst/>
                          <a:latin typeface="Calibri" panose="020F0502020204030204" pitchFamily="34" charset="0"/>
                          <a:sym typeface="Wingdings" pitchFamily="2" charset="2"/>
                        </a:rPr>
                        <a:t></a:t>
                      </a:r>
                      <a:r>
                        <a:rPr lang="de-DE" sz="900" b="0" i="0" u="none" strike="noStrike" dirty="0" smtClean="0">
                          <a:solidFill>
                            <a:srgbClr val="000000"/>
                          </a:solidFill>
                          <a:effectLst/>
                          <a:latin typeface="Calibri" panose="020F0502020204030204" pitchFamily="34" charset="0"/>
                        </a:rPr>
                        <a:t>DOCNUM)</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smtClean="0">
                          <a:effectLst/>
                        </a:rPr>
                        <a:t>9000012351</a:t>
                      </a:r>
                      <a:endParaRPr lang="de-DE" sz="900" b="0" i="0" u="none" strike="noStrike" dirty="0">
                        <a:solidFill>
                          <a:srgbClr val="000000"/>
                        </a:solidFill>
                        <a:effectLst/>
                        <a:latin typeface="Calibri" panose="020F0502020204030204" pitchFamily="34" charset="0"/>
                      </a:endParaRPr>
                    </a:p>
                  </a:txBody>
                  <a:tcPr marL="4656" marR="4656" marT="4656" marB="0" anchor="ctr"/>
                </a:tc>
              </a:tr>
              <a:tr h="166196">
                <a:tc>
                  <a:txBody>
                    <a:bodyPr/>
                    <a:lstStyle/>
                    <a:p>
                      <a:pPr algn="l" fontAlgn="b"/>
                      <a:r>
                        <a:rPr lang="de-DE" sz="900" u="none" strike="noStrike" dirty="0">
                          <a:effectLst/>
                        </a:rPr>
                        <a:t>DocumentLI</a:t>
                      </a:r>
                      <a:endParaRPr lang="de-DE" sz="900" b="1" i="0" u="none" strike="noStrike" dirty="0">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dirty="0">
                          <a:effectLst/>
                        </a:rPr>
                        <a:t>DocumentLineItemNumber</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a:effectLst/>
                        </a:rPr>
                        <a:t>10</a:t>
                      </a:r>
                      <a:endParaRPr lang="de-DE" sz="900" b="0" i="0" u="none" strike="noStrike" dirty="0">
                        <a:solidFill>
                          <a:srgbClr val="000000"/>
                        </a:solidFill>
                        <a:effectLst/>
                        <a:latin typeface="Calibri" panose="020F0502020204030204" pitchFamily="34" charset="0"/>
                      </a:endParaRPr>
                    </a:p>
                  </a:txBody>
                  <a:tcPr marL="4656" marR="4656" marT="4656" marB="0" anchor="ctr"/>
                </a:tc>
              </a:tr>
              <a:tr h="166196">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dirty="0">
                          <a:effectLst/>
                        </a:rPr>
                        <a:t>LineItemStatus</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smtClean="0">
                          <a:effectLst/>
                        </a:rPr>
                        <a:t>Unblocked</a:t>
                      </a:r>
                      <a:endParaRPr lang="de-DE" sz="900" b="0" i="0" u="none" strike="noStrike" dirty="0">
                        <a:solidFill>
                          <a:srgbClr val="000000"/>
                        </a:solidFill>
                        <a:effectLst/>
                        <a:latin typeface="Calibri" panose="020F0502020204030204" pitchFamily="34" charset="0"/>
                      </a:endParaRPr>
                    </a:p>
                  </a:txBody>
                  <a:tcPr marL="4656" marR="4656" marT="4656" marB="0" anchor="ctr"/>
                </a:tc>
              </a:tr>
              <a:tr h="166196">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dirty="0">
                          <a:effectLst/>
                        </a:rPr>
                        <a:t>MoTType</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a:effectLst/>
                        </a:rPr>
                        <a:t>Truck</a:t>
                      </a:r>
                      <a:endParaRPr lang="de-DE" sz="900" b="0" i="0" u="none" strike="noStrike" dirty="0">
                        <a:solidFill>
                          <a:srgbClr val="000000"/>
                        </a:solidFill>
                        <a:effectLst/>
                        <a:latin typeface="Calibri" panose="020F0502020204030204" pitchFamily="34" charset="0"/>
                      </a:endParaRPr>
                    </a:p>
                  </a:txBody>
                  <a:tcPr marL="4656" marR="4656" marT="4656" marB="0" anchor="ctr"/>
                </a:tc>
              </a:tr>
              <a:tr h="166196">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dirty="0">
                          <a:effectLst/>
                        </a:rPr>
                        <a:t>Location</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a:effectLst/>
                        </a:rPr>
                        <a:t>TP1</a:t>
                      </a:r>
                      <a:endParaRPr lang="de-DE" sz="900" b="0" i="0" u="none" strike="noStrike" dirty="0">
                        <a:solidFill>
                          <a:srgbClr val="000000"/>
                        </a:solidFill>
                        <a:effectLst/>
                        <a:latin typeface="Calibri" panose="020F0502020204030204" pitchFamily="34" charset="0"/>
                      </a:endParaRPr>
                    </a:p>
                  </a:txBody>
                  <a:tcPr marL="4656" marR="4656" marT="4656" marB="0" anchor="ctr"/>
                </a:tc>
              </a:tr>
              <a:tr h="166196">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dirty="0">
                          <a:effectLst/>
                        </a:rPr>
                        <a:t>Sold to</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b="0" i="0" u="none" strike="noStrike" dirty="0" smtClean="0">
                          <a:solidFill>
                            <a:schemeClr val="dk1"/>
                          </a:solidFill>
                          <a:effectLst/>
                          <a:latin typeface="+mn-lt"/>
                        </a:rPr>
                        <a:t>C01</a:t>
                      </a:r>
                      <a:endParaRPr lang="de-DE" sz="900" b="0" i="0" u="none" strike="noStrike" dirty="0">
                        <a:solidFill>
                          <a:srgbClr val="000000"/>
                        </a:solidFill>
                        <a:effectLst/>
                        <a:latin typeface="Calibri" panose="020F0502020204030204" pitchFamily="34" charset="0"/>
                      </a:endParaRPr>
                    </a:p>
                  </a:txBody>
                  <a:tcPr marL="4656" marR="4656" marT="4656" marB="0" anchor="ctr"/>
                </a:tc>
              </a:tr>
              <a:tr h="166196">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dirty="0">
                          <a:effectLst/>
                        </a:rPr>
                        <a:t>Ship To</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b="0" i="0" u="none" strike="noStrike" dirty="0" smtClean="0">
                          <a:solidFill>
                            <a:schemeClr val="dk1"/>
                          </a:solidFill>
                          <a:effectLst/>
                          <a:latin typeface="+mn-lt"/>
                        </a:rPr>
                        <a:t>C01</a:t>
                      </a:r>
                      <a:endParaRPr lang="de-DE" sz="900" b="0" i="0" u="none" strike="noStrike" dirty="0">
                        <a:solidFill>
                          <a:srgbClr val="000000"/>
                        </a:solidFill>
                        <a:effectLst/>
                        <a:latin typeface="Calibri" panose="020F0502020204030204" pitchFamily="34" charset="0"/>
                      </a:endParaRPr>
                    </a:p>
                  </a:txBody>
                  <a:tcPr marL="4656" marR="4656" marT="4656" marB="0" anchor="ctr"/>
                </a:tc>
              </a:tr>
              <a:tr h="166196">
                <a:tc>
                  <a:txBody>
                    <a:bodyPr/>
                    <a:lstStyle/>
                    <a:p>
                      <a:pPr algn="l" fontAlgn="b"/>
                      <a:endParaRPr lang="de-DE" sz="900" b="1" i="0" u="none" strike="noStrike" dirty="0">
                        <a:solidFill>
                          <a:srgbClr val="000000"/>
                        </a:solidFill>
                        <a:effectLst/>
                        <a:latin typeface="Calibri" panose="020F0502020204030204" pitchFamily="34" charset="0"/>
                      </a:endParaRPr>
                    </a:p>
                  </a:txBody>
                  <a:tcPr marL="4656" marR="4656" marT="4656" marB="0" anchor="b"/>
                </a:tc>
                <a:tc>
                  <a:txBody>
                    <a:bodyPr/>
                    <a:lstStyle/>
                    <a:p>
                      <a:pPr algn="l" fontAlgn="b"/>
                      <a:r>
                        <a:rPr lang="de-DE" sz="900" b="0" i="0" u="none" strike="noStrike" dirty="0" smtClean="0">
                          <a:solidFill>
                            <a:srgbClr val="000000"/>
                          </a:solidFill>
                          <a:effectLst/>
                          <a:latin typeface="Calibri" panose="020F0502020204030204" pitchFamily="34" charset="0"/>
                        </a:rPr>
                        <a:t>TaxTo</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b="0" i="0" u="none" strike="noStrike" dirty="0" smtClean="0">
                          <a:solidFill>
                            <a:srgbClr val="000000"/>
                          </a:solidFill>
                          <a:effectLst/>
                          <a:latin typeface="Calibri" panose="020F0502020204030204" pitchFamily="34" charset="0"/>
                        </a:rPr>
                        <a:t>C01</a:t>
                      </a:r>
                      <a:endParaRPr lang="de-DE" sz="900" b="0" i="0" u="none" strike="noStrike" dirty="0">
                        <a:solidFill>
                          <a:srgbClr val="000000"/>
                        </a:solidFill>
                        <a:effectLst/>
                        <a:latin typeface="Calibri" panose="020F0502020204030204" pitchFamily="34" charset="0"/>
                      </a:endParaRPr>
                    </a:p>
                  </a:txBody>
                  <a:tcPr marL="4656" marR="4656" marT="4656" marB="0" anchor="ctr"/>
                </a:tc>
              </a:tr>
              <a:tr h="166196">
                <a:tc>
                  <a:txBody>
                    <a:bodyPr/>
                    <a:lstStyle/>
                    <a:p>
                      <a:pPr algn="l" fontAlgn="b"/>
                      <a:endParaRPr lang="de-DE" sz="900" b="1" i="0" u="none" strike="noStrike" dirty="0">
                        <a:solidFill>
                          <a:srgbClr val="000000"/>
                        </a:solidFill>
                        <a:effectLst/>
                        <a:latin typeface="Calibri" panose="020F0502020204030204" pitchFamily="34" charset="0"/>
                      </a:endParaRPr>
                    </a:p>
                  </a:txBody>
                  <a:tcPr marL="4656" marR="4656" marT="4656" marB="0" anchor="b"/>
                </a:tc>
                <a:tc>
                  <a:txBody>
                    <a:bodyPr/>
                    <a:lstStyle/>
                    <a:p>
                      <a:pPr algn="l" fontAlgn="b"/>
                      <a:r>
                        <a:rPr lang="de-DE" sz="900" b="0" i="0" u="none" strike="noStrike" dirty="0" smtClean="0">
                          <a:solidFill>
                            <a:srgbClr val="000000"/>
                          </a:solidFill>
                          <a:effectLst/>
                          <a:latin typeface="Calibri" panose="020F0502020204030204" pitchFamily="34" charset="0"/>
                        </a:rPr>
                        <a:t>ReferenceQualifier</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smtClean="0">
                          <a:effectLst/>
                        </a:rPr>
                        <a:t>ThirdPartyLoadId</a:t>
                      </a:r>
                      <a:endParaRPr lang="de-DE" sz="900" b="0" i="0" u="none" strike="noStrike" dirty="0">
                        <a:solidFill>
                          <a:srgbClr val="000000"/>
                        </a:solidFill>
                        <a:effectLst/>
                        <a:latin typeface="Calibri" panose="020F0502020204030204" pitchFamily="34" charset="0"/>
                      </a:endParaRPr>
                    </a:p>
                  </a:txBody>
                  <a:tcPr marL="4656" marR="4656" marT="4656" marB="0" anchor="ctr"/>
                </a:tc>
              </a:tr>
              <a:tr h="166196">
                <a:tc>
                  <a:txBody>
                    <a:bodyPr/>
                    <a:lstStyle/>
                    <a:p>
                      <a:pPr algn="l" fontAlgn="b"/>
                      <a:endParaRPr lang="de-DE" sz="900" b="1" i="0" u="none" strike="noStrike" dirty="0">
                        <a:solidFill>
                          <a:srgbClr val="000000"/>
                        </a:solidFill>
                        <a:effectLst/>
                        <a:latin typeface="Calibri" panose="020F0502020204030204" pitchFamily="34" charset="0"/>
                      </a:endParaRPr>
                    </a:p>
                  </a:txBody>
                  <a:tcPr marL="4656" marR="4656" marT="4656" marB="0" anchor="b"/>
                </a:tc>
                <a:tc>
                  <a:txBody>
                    <a:bodyPr/>
                    <a:lstStyle/>
                    <a:p>
                      <a:pPr algn="l" fontAlgn="b"/>
                      <a:r>
                        <a:rPr lang="de-DE" sz="900" b="0" i="0" u="none" strike="noStrike" dirty="0" smtClean="0">
                          <a:solidFill>
                            <a:srgbClr val="000000"/>
                          </a:solidFill>
                          <a:effectLst/>
                          <a:latin typeface="Calibri" panose="020F0502020204030204" pitchFamily="34" charset="0"/>
                        </a:rPr>
                        <a:t>Reference</a:t>
                      </a:r>
                      <a:r>
                        <a:rPr lang="de-DE" sz="900" b="0" i="0" u="none" strike="noStrike" baseline="0" dirty="0" smtClean="0">
                          <a:solidFill>
                            <a:srgbClr val="000000"/>
                          </a:solidFill>
                          <a:effectLst/>
                          <a:latin typeface="Calibri" panose="020F0502020204030204" pitchFamily="34" charset="0"/>
                        </a:rPr>
                        <a:t>Identifier</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b="0" i="0" u="none" strike="noStrike" dirty="0" smtClean="0">
                          <a:solidFill>
                            <a:srgbClr val="000000"/>
                          </a:solidFill>
                          <a:effectLst/>
                          <a:latin typeface="Calibri" panose="020F0502020204030204" pitchFamily="34" charset="0"/>
                        </a:rPr>
                        <a:t>C01</a:t>
                      </a:r>
                      <a:endParaRPr lang="de-DE" sz="900" b="0" i="0" u="none" strike="noStrike" dirty="0">
                        <a:solidFill>
                          <a:srgbClr val="000000"/>
                        </a:solidFill>
                        <a:effectLst/>
                        <a:latin typeface="Calibri" panose="020F0502020204030204" pitchFamily="34" charset="0"/>
                      </a:endParaRPr>
                    </a:p>
                  </a:txBody>
                  <a:tcPr marL="4656" marR="4656" marT="4656" marB="0" anchor="ctr"/>
                </a:tc>
              </a:tr>
              <a:tr h="166196">
                <a:tc>
                  <a:txBody>
                    <a:bodyPr/>
                    <a:lstStyle/>
                    <a:p>
                      <a:pPr algn="l" fontAlgn="b"/>
                      <a:endParaRPr lang="de-DE" sz="900" b="1" i="0" u="none" strike="noStrike" dirty="0">
                        <a:solidFill>
                          <a:srgbClr val="000000"/>
                        </a:solidFill>
                        <a:effectLst/>
                        <a:latin typeface="Calibri" panose="020F0502020204030204" pitchFamily="34" charset="0"/>
                      </a:endParaRPr>
                    </a:p>
                  </a:txBody>
                  <a:tcPr marL="4656" marR="4656" marT="4656" marB="0" anchor="b"/>
                </a:tc>
                <a:tc>
                  <a:txBody>
                    <a:bodyPr/>
                    <a:lstStyle/>
                    <a:p>
                      <a:pPr algn="l" fontAlgn="b"/>
                      <a:r>
                        <a:rPr lang="de-DE" sz="900" b="0" i="0" u="none" strike="noStrike" dirty="0" smtClean="0">
                          <a:solidFill>
                            <a:srgbClr val="000000"/>
                          </a:solidFill>
                          <a:effectLst/>
                          <a:latin typeface="Calibri" panose="020F0502020204030204" pitchFamily="34" charset="0"/>
                        </a:rPr>
                        <a:t>TaxStatus</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b="0" i="0" u="none" strike="noStrike" dirty="0" smtClean="0">
                          <a:solidFill>
                            <a:srgbClr val="000000"/>
                          </a:solidFill>
                          <a:effectLst/>
                          <a:latin typeface="Calibri" panose="020F0502020204030204" pitchFamily="34" charset="0"/>
                        </a:rPr>
                        <a:t>Taxed/Untaxed</a:t>
                      </a:r>
                      <a:endParaRPr lang="de-DE" sz="900" b="0" i="0" u="none" strike="noStrike" dirty="0">
                        <a:solidFill>
                          <a:srgbClr val="000000"/>
                        </a:solidFill>
                        <a:effectLst/>
                        <a:latin typeface="Calibri" panose="020F0502020204030204" pitchFamily="34" charset="0"/>
                      </a:endParaRPr>
                    </a:p>
                  </a:txBody>
                  <a:tcPr marL="4656" marR="4656" marT="4656" marB="0" anchor="ctr"/>
                </a:tc>
              </a:tr>
              <a:tr h="166196">
                <a:tc>
                  <a:txBody>
                    <a:bodyPr/>
                    <a:lstStyle/>
                    <a:p>
                      <a:pPr algn="l" fontAlgn="b"/>
                      <a:endParaRPr lang="de-DE" sz="900" b="1" i="0" u="none" strike="noStrike" dirty="0">
                        <a:solidFill>
                          <a:srgbClr val="000000"/>
                        </a:solidFill>
                        <a:effectLst/>
                        <a:latin typeface="Calibri" panose="020F0502020204030204" pitchFamily="34" charset="0"/>
                      </a:endParaRPr>
                    </a:p>
                  </a:txBody>
                  <a:tcPr marL="4656" marR="4656" marT="4656" marB="0" anchor="b"/>
                </a:tc>
                <a:tc>
                  <a:txBody>
                    <a:bodyPr/>
                    <a:lstStyle/>
                    <a:p>
                      <a:pPr algn="l" fontAlgn="b"/>
                      <a:r>
                        <a:rPr lang="de-DE" sz="900" b="0" i="0" u="none" strike="noStrike" dirty="0" smtClean="0">
                          <a:solidFill>
                            <a:srgbClr val="000000"/>
                          </a:solidFill>
                          <a:effectLst/>
                          <a:latin typeface="Calibri" panose="020F0502020204030204" pitchFamily="34" charset="0"/>
                        </a:rPr>
                        <a:t>MovementType</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b="0" i="0" u="none" strike="noStrike" dirty="0" smtClean="0">
                          <a:solidFill>
                            <a:srgbClr val="000000"/>
                          </a:solidFill>
                          <a:effectLst/>
                          <a:latin typeface="Calibri" panose="020F0502020204030204" pitchFamily="34" charset="0"/>
                        </a:rPr>
                        <a:t>HandlingType</a:t>
                      </a:r>
                      <a:endParaRPr lang="de-DE" sz="900" b="0" i="0" u="none" strike="noStrike" dirty="0">
                        <a:solidFill>
                          <a:srgbClr val="000000"/>
                        </a:solidFill>
                        <a:effectLst/>
                        <a:latin typeface="Calibri" panose="020F0502020204030204" pitchFamily="34" charset="0"/>
                      </a:endParaRPr>
                    </a:p>
                  </a:txBody>
                  <a:tcPr marL="4656" marR="4656" marT="4656" marB="0" anchor="ctr"/>
                </a:tc>
              </a:tr>
              <a:tr h="166196">
                <a:tc>
                  <a:txBody>
                    <a:bodyPr/>
                    <a:lstStyle/>
                    <a:p>
                      <a:pPr algn="l" fontAlgn="b"/>
                      <a:r>
                        <a:rPr lang="de-DE" sz="900" u="none" strike="noStrike" dirty="0">
                          <a:effectLst/>
                        </a:rPr>
                        <a:t> </a:t>
                      </a:r>
                      <a:endParaRPr lang="de-DE" sz="900" b="1" i="0" u="none" strike="noStrike" dirty="0">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dirty="0">
                          <a:effectLst/>
                        </a:rPr>
                        <a:t>ScheduleType</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a:effectLst/>
                        </a:rPr>
                        <a:t>Outbound</a:t>
                      </a:r>
                      <a:endParaRPr lang="de-DE" sz="900" b="0" i="0" u="none" strike="noStrike" dirty="0">
                        <a:solidFill>
                          <a:srgbClr val="000000"/>
                        </a:solidFill>
                        <a:effectLst/>
                        <a:latin typeface="Calibri" panose="020F0502020204030204" pitchFamily="34" charset="0"/>
                      </a:endParaRPr>
                    </a:p>
                  </a:txBody>
                  <a:tcPr marL="4656" marR="4656" marT="4656" marB="0" anchor="ctr"/>
                </a:tc>
              </a:tr>
              <a:tr h="18019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dirty="0">
                          <a:effectLst/>
                        </a:rPr>
                        <a:t>MotType</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a:effectLst/>
                        </a:rPr>
                        <a:t>Truck</a:t>
                      </a:r>
                      <a:endParaRPr lang="de-DE" sz="900" b="0" i="0" u="none" strike="noStrike" dirty="0">
                        <a:solidFill>
                          <a:srgbClr val="000000"/>
                        </a:solidFill>
                        <a:effectLst/>
                        <a:latin typeface="Calibri" panose="020F0502020204030204" pitchFamily="34" charset="0"/>
                      </a:endParaRPr>
                    </a:p>
                  </a:txBody>
                  <a:tcPr marL="4656" marR="4656" marT="4656" marB="0" anchor="ctr"/>
                </a:tc>
              </a:tr>
              <a:tr h="18019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dirty="0">
                          <a:effectLst/>
                        </a:rPr>
                        <a:t>MaterialCode</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smtClean="0">
                          <a:effectLst/>
                        </a:rPr>
                        <a:t>0004568</a:t>
                      </a:r>
                      <a:endParaRPr lang="de-DE" sz="900" b="0" i="0" u="none" strike="noStrike" dirty="0">
                        <a:solidFill>
                          <a:srgbClr val="000000"/>
                        </a:solidFill>
                        <a:effectLst/>
                        <a:latin typeface="Calibri" panose="020F0502020204030204" pitchFamily="34" charset="0"/>
                      </a:endParaRPr>
                    </a:p>
                  </a:txBody>
                  <a:tcPr marL="4656" marR="4656" marT="4656" marB="0" anchor="ctr"/>
                </a:tc>
              </a:tr>
              <a:tr h="18019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dirty="0">
                          <a:effectLst/>
                        </a:rPr>
                        <a:t>TerminalProduct</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a:effectLst/>
                        </a:rPr>
                        <a:t>T60000</a:t>
                      </a:r>
                      <a:endParaRPr lang="de-DE" sz="900" b="0" i="0" u="none" strike="noStrike" dirty="0">
                        <a:solidFill>
                          <a:srgbClr val="000000"/>
                        </a:solidFill>
                        <a:effectLst/>
                        <a:latin typeface="Calibri" panose="020F0502020204030204" pitchFamily="34" charset="0"/>
                      </a:endParaRPr>
                    </a:p>
                  </a:txBody>
                  <a:tcPr marL="4656" marR="4656" marT="4656" marB="0" anchor="ctr"/>
                </a:tc>
              </a:tr>
              <a:tr h="180195">
                <a:tc>
                  <a:txBody>
                    <a:bodyPr/>
                    <a:lstStyle/>
                    <a:p>
                      <a:pPr algn="l" fontAlgn="b"/>
                      <a:r>
                        <a:rPr lang="de-DE" sz="1100" u="none" strike="noStrike" dirty="0">
                          <a:effectLst/>
                        </a:rPr>
                        <a:t> </a:t>
                      </a:r>
                      <a:endParaRPr lang="de-DE" sz="1100" b="0" i="0" u="none" strike="noStrike" dirty="0">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dirty="0" smtClean="0">
                          <a:effectLst/>
                        </a:rPr>
                        <a:t>NoQuantity</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endParaRPr lang="de-DE" sz="900" b="0" i="0" u="none" strike="noStrike" dirty="0">
                        <a:solidFill>
                          <a:srgbClr val="000000"/>
                        </a:solidFill>
                        <a:effectLst/>
                        <a:latin typeface="Calibri" panose="020F0502020204030204" pitchFamily="34" charset="0"/>
                      </a:endParaRPr>
                    </a:p>
                  </a:txBody>
                  <a:tcPr marL="4656" marR="4656" marT="4656" marB="0" anchor="ctr"/>
                </a:tc>
              </a:tr>
              <a:tr h="180195">
                <a:tc>
                  <a:txBody>
                    <a:bodyPr/>
                    <a:lstStyle/>
                    <a:p>
                      <a:pPr algn="l" fontAlgn="b"/>
                      <a:endParaRPr lang="de-DE" sz="11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b="0" i="0" u="none" strike="noStrike" dirty="0" smtClean="0">
                          <a:solidFill>
                            <a:srgbClr val="000000"/>
                          </a:solidFill>
                          <a:effectLst/>
                          <a:latin typeface="Calibri" panose="020F0502020204030204" pitchFamily="34" charset="0"/>
                        </a:rPr>
                        <a:t>Incoterm (optional)</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b="0" i="0" u="none" strike="noStrike" dirty="0" smtClean="0">
                          <a:solidFill>
                            <a:srgbClr val="000000"/>
                          </a:solidFill>
                          <a:effectLst/>
                          <a:latin typeface="Calibri" panose="020F0502020204030204" pitchFamily="34" charset="0"/>
                        </a:rPr>
                        <a:t>IncoTerm</a:t>
                      </a:r>
                      <a:endParaRPr lang="de-DE" sz="900" b="0" i="0" u="none" strike="noStrike" dirty="0">
                        <a:solidFill>
                          <a:srgbClr val="000000"/>
                        </a:solidFill>
                        <a:effectLst/>
                        <a:latin typeface="Calibri" panose="020F0502020204030204" pitchFamily="34" charset="0"/>
                      </a:endParaRPr>
                    </a:p>
                  </a:txBody>
                  <a:tcPr marL="4656" marR="4656" marT="4656" marB="0" anchor="ctr"/>
                </a:tc>
              </a:tr>
            </a:tbl>
          </a:graphicData>
        </a:graphic>
      </p:graphicFrame>
      <p:graphicFrame>
        <p:nvGraphicFramePr>
          <p:cNvPr id="16" name="Tabelle 4"/>
          <p:cNvGraphicFramePr>
            <a:graphicFrameLocks noGrp="1"/>
          </p:cNvGraphicFramePr>
          <p:nvPr>
            <p:extLst>
              <p:ext uri="{D42A27DB-BD31-4B8C-83A1-F6EECF244321}">
                <p14:modId xmlns:p14="http://schemas.microsoft.com/office/powerpoint/2010/main" val="4293369107"/>
              </p:ext>
            </p:extLst>
          </p:nvPr>
        </p:nvGraphicFramePr>
        <p:xfrm>
          <a:off x="4262651" y="3051444"/>
          <a:ext cx="3588655" cy="1417900"/>
        </p:xfrm>
        <a:graphic>
          <a:graphicData uri="http://schemas.openxmlformats.org/drawingml/2006/table">
            <a:tbl>
              <a:tblPr>
                <a:tableStyleId>{5C22544A-7EE6-4342-B048-85BDC9FD1C3A}</a:tableStyleId>
              </a:tblPr>
              <a:tblGrid>
                <a:gridCol w="1099290"/>
                <a:gridCol w="1435921"/>
                <a:gridCol w="1053444"/>
              </a:tblGrid>
              <a:tr h="166196">
                <a:tc>
                  <a:txBody>
                    <a:bodyPr/>
                    <a:lstStyle/>
                    <a:p>
                      <a:pPr algn="l" fontAlgn="b"/>
                      <a:r>
                        <a:rPr lang="de-DE" sz="900" u="none" strike="noStrike" dirty="0">
                          <a:effectLst/>
                        </a:rPr>
                        <a:t>Header</a:t>
                      </a:r>
                      <a:endParaRPr lang="de-DE" sz="900" b="1" i="0" u="none" strike="noStrike" dirty="0">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dirty="0">
                          <a:effectLst/>
                        </a:rPr>
                        <a:t> </a:t>
                      </a:r>
                      <a:r>
                        <a:rPr lang="de-DE" sz="900" u="none" strike="noStrike" dirty="0" smtClean="0">
                          <a:effectLst/>
                        </a:rPr>
                        <a:t>Response</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ctr"/>
                </a:tc>
              </a:tr>
              <a:tr h="166196">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dirty="0">
                          <a:effectLst/>
                        </a:rPr>
                        <a:t>From</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smtClean="0">
                          <a:effectLst/>
                        </a:rPr>
                        <a:t>TP1</a:t>
                      </a:r>
                      <a:endParaRPr lang="de-DE" sz="900" b="0" i="0" u="none" strike="noStrike" dirty="0">
                        <a:solidFill>
                          <a:srgbClr val="000000"/>
                        </a:solidFill>
                        <a:effectLst/>
                        <a:latin typeface="Calibri" panose="020F0502020204030204" pitchFamily="34" charset="0"/>
                      </a:endParaRPr>
                    </a:p>
                  </a:txBody>
                  <a:tcPr marL="4656" marR="4656" marT="4656" marB="0" anchor="ctr"/>
                </a:tc>
              </a:tr>
              <a:tr h="166196">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dirty="0">
                          <a:effectLst/>
                        </a:rPr>
                        <a:t>To</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b="0" i="0" u="none" strike="noStrike" dirty="0" smtClean="0">
                          <a:solidFill>
                            <a:schemeClr val="dk1"/>
                          </a:solidFill>
                          <a:effectLst/>
                          <a:latin typeface="+mn-lt"/>
                        </a:rPr>
                        <a:t>AAA</a:t>
                      </a:r>
                      <a:endParaRPr lang="de-DE" sz="900" b="0" i="0" u="none" strike="noStrike" dirty="0">
                        <a:solidFill>
                          <a:srgbClr val="000000"/>
                        </a:solidFill>
                        <a:effectLst/>
                        <a:latin typeface="Calibri" panose="020F0502020204030204" pitchFamily="34" charset="0"/>
                      </a:endParaRPr>
                    </a:p>
                  </a:txBody>
                  <a:tcPr marL="4656" marR="4656" marT="4656" marB="0" anchor="ctr"/>
                </a:tc>
              </a:tr>
              <a:tr h="166196">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dirty="0" smtClean="0">
                          <a:effectLst/>
                        </a:rPr>
                        <a:t>OriginalDocumentIdentifier</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smtClean="0">
                          <a:effectLst/>
                        </a:rPr>
                        <a:t>9000012351</a:t>
                      </a:r>
                      <a:endParaRPr lang="de-DE" sz="900" b="0" i="0" u="none" strike="noStrike" dirty="0">
                        <a:solidFill>
                          <a:srgbClr val="000000"/>
                        </a:solidFill>
                        <a:effectLst/>
                        <a:latin typeface="Calibri" panose="020F0502020204030204" pitchFamily="34" charset="0"/>
                      </a:endParaRPr>
                    </a:p>
                  </a:txBody>
                  <a:tcPr marL="4656" marR="4656" marT="4656" marB="0" anchor="ctr"/>
                </a:tc>
              </a:tr>
              <a:tr h="254528">
                <a:tc>
                  <a:txBody>
                    <a:bodyPr/>
                    <a:lstStyle/>
                    <a:p>
                      <a:pPr algn="l" fontAlgn="b"/>
                      <a:r>
                        <a:rPr lang="de-DE" sz="900" u="none" strike="noStrike">
                          <a:effectLst/>
                        </a:rPr>
                        <a:t>DocumentHeader</a:t>
                      </a:r>
                      <a:endParaRPr lang="de-DE" sz="900" b="1"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dirty="0">
                          <a:effectLst/>
                        </a:rPr>
                        <a:t>MovementType</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u="none" strike="noStrike" dirty="0" smtClean="0">
                          <a:effectLst/>
                        </a:rPr>
                        <a:t>LoadID</a:t>
                      </a:r>
                      <a:endParaRPr lang="de-DE" sz="900" b="0" i="0" u="none" strike="noStrike" dirty="0">
                        <a:solidFill>
                          <a:srgbClr val="000000"/>
                        </a:solidFill>
                        <a:effectLst/>
                        <a:latin typeface="Calibri" panose="020F0502020204030204" pitchFamily="34" charset="0"/>
                      </a:endParaRPr>
                    </a:p>
                  </a:txBody>
                  <a:tcPr marL="4656" marR="4656" marT="4656" marB="0" anchor="ctr"/>
                </a:tc>
              </a:tr>
              <a:tr h="166196">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u="none" strike="noStrike" dirty="0">
                          <a:effectLst/>
                        </a:rPr>
                        <a:t>DocumentIdentifier</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r>
                        <a:rPr lang="de-DE" sz="900" b="0" i="0" u="none" strike="noStrike" dirty="0" smtClean="0">
                          <a:solidFill>
                            <a:schemeClr val="dk1"/>
                          </a:solidFill>
                          <a:effectLst/>
                          <a:latin typeface="+mn-lt"/>
                        </a:rPr>
                        <a:t>09000124</a:t>
                      </a:r>
                      <a:endParaRPr lang="de-DE" sz="900" b="0" i="0" u="none" strike="noStrike" dirty="0">
                        <a:solidFill>
                          <a:srgbClr val="000000"/>
                        </a:solidFill>
                        <a:effectLst/>
                        <a:latin typeface="Calibri" panose="020F0502020204030204" pitchFamily="34" charset="0"/>
                      </a:endParaRPr>
                    </a:p>
                  </a:txBody>
                  <a:tcPr marL="4656" marR="4656" marT="4656" marB="0" anchor="ctr"/>
                </a:tc>
              </a:tr>
              <a:tr h="166196">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656" marR="4656" marT="4656" marB="0" anchor="b"/>
                </a:tc>
                <a:tc>
                  <a:txBody>
                    <a:bodyPr/>
                    <a:lstStyle/>
                    <a:p>
                      <a:pPr algn="l" fontAlgn="b"/>
                      <a:r>
                        <a:rPr lang="de-DE" sz="900" b="0" i="0" u="none" strike="noStrike" dirty="0" smtClean="0">
                          <a:solidFill>
                            <a:srgbClr val="000000"/>
                          </a:solidFill>
                          <a:effectLst/>
                          <a:latin typeface="Calibri" panose="020F0502020204030204" pitchFamily="34" charset="0"/>
                        </a:rPr>
                        <a:t>Sucesss</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ctr" fontAlgn="ctr"/>
                      <a:endParaRPr lang="de-DE" sz="900" b="0" i="0" u="none" strike="noStrike" dirty="0">
                        <a:solidFill>
                          <a:srgbClr val="000000"/>
                        </a:solidFill>
                        <a:effectLst/>
                        <a:latin typeface="Calibri" panose="020F0502020204030204" pitchFamily="34" charset="0"/>
                      </a:endParaRPr>
                    </a:p>
                  </a:txBody>
                  <a:tcPr marL="4656" marR="4656" marT="4656" marB="0" anchor="ctr"/>
                </a:tc>
              </a:tr>
              <a:tr h="166196">
                <a:tc>
                  <a:txBody>
                    <a:bodyPr/>
                    <a:lstStyle/>
                    <a:p>
                      <a:pPr algn="l" fontAlgn="b"/>
                      <a:r>
                        <a:rPr lang="de-DE" sz="900" u="none" strike="noStrike" dirty="0">
                          <a:effectLst/>
                        </a:rPr>
                        <a:t> </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algn="l" fontAlgn="b"/>
                      <a:r>
                        <a:rPr lang="de-DE" sz="900" b="0" i="0" u="none" strike="noStrike" dirty="0" smtClean="0">
                          <a:solidFill>
                            <a:srgbClr val="000000"/>
                          </a:solidFill>
                          <a:effectLst/>
                          <a:latin typeface="Calibri" panose="020F0502020204030204" pitchFamily="34" charset="0"/>
                        </a:rPr>
                        <a:t>TerminalDocumentIdentifer</a:t>
                      </a:r>
                      <a:endParaRPr lang="de-DE" sz="900" b="0" i="0" u="none" strike="noStrike" dirty="0">
                        <a:solidFill>
                          <a:srgbClr val="000000"/>
                        </a:solidFill>
                        <a:effectLst/>
                        <a:latin typeface="Calibri" panose="020F0502020204030204" pitchFamily="34" charset="0"/>
                      </a:endParaRPr>
                    </a:p>
                  </a:txBody>
                  <a:tcPr marL="4656" marR="4656" marT="4656" marB="0" anchor="b"/>
                </a:tc>
                <a:tc>
                  <a:txBody>
                    <a:bodyPr/>
                    <a:lstStyle/>
                    <a:p>
                      <a:pPr marL="0" marR="0" indent="0" algn="ctr" defTabSz="457200" rtl="0" eaLnBrk="1" fontAlgn="ctr" latinLnBrk="0" hangingPunct="1">
                        <a:lnSpc>
                          <a:spcPct val="100000"/>
                        </a:lnSpc>
                        <a:spcBef>
                          <a:spcPts val="0"/>
                        </a:spcBef>
                        <a:spcAft>
                          <a:spcPts val="0"/>
                        </a:spcAft>
                        <a:buClrTx/>
                        <a:buSzTx/>
                        <a:buFontTx/>
                        <a:buNone/>
                        <a:tabLst/>
                        <a:defRPr/>
                      </a:pPr>
                      <a:r>
                        <a:rPr lang="de-DE" sz="900" b="0" i="0" u="none" strike="noStrike" dirty="0" smtClean="0">
                          <a:solidFill>
                            <a:schemeClr val="dk1"/>
                          </a:solidFill>
                          <a:effectLst/>
                          <a:latin typeface="+mn-lt"/>
                        </a:rPr>
                        <a:t>T09000124</a:t>
                      </a:r>
                      <a:endParaRPr lang="de-DE" sz="900" b="0" i="0" u="none" strike="noStrike" dirty="0" smtClean="0">
                        <a:solidFill>
                          <a:srgbClr val="000000"/>
                        </a:solidFill>
                        <a:effectLst/>
                        <a:latin typeface="Calibri" panose="020F0502020204030204" pitchFamily="34" charset="0"/>
                      </a:endParaRPr>
                    </a:p>
                  </a:txBody>
                  <a:tcPr marL="4656" marR="4656" marT="4656" marB="0" anchor="ctr"/>
                </a:tc>
              </a:tr>
            </a:tbl>
          </a:graphicData>
        </a:graphic>
      </p:graphicFrame>
      <p:sp>
        <p:nvSpPr>
          <p:cNvPr id="17" name="TextBox 16"/>
          <p:cNvSpPr txBox="1"/>
          <p:nvPr/>
        </p:nvSpPr>
        <p:spPr>
          <a:xfrm>
            <a:off x="4116348" y="4689054"/>
            <a:ext cx="5003614" cy="2031325"/>
          </a:xfrm>
          <a:prstGeom prst="rect">
            <a:avLst/>
          </a:prstGeom>
          <a:noFill/>
        </p:spPr>
        <p:txBody>
          <a:bodyPr wrap="none" rtlCol="0">
            <a:spAutoFit/>
          </a:bodyPr>
          <a:lstStyle/>
          <a:p>
            <a:r>
              <a:rPr lang="en-US" sz="1400" dirty="0" smtClean="0"/>
              <a:t>If you want a 3</a:t>
            </a:r>
            <a:r>
              <a:rPr lang="en-US" sz="1400" baseline="30000" dirty="0" smtClean="0"/>
              <a:t>rd</a:t>
            </a:r>
            <a:r>
              <a:rPr lang="en-US" sz="1400" dirty="0" smtClean="0"/>
              <a:t> Party </a:t>
            </a:r>
            <a:r>
              <a:rPr lang="en-US" sz="1400" dirty="0" err="1" smtClean="0"/>
              <a:t>LoadId</a:t>
            </a:r>
            <a:r>
              <a:rPr lang="en-US" sz="1400" dirty="0" smtClean="0"/>
              <a:t> you will have to list</a:t>
            </a:r>
          </a:p>
          <a:p>
            <a:r>
              <a:rPr lang="en-US" sz="1400" dirty="0" smtClean="0"/>
              <a:t>that as a reference in the message.  </a:t>
            </a:r>
          </a:p>
          <a:p>
            <a:endParaRPr lang="en-US" sz="1400" dirty="0"/>
          </a:p>
          <a:p>
            <a:r>
              <a:rPr lang="en-US" sz="1400" dirty="0" smtClean="0"/>
              <a:t>Note the only difference between Use Case 1 and Use Case 2 is </a:t>
            </a:r>
          </a:p>
          <a:p>
            <a:r>
              <a:rPr lang="en-US" sz="1400" dirty="0" smtClean="0"/>
              <a:t>the value in the </a:t>
            </a:r>
            <a:r>
              <a:rPr lang="en-US" sz="1400" dirty="0" err="1" smtClean="0"/>
              <a:t>TerminalDocumentIdentifier</a:t>
            </a:r>
            <a:r>
              <a:rPr lang="en-US" sz="1400" dirty="0" smtClean="0"/>
              <a:t>.  In Use Case 2 </a:t>
            </a:r>
          </a:p>
          <a:p>
            <a:r>
              <a:rPr lang="en-US" sz="1400" dirty="0" smtClean="0"/>
              <a:t>this number is generated by the TAS and should be stored as</a:t>
            </a:r>
          </a:p>
          <a:p>
            <a:r>
              <a:rPr lang="en-US" sz="1400" dirty="0" smtClean="0"/>
              <a:t>the </a:t>
            </a:r>
            <a:r>
              <a:rPr lang="en-US" sz="1400" dirty="0" err="1" smtClean="0"/>
              <a:t>TASLoadID</a:t>
            </a:r>
            <a:r>
              <a:rPr lang="en-US" sz="1400" dirty="0" smtClean="0"/>
              <a:t>.  In both Cases you could store the </a:t>
            </a:r>
          </a:p>
          <a:p>
            <a:r>
              <a:rPr lang="en-US" sz="1400" dirty="0" err="1" smtClean="0"/>
              <a:t>TerminalDocumentIdenifier</a:t>
            </a:r>
            <a:r>
              <a:rPr lang="en-US" sz="1400" dirty="0" smtClean="0"/>
              <a:t> if you didn’t want different processing</a:t>
            </a:r>
          </a:p>
          <a:p>
            <a:r>
              <a:rPr lang="en-US" sz="1400" dirty="0" smtClean="0"/>
              <a:t>for back office interfaces.</a:t>
            </a:r>
            <a:endParaRPr lang="en-US" sz="1400" dirty="0"/>
          </a:p>
        </p:txBody>
      </p:sp>
    </p:spTree>
    <p:extLst>
      <p:ext uri="{BB962C8B-B14F-4D97-AF65-F5344CB8AC3E}">
        <p14:creationId xmlns:p14="http://schemas.microsoft.com/office/powerpoint/2010/main" val="127517428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5599"/>
          </a:xfrm>
        </p:spPr>
        <p:txBody>
          <a:bodyPr>
            <a:normAutofit/>
          </a:bodyPr>
          <a:lstStyle/>
          <a:p>
            <a:r>
              <a:rPr lang="en-US" sz="3200" dirty="0" smtClean="0"/>
              <a:t>Shipment Use Case Overview</a:t>
            </a:r>
            <a:endParaRPr lang="en-US" sz="3200" dirty="0"/>
          </a:p>
        </p:txBody>
      </p:sp>
      <p:sp>
        <p:nvSpPr>
          <p:cNvPr id="3" name="Content Placeholder 2"/>
          <p:cNvSpPr>
            <a:spLocks noGrp="1"/>
          </p:cNvSpPr>
          <p:nvPr>
            <p:ph idx="1"/>
          </p:nvPr>
        </p:nvSpPr>
        <p:spPr>
          <a:xfrm>
            <a:off x="533400" y="1197864"/>
            <a:ext cx="8229600" cy="1274885"/>
          </a:xfrm>
        </p:spPr>
        <p:txBody>
          <a:bodyPr>
            <a:normAutofit fontScale="62500" lnSpcReduction="20000"/>
          </a:bodyPr>
          <a:lstStyle/>
          <a:p>
            <a:pPr marL="0" indent="0">
              <a:buNone/>
            </a:pPr>
            <a:r>
              <a:rPr lang="en-US" sz="2000" dirty="0" smtClean="0"/>
              <a:t>The 4 Shipment Use cases to be reviewed are </a:t>
            </a:r>
          </a:p>
          <a:p>
            <a:pPr marL="457200" indent="-457200">
              <a:buAutoNum type="arabicParenR"/>
            </a:pPr>
            <a:r>
              <a:rPr lang="en-US" sz="2000" dirty="0" smtClean="0"/>
              <a:t>Shipment Use Case 1 - the Shipment references a Sales Contract</a:t>
            </a:r>
          </a:p>
          <a:p>
            <a:pPr marL="457200" indent="-457200">
              <a:buAutoNum type="arabicParenR"/>
            </a:pPr>
            <a:r>
              <a:rPr lang="en-US" sz="2000" dirty="0" smtClean="0"/>
              <a:t>Shipment Use Case 2 - the shipment will reference an Order (Order doesn’t need to be present at the TAS).</a:t>
            </a:r>
          </a:p>
          <a:p>
            <a:pPr marL="457200" indent="-457200">
              <a:buAutoNum type="arabicParenR"/>
            </a:pPr>
            <a:r>
              <a:rPr lang="en-US" sz="2000" dirty="0" smtClean="0"/>
              <a:t>Shipment Use Case 3 - Using </a:t>
            </a:r>
            <a:r>
              <a:rPr lang="en-US" sz="2000" dirty="0" err="1" smtClean="0"/>
              <a:t>LoadIds</a:t>
            </a:r>
            <a:endParaRPr lang="en-US" sz="2000" dirty="0" smtClean="0"/>
          </a:p>
          <a:p>
            <a:pPr marL="457200" indent="-457200">
              <a:buAutoNum type="arabicParenR"/>
            </a:pPr>
            <a:r>
              <a:rPr lang="en-US" sz="2000" dirty="0" smtClean="0"/>
              <a:t>Shipment from Carrier/Customer – Assuming this would be similar to #1 and #3.  </a:t>
            </a:r>
            <a:endParaRPr lang="en-US" sz="2000" dirty="0"/>
          </a:p>
        </p:txBody>
      </p:sp>
      <p:sp>
        <p:nvSpPr>
          <p:cNvPr id="4" name="Rechteck 13"/>
          <p:cNvSpPr/>
          <p:nvPr/>
        </p:nvSpPr>
        <p:spPr>
          <a:xfrm>
            <a:off x="533400" y="2428873"/>
            <a:ext cx="8041660" cy="970105"/>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 name="Rechteck 15"/>
          <p:cNvSpPr/>
          <p:nvPr/>
        </p:nvSpPr>
        <p:spPr>
          <a:xfrm>
            <a:off x="3060246" y="2687389"/>
            <a:ext cx="720000" cy="58604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err="1" smtClean="0"/>
              <a:t>Cust</a:t>
            </a:r>
            <a:r>
              <a:rPr lang="en-GB" dirty="0" smtClean="0"/>
              <a:t> C01</a:t>
            </a:r>
            <a:endParaRPr lang="en-GB" dirty="0"/>
          </a:p>
        </p:txBody>
      </p:sp>
      <p:sp>
        <p:nvSpPr>
          <p:cNvPr id="6" name="Zylinder 16"/>
          <p:cNvSpPr/>
          <p:nvPr/>
        </p:nvSpPr>
        <p:spPr>
          <a:xfrm>
            <a:off x="5265237" y="2687389"/>
            <a:ext cx="995423" cy="58604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7" name="Pfeil nach rechts 17"/>
          <p:cNvSpPr/>
          <p:nvPr/>
        </p:nvSpPr>
        <p:spPr>
          <a:xfrm>
            <a:off x="4003599" y="3012111"/>
            <a:ext cx="1012784" cy="12435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Textfeld 18"/>
          <p:cNvSpPr txBox="1"/>
          <p:nvPr/>
        </p:nvSpPr>
        <p:spPr>
          <a:xfrm>
            <a:off x="3869471" y="2759915"/>
            <a:ext cx="1308050" cy="338554"/>
          </a:xfrm>
          <a:prstGeom prst="rect">
            <a:avLst/>
          </a:prstGeom>
          <a:noFill/>
        </p:spPr>
        <p:txBody>
          <a:bodyPr wrap="none" rtlCol="0">
            <a:spAutoFit/>
          </a:bodyPr>
          <a:lstStyle/>
          <a:p>
            <a:r>
              <a:rPr lang="en-GB" sz="1600" dirty="0" smtClean="0"/>
              <a:t>PM Shipment</a:t>
            </a:r>
            <a:endParaRPr lang="en-GB" sz="1600" dirty="0"/>
          </a:p>
        </p:txBody>
      </p:sp>
      <p:sp>
        <p:nvSpPr>
          <p:cNvPr id="22" name="Rechteck 13"/>
          <p:cNvSpPr/>
          <p:nvPr/>
        </p:nvSpPr>
        <p:spPr>
          <a:xfrm>
            <a:off x="533400" y="3551378"/>
            <a:ext cx="8041660" cy="970105"/>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 name="Rechteck 15"/>
          <p:cNvSpPr/>
          <p:nvPr/>
        </p:nvSpPr>
        <p:spPr>
          <a:xfrm>
            <a:off x="3060246" y="3809894"/>
            <a:ext cx="720000" cy="58604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AAA</a:t>
            </a:r>
            <a:endParaRPr lang="en-GB" dirty="0"/>
          </a:p>
        </p:txBody>
      </p:sp>
      <p:sp>
        <p:nvSpPr>
          <p:cNvPr id="24" name="Zylinder 16"/>
          <p:cNvSpPr/>
          <p:nvPr/>
        </p:nvSpPr>
        <p:spPr>
          <a:xfrm>
            <a:off x="5265237" y="3809894"/>
            <a:ext cx="995423" cy="58604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25" name="Pfeil nach rechts 17"/>
          <p:cNvSpPr/>
          <p:nvPr/>
        </p:nvSpPr>
        <p:spPr>
          <a:xfrm>
            <a:off x="4003599" y="4134616"/>
            <a:ext cx="1012784" cy="12435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 name="Textfeld 18"/>
          <p:cNvSpPr txBox="1"/>
          <p:nvPr/>
        </p:nvSpPr>
        <p:spPr>
          <a:xfrm>
            <a:off x="3869471" y="3882420"/>
            <a:ext cx="1308050" cy="338554"/>
          </a:xfrm>
          <a:prstGeom prst="rect">
            <a:avLst/>
          </a:prstGeom>
          <a:noFill/>
        </p:spPr>
        <p:txBody>
          <a:bodyPr wrap="none" rtlCol="0">
            <a:spAutoFit/>
          </a:bodyPr>
          <a:lstStyle/>
          <a:p>
            <a:r>
              <a:rPr lang="en-GB" sz="1600" dirty="0" smtClean="0"/>
              <a:t>PM Shipment</a:t>
            </a:r>
            <a:endParaRPr lang="en-GB" sz="1600" dirty="0"/>
          </a:p>
        </p:txBody>
      </p:sp>
      <p:sp>
        <p:nvSpPr>
          <p:cNvPr id="27" name="Rechteck 13"/>
          <p:cNvSpPr/>
          <p:nvPr/>
        </p:nvSpPr>
        <p:spPr>
          <a:xfrm>
            <a:off x="533400" y="4673883"/>
            <a:ext cx="8041660" cy="970105"/>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 name="Rechteck 15"/>
          <p:cNvSpPr/>
          <p:nvPr/>
        </p:nvSpPr>
        <p:spPr>
          <a:xfrm>
            <a:off x="3060246" y="4932399"/>
            <a:ext cx="720000" cy="58604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AAA</a:t>
            </a:r>
            <a:endParaRPr lang="en-GB" dirty="0"/>
          </a:p>
        </p:txBody>
      </p:sp>
      <p:sp>
        <p:nvSpPr>
          <p:cNvPr id="29" name="Zylinder 16"/>
          <p:cNvSpPr/>
          <p:nvPr/>
        </p:nvSpPr>
        <p:spPr>
          <a:xfrm>
            <a:off x="5265237" y="4932399"/>
            <a:ext cx="995423" cy="58604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30" name="Pfeil nach rechts 17"/>
          <p:cNvSpPr/>
          <p:nvPr/>
        </p:nvSpPr>
        <p:spPr>
          <a:xfrm>
            <a:off x="4003599" y="5257121"/>
            <a:ext cx="1012784" cy="12435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 name="Textfeld 18"/>
          <p:cNvSpPr txBox="1"/>
          <p:nvPr/>
        </p:nvSpPr>
        <p:spPr>
          <a:xfrm>
            <a:off x="3869471" y="5004925"/>
            <a:ext cx="1308050" cy="338554"/>
          </a:xfrm>
          <a:prstGeom prst="rect">
            <a:avLst/>
          </a:prstGeom>
          <a:noFill/>
        </p:spPr>
        <p:txBody>
          <a:bodyPr wrap="none" rtlCol="0">
            <a:spAutoFit/>
          </a:bodyPr>
          <a:lstStyle/>
          <a:p>
            <a:r>
              <a:rPr lang="en-GB" sz="1600" dirty="0" smtClean="0"/>
              <a:t>PM Shipment</a:t>
            </a:r>
            <a:endParaRPr lang="en-GB" sz="1600" dirty="0"/>
          </a:p>
        </p:txBody>
      </p:sp>
      <p:sp>
        <p:nvSpPr>
          <p:cNvPr id="32" name="Rechteck 13"/>
          <p:cNvSpPr/>
          <p:nvPr/>
        </p:nvSpPr>
        <p:spPr>
          <a:xfrm>
            <a:off x="533400" y="5796388"/>
            <a:ext cx="8041660" cy="970105"/>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3" name="Rechteck 15"/>
          <p:cNvSpPr/>
          <p:nvPr/>
        </p:nvSpPr>
        <p:spPr>
          <a:xfrm>
            <a:off x="2955339" y="6054904"/>
            <a:ext cx="883427" cy="58604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Carrier</a:t>
            </a:r>
          </a:p>
          <a:p>
            <a:pPr algn="ctr"/>
            <a:r>
              <a:rPr lang="en-GB" dirty="0" smtClean="0"/>
              <a:t>CC1</a:t>
            </a:r>
            <a:endParaRPr lang="en-GB" dirty="0"/>
          </a:p>
        </p:txBody>
      </p:sp>
      <p:sp>
        <p:nvSpPr>
          <p:cNvPr id="34" name="Zylinder 16"/>
          <p:cNvSpPr/>
          <p:nvPr/>
        </p:nvSpPr>
        <p:spPr>
          <a:xfrm>
            <a:off x="5323757" y="6054904"/>
            <a:ext cx="995423" cy="58604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35" name="Pfeil nach rechts 17"/>
          <p:cNvSpPr/>
          <p:nvPr/>
        </p:nvSpPr>
        <p:spPr>
          <a:xfrm>
            <a:off x="4062119" y="6379626"/>
            <a:ext cx="1012784" cy="12435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6" name="Textfeld 18"/>
          <p:cNvSpPr txBox="1"/>
          <p:nvPr/>
        </p:nvSpPr>
        <p:spPr>
          <a:xfrm>
            <a:off x="3927991" y="6127430"/>
            <a:ext cx="1308050" cy="338554"/>
          </a:xfrm>
          <a:prstGeom prst="rect">
            <a:avLst/>
          </a:prstGeom>
          <a:noFill/>
        </p:spPr>
        <p:txBody>
          <a:bodyPr wrap="none" rtlCol="0">
            <a:spAutoFit/>
          </a:bodyPr>
          <a:lstStyle/>
          <a:p>
            <a:r>
              <a:rPr lang="en-GB" sz="1600" dirty="0" smtClean="0"/>
              <a:t>PM Shipment</a:t>
            </a:r>
            <a:endParaRPr lang="en-GB" sz="1600" dirty="0"/>
          </a:p>
        </p:txBody>
      </p:sp>
    </p:spTree>
    <p:extLst>
      <p:ext uri="{BB962C8B-B14F-4D97-AF65-F5344CB8AC3E}">
        <p14:creationId xmlns:p14="http://schemas.microsoft.com/office/powerpoint/2010/main" val="159497533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86137" y="91758"/>
            <a:ext cx="8229600" cy="1143000"/>
          </a:xfrm>
        </p:spPr>
        <p:txBody>
          <a:bodyPr>
            <a:normAutofit/>
          </a:bodyPr>
          <a:lstStyle/>
          <a:p>
            <a:r>
              <a:rPr lang="en-GB" sz="2800" dirty="0" smtClean="0"/>
              <a:t>Shipment Use Case 1 – </a:t>
            </a:r>
            <a:br>
              <a:rPr lang="en-GB" sz="2800" dirty="0" smtClean="0"/>
            </a:br>
            <a:r>
              <a:rPr lang="en-GB" sz="2800" dirty="0" smtClean="0"/>
              <a:t>Shipment Referencing a Sales Contract</a:t>
            </a:r>
            <a:endParaRPr lang="en-GB" sz="2800" dirty="0"/>
          </a:p>
        </p:txBody>
      </p:sp>
      <p:sp>
        <p:nvSpPr>
          <p:cNvPr id="4" name="Rechteck 3"/>
          <p:cNvSpPr/>
          <p:nvPr/>
        </p:nvSpPr>
        <p:spPr>
          <a:xfrm>
            <a:off x="3925648" y="3783676"/>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err="1" smtClean="0"/>
              <a:t>Cust</a:t>
            </a:r>
            <a:r>
              <a:rPr lang="en-GB" dirty="0" smtClean="0"/>
              <a:t> C01</a:t>
            </a:r>
          </a:p>
        </p:txBody>
      </p:sp>
      <p:sp>
        <p:nvSpPr>
          <p:cNvPr id="6" name="Textfeld 5"/>
          <p:cNvSpPr txBox="1"/>
          <p:nvPr/>
        </p:nvSpPr>
        <p:spPr>
          <a:xfrm>
            <a:off x="749874" y="1181065"/>
            <a:ext cx="7890065" cy="2246769"/>
          </a:xfrm>
          <a:prstGeom prst="rect">
            <a:avLst/>
          </a:prstGeom>
          <a:noFill/>
        </p:spPr>
        <p:txBody>
          <a:bodyPr wrap="square" rtlCol="0">
            <a:spAutoFit/>
          </a:bodyPr>
          <a:lstStyle/>
          <a:p>
            <a:r>
              <a:rPr lang="en-GB" sz="1400" dirty="0" smtClean="0"/>
              <a:t>Customer C01 of Oil company AAA picks up goods through a Shipment which references a Sales Contract from Equity Terminal TP1.  Assumption is C01 is issuing shipment against Pickup Contract (this could be similar to a Non-Equity Delivery Biz for an OilCo which is a Customer of AAA – Really depends on MD setup of Delivery Biz at TAS).</a:t>
            </a:r>
          </a:p>
          <a:p>
            <a:endParaRPr lang="en-GB" sz="1400" dirty="0" smtClean="0"/>
          </a:p>
          <a:p>
            <a:r>
              <a:rPr lang="en-GB" sz="1400" dirty="0" smtClean="0"/>
              <a:t>Preconditions:</a:t>
            </a:r>
          </a:p>
          <a:p>
            <a:pPr marL="285750" indent="-285750">
              <a:buFontTx/>
              <a:buChar char="-"/>
            </a:pPr>
            <a:r>
              <a:rPr lang="en-GB" sz="1400" dirty="0" smtClean="0"/>
              <a:t>Sales Contract Oil company AAA -&gt; Customer C01 (see Contract Use Case 1 for example)</a:t>
            </a:r>
          </a:p>
          <a:p>
            <a:pPr marL="285750" indent="-285750">
              <a:buFontTx/>
              <a:buChar char="-"/>
            </a:pPr>
            <a:r>
              <a:rPr lang="en-GB" sz="1400" dirty="0" smtClean="0"/>
              <a:t>Terminal Allows Customer C01 to submit Shipments or Terminal has Agreement with DCH to allow to function as a Connection point for Customers and manage Shipment/Order Submission Rights.</a:t>
            </a:r>
          </a:p>
          <a:p>
            <a:pPr marL="285750" indent="-285750">
              <a:buFontTx/>
              <a:buChar char="-"/>
            </a:pPr>
            <a:r>
              <a:rPr lang="en-GB" sz="1400" dirty="0" smtClean="0"/>
              <a:t>Accounts/Master Data created in TAS</a:t>
            </a:r>
            <a:endParaRPr lang="en-GB" sz="1400" dirty="0"/>
          </a:p>
        </p:txBody>
      </p:sp>
      <p:sp>
        <p:nvSpPr>
          <p:cNvPr id="7" name="Rechteck 6"/>
          <p:cNvSpPr/>
          <p:nvPr/>
        </p:nvSpPr>
        <p:spPr>
          <a:xfrm>
            <a:off x="700674" y="1086671"/>
            <a:ext cx="8012723" cy="2453886"/>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8" name="Grafik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43865" y="3910588"/>
            <a:ext cx="923544" cy="646176"/>
          </a:xfrm>
          <a:prstGeom prst="rect">
            <a:avLst/>
          </a:prstGeom>
        </p:spPr>
      </p:pic>
      <p:sp>
        <p:nvSpPr>
          <p:cNvPr id="10" name="Rechteck 9"/>
          <p:cNvSpPr/>
          <p:nvPr/>
        </p:nvSpPr>
        <p:spPr>
          <a:xfrm>
            <a:off x="674077" y="3672230"/>
            <a:ext cx="8041660" cy="1177748"/>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Pfeil nach rechts 11"/>
          <p:cNvSpPr/>
          <p:nvPr/>
        </p:nvSpPr>
        <p:spPr>
          <a:xfrm>
            <a:off x="4990924" y="4132180"/>
            <a:ext cx="474562" cy="214131"/>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14" name="Rechteck 13"/>
          <p:cNvSpPr/>
          <p:nvPr/>
        </p:nvSpPr>
        <p:spPr>
          <a:xfrm>
            <a:off x="674077" y="4955910"/>
            <a:ext cx="8041660" cy="1452205"/>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Rechteck 15"/>
          <p:cNvSpPr/>
          <p:nvPr/>
        </p:nvSpPr>
        <p:spPr>
          <a:xfrm>
            <a:off x="725234" y="5378483"/>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err="1" smtClean="0"/>
              <a:t>Cust</a:t>
            </a:r>
            <a:endParaRPr lang="en-GB" dirty="0" smtClean="0"/>
          </a:p>
          <a:p>
            <a:pPr algn="ctr"/>
            <a:r>
              <a:rPr lang="en-GB" dirty="0" smtClean="0"/>
              <a:t>C01</a:t>
            </a:r>
            <a:endParaRPr lang="en-GB" dirty="0"/>
          </a:p>
        </p:txBody>
      </p:sp>
      <p:sp>
        <p:nvSpPr>
          <p:cNvPr id="17" name="Zylinder 16"/>
          <p:cNvSpPr/>
          <p:nvPr/>
        </p:nvSpPr>
        <p:spPr>
          <a:xfrm>
            <a:off x="2930225" y="5378483"/>
            <a:ext cx="995423" cy="90000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18" name="Pfeil nach rechts 17"/>
          <p:cNvSpPr/>
          <p:nvPr/>
        </p:nvSpPr>
        <p:spPr>
          <a:xfrm>
            <a:off x="1668587" y="5773541"/>
            <a:ext cx="1012784" cy="1909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Textfeld 18"/>
          <p:cNvSpPr txBox="1"/>
          <p:nvPr/>
        </p:nvSpPr>
        <p:spPr>
          <a:xfrm>
            <a:off x="1534459" y="5521345"/>
            <a:ext cx="1308050" cy="338554"/>
          </a:xfrm>
          <a:prstGeom prst="rect">
            <a:avLst/>
          </a:prstGeom>
          <a:noFill/>
        </p:spPr>
        <p:txBody>
          <a:bodyPr wrap="none" rtlCol="0">
            <a:spAutoFit/>
          </a:bodyPr>
          <a:lstStyle/>
          <a:p>
            <a:r>
              <a:rPr lang="en-GB" sz="1600" dirty="0" smtClean="0"/>
              <a:t>PM Shipment</a:t>
            </a:r>
            <a:endParaRPr lang="en-GB" sz="1600" dirty="0"/>
          </a:p>
        </p:txBody>
      </p:sp>
      <p:sp>
        <p:nvSpPr>
          <p:cNvPr id="24" name="Textfeld 23"/>
          <p:cNvSpPr txBox="1"/>
          <p:nvPr/>
        </p:nvSpPr>
        <p:spPr>
          <a:xfrm>
            <a:off x="1384941" y="5006408"/>
            <a:ext cx="1566134" cy="369332"/>
          </a:xfrm>
          <a:prstGeom prst="rect">
            <a:avLst/>
          </a:prstGeom>
          <a:noFill/>
        </p:spPr>
        <p:txBody>
          <a:bodyPr wrap="none" rtlCol="0">
            <a:spAutoFit/>
          </a:bodyPr>
          <a:lstStyle/>
          <a:p>
            <a:r>
              <a:rPr lang="en-GB" dirty="0" smtClean="0"/>
              <a:t>PM-Message 1</a:t>
            </a:r>
            <a:endParaRPr lang="en-GB" dirty="0"/>
          </a:p>
        </p:txBody>
      </p:sp>
      <p:sp>
        <p:nvSpPr>
          <p:cNvPr id="3" name="TextBox 2"/>
          <p:cNvSpPr txBox="1"/>
          <p:nvPr/>
        </p:nvSpPr>
        <p:spPr>
          <a:xfrm>
            <a:off x="4111142" y="5625389"/>
            <a:ext cx="461986" cy="369332"/>
          </a:xfrm>
          <a:prstGeom prst="rect">
            <a:avLst/>
          </a:prstGeom>
          <a:noFill/>
        </p:spPr>
        <p:txBody>
          <a:bodyPr wrap="none" rtlCol="0">
            <a:spAutoFit/>
          </a:bodyPr>
          <a:lstStyle/>
          <a:p>
            <a:r>
              <a:rPr lang="en-US" dirty="0" smtClean="0"/>
              <a:t>OR</a:t>
            </a:r>
            <a:endParaRPr lang="en-US" dirty="0"/>
          </a:p>
        </p:txBody>
      </p:sp>
      <p:sp>
        <p:nvSpPr>
          <p:cNvPr id="20" name="Rechteck 15"/>
          <p:cNvSpPr/>
          <p:nvPr/>
        </p:nvSpPr>
        <p:spPr>
          <a:xfrm>
            <a:off x="4645648" y="5343474"/>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err="1" smtClean="0"/>
              <a:t>Cust</a:t>
            </a:r>
            <a:endParaRPr lang="en-GB" dirty="0" smtClean="0"/>
          </a:p>
          <a:p>
            <a:pPr algn="ctr"/>
            <a:r>
              <a:rPr lang="en-GB" dirty="0" smtClean="0"/>
              <a:t>C01</a:t>
            </a:r>
            <a:endParaRPr lang="en-GB" dirty="0"/>
          </a:p>
        </p:txBody>
      </p:sp>
      <p:sp>
        <p:nvSpPr>
          <p:cNvPr id="21" name="Zylinder 16"/>
          <p:cNvSpPr/>
          <p:nvPr/>
        </p:nvSpPr>
        <p:spPr>
          <a:xfrm>
            <a:off x="7610354" y="5340731"/>
            <a:ext cx="995423" cy="90000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22" name="Pfeil nach rechts 17"/>
          <p:cNvSpPr/>
          <p:nvPr/>
        </p:nvSpPr>
        <p:spPr>
          <a:xfrm>
            <a:off x="5486591" y="5738532"/>
            <a:ext cx="1012784" cy="1909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 name="Textfeld 18"/>
          <p:cNvSpPr txBox="1"/>
          <p:nvPr/>
        </p:nvSpPr>
        <p:spPr>
          <a:xfrm>
            <a:off x="5338958" y="5486336"/>
            <a:ext cx="1308050" cy="338554"/>
          </a:xfrm>
          <a:prstGeom prst="rect">
            <a:avLst/>
          </a:prstGeom>
          <a:noFill/>
        </p:spPr>
        <p:txBody>
          <a:bodyPr wrap="none" rtlCol="0">
            <a:spAutoFit/>
          </a:bodyPr>
          <a:lstStyle/>
          <a:p>
            <a:r>
              <a:rPr lang="en-GB" sz="1600" dirty="0" smtClean="0"/>
              <a:t>PM Shipment</a:t>
            </a:r>
            <a:endParaRPr lang="en-GB" sz="1600" dirty="0"/>
          </a:p>
        </p:txBody>
      </p:sp>
      <p:sp>
        <p:nvSpPr>
          <p:cNvPr id="25" name="Textfeld 23"/>
          <p:cNvSpPr txBox="1"/>
          <p:nvPr/>
        </p:nvSpPr>
        <p:spPr>
          <a:xfrm>
            <a:off x="5650631" y="4971399"/>
            <a:ext cx="1566134" cy="369332"/>
          </a:xfrm>
          <a:prstGeom prst="rect">
            <a:avLst/>
          </a:prstGeom>
          <a:noFill/>
        </p:spPr>
        <p:txBody>
          <a:bodyPr wrap="none" rtlCol="0">
            <a:spAutoFit/>
          </a:bodyPr>
          <a:lstStyle/>
          <a:p>
            <a:r>
              <a:rPr lang="en-GB" dirty="0" smtClean="0"/>
              <a:t>PM-Message 1</a:t>
            </a:r>
            <a:endParaRPr lang="en-GB" dirty="0"/>
          </a:p>
        </p:txBody>
      </p:sp>
      <p:sp>
        <p:nvSpPr>
          <p:cNvPr id="26" name="Rechteck 15"/>
          <p:cNvSpPr/>
          <p:nvPr/>
        </p:nvSpPr>
        <p:spPr>
          <a:xfrm>
            <a:off x="6567409" y="5378483"/>
            <a:ext cx="649356"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DCH</a:t>
            </a:r>
            <a:endParaRPr lang="en-GB" dirty="0"/>
          </a:p>
        </p:txBody>
      </p:sp>
      <p:sp>
        <p:nvSpPr>
          <p:cNvPr id="27" name="Pfeil nach rechts 17"/>
          <p:cNvSpPr/>
          <p:nvPr/>
        </p:nvSpPr>
        <p:spPr>
          <a:xfrm>
            <a:off x="7282602" y="5738532"/>
            <a:ext cx="237424" cy="1909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65902113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6418" y="81111"/>
            <a:ext cx="8229600" cy="588556"/>
          </a:xfrm>
        </p:spPr>
        <p:txBody>
          <a:bodyPr>
            <a:normAutofit/>
          </a:bodyPr>
          <a:lstStyle/>
          <a:p>
            <a:r>
              <a:rPr lang="en-GB" sz="2800" dirty="0" smtClean="0"/>
              <a:t>Shipment Use Case 1 </a:t>
            </a:r>
            <a:endParaRPr lang="en-GB" sz="2800" dirty="0"/>
          </a:p>
        </p:txBody>
      </p:sp>
      <p:sp>
        <p:nvSpPr>
          <p:cNvPr id="4" name="Rechteck 3"/>
          <p:cNvSpPr/>
          <p:nvPr/>
        </p:nvSpPr>
        <p:spPr>
          <a:xfrm>
            <a:off x="5087288" y="1678574"/>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err="1" smtClean="0"/>
              <a:t>Cust</a:t>
            </a:r>
            <a:endParaRPr lang="en-GB" dirty="0" smtClean="0"/>
          </a:p>
          <a:p>
            <a:pPr algn="ctr"/>
            <a:r>
              <a:rPr lang="en-GB" dirty="0" smtClean="0"/>
              <a:t>C01</a:t>
            </a:r>
            <a:endParaRPr lang="en-GB" dirty="0"/>
          </a:p>
        </p:txBody>
      </p:sp>
      <p:sp>
        <p:nvSpPr>
          <p:cNvPr id="6" name="Textfeld 5"/>
          <p:cNvSpPr txBox="1"/>
          <p:nvPr/>
        </p:nvSpPr>
        <p:spPr>
          <a:xfrm>
            <a:off x="587288" y="724206"/>
            <a:ext cx="8280000" cy="369332"/>
          </a:xfrm>
          <a:prstGeom prst="rect">
            <a:avLst/>
          </a:prstGeom>
          <a:noFill/>
        </p:spPr>
        <p:txBody>
          <a:bodyPr wrap="square" rtlCol="0">
            <a:spAutoFit/>
          </a:bodyPr>
          <a:lstStyle/>
          <a:p>
            <a:r>
              <a:rPr lang="en-GB" dirty="0" smtClean="0"/>
              <a:t>                   </a:t>
            </a:r>
            <a:r>
              <a:rPr lang="en-GB" dirty="0" err="1" smtClean="0"/>
              <a:t>Cust</a:t>
            </a:r>
            <a:r>
              <a:rPr lang="en-GB" dirty="0" smtClean="0"/>
              <a:t> C01 of AAA issues Shipment to Terminal TP1</a:t>
            </a:r>
          </a:p>
        </p:txBody>
      </p:sp>
      <p:sp>
        <p:nvSpPr>
          <p:cNvPr id="3" name="Zylinder 2"/>
          <p:cNvSpPr/>
          <p:nvPr/>
        </p:nvSpPr>
        <p:spPr>
          <a:xfrm>
            <a:off x="7700595" y="1638025"/>
            <a:ext cx="995423" cy="90000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9" name="Pfeil nach rechts 8"/>
          <p:cNvSpPr/>
          <p:nvPr/>
        </p:nvSpPr>
        <p:spPr>
          <a:xfrm>
            <a:off x="6241447" y="2040862"/>
            <a:ext cx="1012784" cy="1909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Textfeld 12"/>
          <p:cNvSpPr txBox="1"/>
          <p:nvPr/>
        </p:nvSpPr>
        <p:spPr>
          <a:xfrm>
            <a:off x="6107319" y="1788666"/>
            <a:ext cx="1308050" cy="338554"/>
          </a:xfrm>
          <a:prstGeom prst="rect">
            <a:avLst/>
          </a:prstGeom>
          <a:noFill/>
        </p:spPr>
        <p:txBody>
          <a:bodyPr wrap="none" rtlCol="0">
            <a:spAutoFit/>
          </a:bodyPr>
          <a:lstStyle/>
          <a:p>
            <a:r>
              <a:rPr lang="en-GB" sz="1600" dirty="0" smtClean="0"/>
              <a:t>PM Shipment</a:t>
            </a:r>
            <a:endParaRPr lang="en-GB" sz="1600" dirty="0"/>
          </a:p>
        </p:txBody>
      </p:sp>
      <p:sp>
        <p:nvSpPr>
          <p:cNvPr id="15" name="Rechteck 14"/>
          <p:cNvSpPr/>
          <p:nvPr/>
        </p:nvSpPr>
        <p:spPr>
          <a:xfrm>
            <a:off x="722002" y="658375"/>
            <a:ext cx="7812911" cy="395024"/>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aphicFrame>
        <p:nvGraphicFramePr>
          <p:cNvPr id="16" name="Tabelle 15"/>
          <p:cNvGraphicFramePr>
            <a:graphicFrameLocks noGrp="1"/>
          </p:cNvGraphicFramePr>
          <p:nvPr>
            <p:extLst>
              <p:ext uri="{D42A27DB-BD31-4B8C-83A1-F6EECF244321}">
                <p14:modId xmlns:p14="http://schemas.microsoft.com/office/powerpoint/2010/main" val="1822672298"/>
              </p:ext>
            </p:extLst>
          </p:nvPr>
        </p:nvGraphicFramePr>
        <p:xfrm>
          <a:off x="250387" y="1126549"/>
          <a:ext cx="4476901" cy="5693520"/>
        </p:xfrm>
        <a:graphic>
          <a:graphicData uri="http://schemas.openxmlformats.org/drawingml/2006/table">
            <a:tbl>
              <a:tblPr>
                <a:tableStyleId>{5C22544A-7EE6-4342-B048-85BDC9FD1C3A}</a:tableStyleId>
              </a:tblPr>
              <a:tblGrid>
                <a:gridCol w="835996"/>
                <a:gridCol w="2448528"/>
                <a:gridCol w="1192377"/>
              </a:tblGrid>
              <a:tr h="162225">
                <a:tc>
                  <a:txBody>
                    <a:bodyPr/>
                    <a:lstStyle/>
                    <a:p>
                      <a:pPr algn="l" fontAlgn="b"/>
                      <a:r>
                        <a:rPr lang="de-DE" sz="900" u="none" strike="noStrike" dirty="0">
                          <a:effectLst/>
                        </a:rPr>
                        <a:t>Header</a:t>
                      </a:r>
                      <a:endParaRPr lang="de-DE" sz="900" b="1"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 </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From</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C01</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dirty="0">
                          <a:effectLst/>
                        </a:rPr>
                        <a:t> </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To</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TP1</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DocumentIdentifier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9000012344</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DocumentHeader</a:t>
                      </a:r>
                      <a:endParaRPr lang="de-DE" sz="900" b="1"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MovementType</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Shipment</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DocumentIdentifier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SH00012345</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b="0" i="0" u="none" strike="noStrike" dirty="0" smtClean="0">
                          <a:solidFill>
                            <a:srgbClr val="000000"/>
                          </a:solidFill>
                          <a:effectLst/>
                          <a:latin typeface="Calibri" panose="020F0502020204030204" pitchFamily="34" charset="0"/>
                        </a:rPr>
                        <a:t>DriverDocumentIdentifer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b="0" i="0" u="none" strike="noStrike" dirty="0" smtClean="0">
                          <a:solidFill>
                            <a:srgbClr val="000000"/>
                          </a:solidFill>
                          <a:effectLst/>
                          <a:latin typeface="Calibri" panose="020F0502020204030204" pitchFamily="34" charset="0"/>
                        </a:rPr>
                        <a:t>2345</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dirty="0">
                          <a:effectLst/>
                        </a:rPr>
                        <a:t> </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DocumentStatus</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Unblocked</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ValidDate</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01.01.2015 (DD.MM.YYYY)</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b="0" i="0" u="none" strike="noStrike" dirty="0" smtClean="0">
                          <a:solidFill>
                            <a:srgbClr val="000000"/>
                          </a:solidFill>
                          <a:effectLst/>
                          <a:latin typeface="Calibri" panose="020F0502020204030204" pitchFamily="34" charset="0"/>
                        </a:rPr>
                        <a:t>EstimatedPickupDate</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b="0" i="0" u="none" strike="noStrike" dirty="0" smtClean="0">
                          <a:solidFill>
                            <a:srgbClr val="000000"/>
                          </a:solidFill>
                          <a:effectLst/>
                          <a:latin typeface="Calibri" panose="020F0502020204030204" pitchFamily="34" charset="0"/>
                        </a:rPr>
                        <a:t>02.01.2015</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dirty="0">
                          <a:effectLst/>
                        </a:rPr>
                        <a:t> </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ExpireDate</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03.01.2015</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dirty="0">
                          <a:effectLst/>
                        </a:rPr>
                        <a:t>DocumentLI</a:t>
                      </a:r>
                      <a:endParaRPr lang="de-DE" sz="900" b="1"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DocumentLineItemNumber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10</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LineItemStatus</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Unblocked</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MoTType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Truck</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Location</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TP1</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endParaRPr lang="de-DE" sz="900" b="1"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b="0" i="0" u="none" strike="noStrike" dirty="0" smtClean="0">
                          <a:solidFill>
                            <a:srgbClr val="000000"/>
                          </a:solidFill>
                          <a:effectLst/>
                          <a:latin typeface="Calibri" panose="020F0502020204030204" pitchFamily="34" charset="0"/>
                        </a:rPr>
                        <a:t>ReferenceOwner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b="0" i="0" u="none" strike="noStrike" dirty="0" smtClean="0">
                          <a:solidFill>
                            <a:srgbClr val="000000"/>
                          </a:solidFill>
                          <a:effectLst/>
                          <a:latin typeface="Calibri" panose="020F0502020204030204" pitchFamily="34" charset="0"/>
                        </a:rPr>
                        <a:t>AAA</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dirty="0">
                          <a:effectLst/>
                        </a:rPr>
                        <a:t> </a:t>
                      </a:r>
                      <a:endParaRPr lang="de-DE" sz="900" b="1"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ReferenceQualifier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 </a:t>
                      </a:r>
                      <a:r>
                        <a:rPr lang="de-DE" sz="900" u="none" strike="noStrike" dirty="0" smtClean="0">
                          <a:effectLst/>
                        </a:rPr>
                        <a:t>SalesContract</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ReferenceIdentifier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marL="0" marR="0" indent="0" algn="ctr" defTabSz="457200" rtl="0" eaLnBrk="1" fontAlgn="ctr" latinLnBrk="0" hangingPunct="1">
                        <a:lnSpc>
                          <a:spcPct val="100000"/>
                        </a:lnSpc>
                        <a:spcBef>
                          <a:spcPts val="0"/>
                        </a:spcBef>
                        <a:spcAft>
                          <a:spcPts val="0"/>
                        </a:spcAft>
                        <a:buClrTx/>
                        <a:buSzTx/>
                        <a:buFontTx/>
                        <a:buNone/>
                        <a:tabLst/>
                        <a:defRPr/>
                      </a:pPr>
                      <a:r>
                        <a:rPr lang="de-DE" sz="900" u="none" strike="noStrike" dirty="0" smtClean="0">
                          <a:effectLst/>
                        </a:rPr>
                        <a:t>4500012345</a:t>
                      </a:r>
                      <a:r>
                        <a:rPr lang="de-DE" sz="900" u="none" strike="noStrike" dirty="0">
                          <a:effectLst/>
                        </a:rPr>
                        <a:t> </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ReferenceItem</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10</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1"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ScheduleType</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Outbound</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dirty="0">
                          <a:effectLst/>
                        </a:rPr>
                        <a:t> </a:t>
                      </a:r>
                      <a:endParaRPr lang="de-DE" sz="1100" b="0"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MotType</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Truck</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MaterialCode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100001234</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dirty="0">
                          <a:effectLst/>
                        </a:rPr>
                        <a:t> </a:t>
                      </a:r>
                      <a:endParaRPr lang="de-DE" sz="1100" b="0"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TerminalProduct</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T60000</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dirty="0">
                          <a:effectLst/>
                        </a:rPr>
                        <a:t> </a:t>
                      </a:r>
                      <a:endParaRPr lang="de-DE" sz="1100" b="0"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Quantity</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10000</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dirty="0">
                          <a:effectLst/>
                        </a:rPr>
                        <a:t> </a:t>
                      </a:r>
                      <a:endParaRPr lang="de-DE" sz="1100" b="0"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UoM</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LTR</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dirty="0">
                          <a:effectLst/>
                        </a:rPr>
                        <a:t> </a:t>
                      </a:r>
                      <a:endParaRPr lang="de-DE" sz="1100" b="0"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err="1">
                          <a:effectLst/>
                        </a:rPr>
                        <a:t>MeasurementQualifier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Standard</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b="0" i="0" u="none" strike="noStrike" baseline="0" dirty="0" smtClean="0">
                          <a:solidFill>
                            <a:srgbClr val="000000"/>
                          </a:solidFill>
                          <a:effectLst/>
                          <a:latin typeface="+mn-lt"/>
                        </a:rPr>
                        <a:t>LoadPlan</a:t>
                      </a:r>
                      <a:endParaRPr lang="de-DE" sz="900" b="0" i="0" u="none" strike="noStrike" baseline="0" dirty="0">
                        <a:solidFill>
                          <a:srgbClr val="000000"/>
                        </a:solidFill>
                        <a:effectLst/>
                        <a:latin typeface="+mn-lt"/>
                      </a:endParaRPr>
                    </a:p>
                  </a:txBody>
                  <a:tcPr marL="4755" marR="4755" marT="4755" marB="0" anchor="b"/>
                </a:tc>
                <a:tc>
                  <a:txBody>
                    <a:bodyPr/>
                    <a:lstStyle/>
                    <a:p>
                      <a:pPr algn="l" fontAlgn="b"/>
                      <a:r>
                        <a:rPr lang="de-DE" sz="900" b="0" i="0" u="none" strike="noStrike" baseline="0" dirty="0" smtClean="0">
                          <a:solidFill>
                            <a:srgbClr val="000000"/>
                          </a:solidFill>
                          <a:effectLst/>
                          <a:latin typeface="+mn-lt"/>
                        </a:rPr>
                        <a:t>LoadingPart</a:t>
                      </a:r>
                      <a:endParaRPr lang="de-DE" sz="900" b="0" i="0" u="none" strike="noStrike" baseline="0" dirty="0">
                        <a:solidFill>
                          <a:srgbClr val="000000"/>
                        </a:solidFill>
                        <a:effectLst/>
                        <a:latin typeface="+mn-lt"/>
                      </a:endParaRPr>
                    </a:p>
                  </a:txBody>
                  <a:tcPr marL="4755" marR="4755" marT="4755" marB="0" anchor="b"/>
                </a:tc>
                <a:tc>
                  <a:txBody>
                    <a:bodyPr/>
                    <a:lstStyle/>
                    <a:p>
                      <a:pPr algn="ctr" fontAlgn="ctr"/>
                      <a:r>
                        <a:rPr lang="de-DE" sz="900" b="0" i="0" u="none" strike="noStrike" baseline="0" dirty="0" smtClean="0">
                          <a:solidFill>
                            <a:srgbClr val="000000"/>
                          </a:solidFill>
                          <a:effectLst/>
                          <a:latin typeface="+mn-lt"/>
                        </a:rPr>
                        <a:t>NE12345</a:t>
                      </a:r>
                      <a:endParaRPr lang="de-DE" sz="900" b="0" i="0" u="none" strike="noStrike" baseline="0" dirty="0">
                        <a:solidFill>
                          <a:srgbClr val="000000"/>
                        </a:solidFill>
                        <a:effectLst/>
                        <a:latin typeface="+mn-lt"/>
                      </a:endParaRPr>
                    </a:p>
                  </a:txBody>
                  <a:tcPr marL="4755" marR="4755" marT="4755" marB="0" anchor="ctr"/>
                </a:tc>
              </a:tr>
              <a:tr h="162225">
                <a:tc>
                  <a:txBody>
                    <a:bodyPr/>
                    <a:lstStyle/>
                    <a:p>
                      <a:pPr algn="l" fontAlgn="b"/>
                      <a:endParaRPr lang="de-DE" sz="900" b="0" i="0" u="none" strike="noStrike" baseline="0" dirty="0">
                        <a:solidFill>
                          <a:srgbClr val="000000"/>
                        </a:solidFill>
                        <a:effectLst/>
                        <a:latin typeface="+mn-lt"/>
                      </a:endParaRPr>
                    </a:p>
                  </a:txBody>
                  <a:tcPr marL="4755" marR="4755" marT="4755" marB="0" anchor="b"/>
                </a:tc>
                <a:tc>
                  <a:txBody>
                    <a:bodyPr/>
                    <a:lstStyle/>
                    <a:p>
                      <a:pPr algn="l" fontAlgn="b"/>
                      <a:r>
                        <a:rPr lang="de-DE" sz="900" b="0" i="0" u="none" strike="noStrike" baseline="0" dirty="0" smtClean="0">
                          <a:solidFill>
                            <a:srgbClr val="000000"/>
                          </a:solidFill>
                          <a:effectLst/>
                          <a:latin typeface="+mn-lt"/>
                        </a:rPr>
                        <a:t>CompartmentNumber</a:t>
                      </a:r>
                      <a:endParaRPr lang="de-DE" sz="900" b="0" i="0" u="none" strike="noStrike" baseline="0" dirty="0">
                        <a:solidFill>
                          <a:srgbClr val="000000"/>
                        </a:solidFill>
                        <a:effectLst/>
                        <a:latin typeface="+mn-lt"/>
                      </a:endParaRPr>
                    </a:p>
                  </a:txBody>
                  <a:tcPr marL="4755" marR="4755" marT="4755" marB="0" anchor="b"/>
                </a:tc>
                <a:tc>
                  <a:txBody>
                    <a:bodyPr/>
                    <a:lstStyle/>
                    <a:p>
                      <a:pPr algn="ctr" fontAlgn="ctr"/>
                      <a:r>
                        <a:rPr lang="de-DE" sz="900" b="0" i="0" u="none" strike="noStrike" baseline="0" dirty="0" smtClean="0">
                          <a:solidFill>
                            <a:srgbClr val="000000"/>
                          </a:solidFill>
                          <a:effectLst/>
                          <a:latin typeface="+mn-lt"/>
                        </a:rPr>
                        <a:t>1</a:t>
                      </a:r>
                      <a:endParaRPr lang="de-DE" sz="900" b="0" i="0" u="none" strike="noStrike" baseline="0" dirty="0">
                        <a:solidFill>
                          <a:srgbClr val="000000"/>
                        </a:solidFill>
                        <a:effectLst/>
                        <a:latin typeface="+mn-lt"/>
                      </a:endParaRPr>
                    </a:p>
                  </a:txBody>
                  <a:tcPr marL="4755" marR="4755" marT="4755" marB="0" anchor="ctr"/>
                </a:tc>
              </a:tr>
              <a:tr h="162225">
                <a:tc>
                  <a:txBody>
                    <a:bodyPr/>
                    <a:lstStyle/>
                    <a:p>
                      <a:pPr algn="l" fontAlgn="b"/>
                      <a:endParaRPr lang="de-DE" sz="900" b="0" i="0" u="none" strike="noStrike" baseline="0" dirty="0">
                        <a:solidFill>
                          <a:srgbClr val="000000"/>
                        </a:solidFill>
                        <a:effectLst/>
                        <a:latin typeface="+mn-lt"/>
                      </a:endParaRPr>
                    </a:p>
                  </a:txBody>
                  <a:tcPr marL="4755" marR="4755" marT="4755" marB="0" anchor="b"/>
                </a:tc>
                <a:tc>
                  <a:txBody>
                    <a:bodyPr/>
                    <a:lstStyle/>
                    <a:p>
                      <a:pPr algn="l" fontAlgn="b"/>
                      <a:r>
                        <a:rPr lang="de-DE" sz="900" b="0" i="0" u="none" strike="noStrike" baseline="0" dirty="0" smtClean="0">
                          <a:solidFill>
                            <a:srgbClr val="000000"/>
                          </a:solidFill>
                          <a:effectLst/>
                          <a:latin typeface="+mn-lt"/>
                        </a:rPr>
                        <a:t>ProductIdentiferType</a:t>
                      </a:r>
                      <a:endParaRPr lang="de-DE" sz="900" b="0" i="0" u="none" strike="noStrike" baseline="0" dirty="0">
                        <a:solidFill>
                          <a:srgbClr val="000000"/>
                        </a:solidFill>
                        <a:effectLst/>
                        <a:latin typeface="+mn-lt"/>
                      </a:endParaRPr>
                    </a:p>
                  </a:txBody>
                  <a:tcPr marL="4755" marR="4755" marT="4755" marB="0" anchor="b"/>
                </a:tc>
                <a:tc>
                  <a:txBody>
                    <a:bodyPr/>
                    <a:lstStyle/>
                    <a:p>
                      <a:pPr algn="ctr" fontAlgn="ctr"/>
                      <a:r>
                        <a:rPr lang="de-DE" sz="900" b="0" i="0" u="none" strike="noStrike" baseline="0" dirty="0" smtClean="0">
                          <a:solidFill>
                            <a:srgbClr val="000000"/>
                          </a:solidFill>
                          <a:effectLst/>
                          <a:latin typeface="+mn-lt"/>
                        </a:rPr>
                        <a:t>TerminalProduct</a:t>
                      </a:r>
                      <a:endParaRPr lang="de-DE" sz="900" b="0" i="0" u="none" strike="noStrike" baseline="0" dirty="0">
                        <a:solidFill>
                          <a:srgbClr val="000000"/>
                        </a:solidFill>
                        <a:effectLst/>
                        <a:latin typeface="+mn-lt"/>
                      </a:endParaRPr>
                    </a:p>
                  </a:txBody>
                  <a:tcPr marL="4755" marR="4755" marT="4755" marB="0" anchor="ctr"/>
                </a:tc>
              </a:tr>
              <a:tr h="162225">
                <a:tc>
                  <a:txBody>
                    <a:bodyPr/>
                    <a:lstStyle/>
                    <a:p>
                      <a:pPr algn="l" fontAlgn="b"/>
                      <a:endParaRPr lang="de-DE" sz="900" b="0" i="0" u="none" strike="noStrike" baseline="0" dirty="0">
                        <a:solidFill>
                          <a:srgbClr val="000000"/>
                        </a:solidFill>
                        <a:effectLst/>
                        <a:latin typeface="+mn-lt"/>
                      </a:endParaRPr>
                    </a:p>
                  </a:txBody>
                  <a:tcPr marL="4755" marR="4755" marT="4755" marB="0" anchor="b"/>
                </a:tc>
                <a:tc>
                  <a:txBody>
                    <a:bodyPr/>
                    <a:lstStyle/>
                    <a:p>
                      <a:pPr algn="l" fontAlgn="b"/>
                      <a:r>
                        <a:rPr lang="de-DE" sz="900" b="0" i="0" u="none" strike="noStrike" baseline="0" dirty="0" smtClean="0">
                          <a:solidFill>
                            <a:srgbClr val="000000"/>
                          </a:solidFill>
                          <a:effectLst/>
                          <a:latin typeface="+mn-lt"/>
                        </a:rPr>
                        <a:t>ProductIdentifier</a:t>
                      </a:r>
                      <a:endParaRPr lang="de-DE" sz="900" b="0" i="0" u="none" strike="noStrike" baseline="0" dirty="0">
                        <a:solidFill>
                          <a:srgbClr val="000000"/>
                        </a:solidFill>
                        <a:effectLst/>
                        <a:latin typeface="+mn-lt"/>
                      </a:endParaRPr>
                    </a:p>
                  </a:txBody>
                  <a:tcPr marL="4755" marR="4755" marT="4755" marB="0" anchor="b"/>
                </a:tc>
                <a:tc>
                  <a:txBody>
                    <a:bodyPr/>
                    <a:lstStyle/>
                    <a:p>
                      <a:pPr marL="0" marR="0" indent="0" algn="ctr" defTabSz="457200" rtl="0" eaLnBrk="1" fontAlgn="ctr" latinLnBrk="0" hangingPunct="1">
                        <a:lnSpc>
                          <a:spcPct val="100000"/>
                        </a:lnSpc>
                        <a:spcBef>
                          <a:spcPts val="0"/>
                        </a:spcBef>
                        <a:spcAft>
                          <a:spcPts val="0"/>
                        </a:spcAft>
                        <a:buClrTx/>
                        <a:buSzTx/>
                        <a:buFontTx/>
                        <a:buNone/>
                        <a:tabLst/>
                        <a:defRPr/>
                      </a:pPr>
                      <a:r>
                        <a:rPr lang="de-DE" sz="900" u="none" strike="noStrike" dirty="0" smtClean="0">
                          <a:effectLst/>
                        </a:rPr>
                        <a:t>T60000</a:t>
                      </a:r>
                      <a:endParaRPr lang="de-DE" sz="900" b="0" i="0" u="none" strike="noStrike" dirty="0" smtClean="0">
                        <a:solidFill>
                          <a:srgbClr val="000000"/>
                        </a:solidFill>
                        <a:effectLst/>
                        <a:latin typeface="Calibri" panose="020F0502020204030204" pitchFamily="34" charset="0"/>
                      </a:endParaRPr>
                    </a:p>
                  </a:txBody>
                  <a:tcPr marL="4755" marR="4755" marT="4755" marB="0" anchor="ctr"/>
                </a:tc>
              </a:tr>
              <a:tr h="162225">
                <a:tc>
                  <a:txBody>
                    <a:bodyPr/>
                    <a:lstStyle/>
                    <a:p>
                      <a:pPr algn="l" fontAlgn="b"/>
                      <a:endParaRPr lang="de-DE" sz="900" b="0" i="0" u="none" strike="noStrike" baseline="0" dirty="0">
                        <a:solidFill>
                          <a:srgbClr val="000000"/>
                        </a:solidFill>
                        <a:effectLst/>
                        <a:latin typeface="+mn-lt"/>
                      </a:endParaRPr>
                    </a:p>
                  </a:txBody>
                  <a:tcPr marL="4755" marR="4755" marT="4755" marB="0" anchor="b"/>
                </a:tc>
                <a:tc>
                  <a:txBody>
                    <a:bodyPr/>
                    <a:lstStyle/>
                    <a:p>
                      <a:pPr algn="l" fontAlgn="b"/>
                      <a:r>
                        <a:rPr lang="de-DE" sz="900" b="0" i="0" u="none" strike="noStrike" baseline="0" dirty="0" smtClean="0">
                          <a:solidFill>
                            <a:srgbClr val="000000"/>
                          </a:solidFill>
                          <a:effectLst/>
                          <a:latin typeface="+mn-lt"/>
                        </a:rPr>
                        <a:t>PlannedQuantity:Volume:MeasurementType</a:t>
                      </a:r>
                      <a:endParaRPr lang="de-DE" sz="900" b="0" i="0" u="none" strike="noStrike" baseline="0" dirty="0">
                        <a:solidFill>
                          <a:srgbClr val="000000"/>
                        </a:solidFill>
                        <a:effectLst/>
                        <a:latin typeface="+mn-lt"/>
                      </a:endParaRPr>
                    </a:p>
                  </a:txBody>
                  <a:tcPr marL="4755" marR="4755" marT="4755" marB="0" anchor="b"/>
                </a:tc>
                <a:tc>
                  <a:txBody>
                    <a:bodyPr/>
                    <a:lstStyle/>
                    <a:p>
                      <a:pPr marL="0" marR="0" indent="0" algn="ctr" defTabSz="457200" rtl="0" eaLnBrk="1" fontAlgn="ctr" latinLnBrk="0" hangingPunct="1">
                        <a:lnSpc>
                          <a:spcPct val="100000"/>
                        </a:lnSpc>
                        <a:spcBef>
                          <a:spcPts val="0"/>
                        </a:spcBef>
                        <a:spcAft>
                          <a:spcPts val="0"/>
                        </a:spcAft>
                        <a:buClrTx/>
                        <a:buSzTx/>
                        <a:buFontTx/>
                        <a:buNone/>
                        <a:tabLst/>
                        <a:defRPr/>
                      </a:pPr>
                      <a:r>
                        <a:rPr lang="de-DE" sz="900" b="0" i="0" u="none" strike="noStrike" dirty="0" smtClean="0">
                          <a:solidFill>
                            <a:srgbClr val="000000"/>
                          </a:solidFill>
                          <a:effectLst/>
                          <a:latin typeface="Calibri" panose="020F0502020204030204" pitchFamily="34" charset="0"/>
                        </a:rPr>
                        <a:t>Ordered</a:t>
                      </a:r>
                    </a:p>
                  </a:txBody>
                  <a:tcPr marL="4755" marR="4755" marT="4755" marB="0" anchor="ctr"/>
                </a:tc>
              </a:tr>
              <a:tr h="162225">
                <a:tc>
                  <a:txBody>
                    <a:bodyPr/>
                    <a:lstStyle/>
                    <a:p>
                      <a:pPr algn="l" fontAlgn="b"/>
                      <a:endParaRPr lang="de-DE" sz="900" b="0" i="0" u="none" strike="noStrike" baseline="0" dirty="0">
                        <a:solidFill>
                          <a:srgbClr val="000000"/>
                        </a:solidFill>
                        <a:effectLst/>
                        <a:latin typeface="+mn-lt"/>
                      </a:endParaRPr>
                    </a:p>
                  </a:txBody>
                  <a:tcPr marL="4755" marR="4755" marT="4755" marB="0" anchor="b"/>
                </a:tc>
                <a:tc>
                  <a:txBody>
                    <a:bodyPr/>
                    <a:lstStyle/>
                    <a:p>
                      <a:pPr marL="0" marR="0" indent="0" algn="l" defTabSz="457200" rtl="0" eaLnBrk="1" fontAlgn="b" latinLnBrk="0" hangingPunct="1">
                        <a:lnSpc>
                          <a:spcPct val="100000"/>
                        </a:lnSpc>
                        <a:spcBef>
                          <a:spcPts val="0"/>
                        </a:spcBef>
                        <a:spcAft>
                          <a:spcPts val="0"/>
                        </a:spcAft>
                        <a:buClrTx/>
                        <a:buSzTx/>
                        <a:buFontTx/>
                        <a:buNone/>
                        <a:tabLst/>
                        <a:defRPr/>
                      </a:pPr>
                      <a:r>
                        <a:rPr lang="de-DE" sz="900" b="0" i="0" u="none" strike="noStrike" baseline="0" dirty="0" smtClean="0">
                          <a:solidFill>
                            <a:srgbClr val="000000"/>
                          </a:solidFill>
                          <a:effectLst/>
                          <a:latin typeface="+mn-lt"/>
                        </a:rPr>
                        <a:t>PlannedQuantity:Volume:MeasurementQualifer</a:t>
                      </a:r>
                    </a:p>
                  </a:txBody>
                  <a:tcPr marL="4755" marR="4755" marT="4755" marB="0" anchor="b"/>
                </a:tc>
                <a:tc>
                  <a:txBody>
                    <a:bodyPr/>
                    <a:lstStyle/>
                    <a:p>
                      <a:pPr marL="0" marR="0" indent="0" algn="ctr" defTabSz="457200" rtl="0" eaLnBrk="1" fontAlgn="ctr" latinLnBrk="0" hangingPunct="1">
                        <a:lnSpc>
                          <a:spcPct val="100000"/>
                        </a:lnSpc>
                        <a:spcBef>
                          <a:spcPts val="0"/>
                        </a:spcBef>
                        <a:spcAft>
                          <a:spcPts val="0"/>
                        </a:spcAft>
                        <a:buClrTx/>
                        <a:buSzTx/>
                        <a:buFontTx/>
                        <a:buNone/>
                        <a:tabLst/>
                        <a:defRPr/>
                      </a:pPr>
                      <a:r>
                        <a:rPr lang="de-DE" sz="900" b="0" i="0" u="none" strike="noStrike" dirty="0" smtClean="0">
                          <a:solidFill>
                            <a:srgbClr val="000000"/>
                          </a:solidFill>
                          <a:effectLst/>
                          <a:latin typeface="Calibri" panose="020F0502020204030204" pitchFamily="34" charset="0"/>
                        </a:rPr>
                        <a:t>Standard</a:t>
                      </a:r>
                    </a:p>
                  </a:txBody>
                  <a:tcPr marL="4755" marR="4755" marT="4755" marB="0" anchor="ctr"/>
                </a:tc>
              </a:tr>
              <a:tr h="162225">
                <a:tc>
                  <a:txBody>
                    <a:bodyPr/>
                    <a:lstStyle/>
                    <a:p>
                      <a:pPr algn="l" fontAlgn="b"/>
                      <a:endParaRPr lang="de-DE" sz="900" b="0" i="0" u="none" strike="noStrike" baseline="0" dirty="0">
                        <a:solidFill>
                          <a:srgbClr val="000000"/>
                        </a:solidFill>
                        <a:effectLst/>
                        <a:latin typeface="+mn-lt"/>
                      </a:endParaRPr>
                    </a:p>
                  </a:txBody>
                  <a:tcPr marL="4755" marR="4755" marT="4755" marB="0" anchor="b"/>
                </a:tc>
                <a:tc>
                  <a:txBody>
                    <a:bodyPr/>
                    <a:lstStyle/>
                    <a:p>
                      <a:pPr marL="0" marR="0" indent="0" algn="l" defTabSz="457200" rtl="0" eaLnBrk="1" fontAlgn="b" latinLnBrk="0" hangingPunct="1">
                        <a:lnSpc>
                          <a:spcPct val="100000"/>
                        </a:lnSpc>
                        <a:spcBef>
                          <a:spcPts val="0"/>
                        </a:spcBef>
                        <a:spcAft>
                          <a:spcPts val="0"/>
                        </a:spcAft>
                        <a:buClrTx/>
                        <a:buSzTx/>
                        <a:buFontTx/>
                        <a:buNone/>
                        <a:tabLst/>
                        <a:defRPr/>
                      </a:pPr>
                      <a:r>
                        <a:rPr lang="de-DE" sz="900" b="0" i="0" u="none" strike="noStrike" baseline="0" dirty="0" smtClean="0">
                          <a:solidFill>
                            <a:srgbClr val="000000"/>
                          </a:solidFill>
                          <a:effectLst/>
                          <a:latin typeface="+mn-lt"/>
                        </a:rPr>
                        <a:t>PlannedQuantity:Volume:MeasurementQuantity</a:t>
                      </a:r>
                    </a:p>
                  </a:txBody>
                  <a:tcPr marL="4755" marR="4755" marT="4755" marB="0" anchor="b"/>
                </a:tc>
                <a:tc>
                  <a:txBody>
                    <a:bodyPr/>
                    <a:lstStyle/>
                    <a:p>
                      <a:pPr marL="0" marR="0" indent="0" algn="ctr" defTabSz="457200" rtl="0" eaLnBrk="1" fontAlgn="ctr" latinLnBrk="0" hangingPunct="1">
                        <a:lnSpc>
                          <a:spcPct val="100000"/>
                        </a:lnSpc>
                        <a:spcBef>
                          <a:spcPts val="0"/>
                        </a:spcBef>
                        <a:spcAft>
                          <a:spcPts val="0"/>
                        </a:spcAft>
                        <a:buClrTx/>
                        <a:buSzTx/>
                        <a:buFontTx/>
                        <a:buNone/>
                        <a:tabLst/>
                        <a:defRPr/>
                      </a:pPr>
                      <a:r>
                        <a:rPr lang="de-DE" sz="900" b="0" i="0" u="none" strike="noStrike" dirty="0" smtClean="0">
                          <a:solidFill>
                            <a:srgbClr val="000000"/>
                          </a:solidFill>
                          <a:effectLst/>
                          <a:latin typeface="Calibri" panose="020F0502020204030204" pitchFamily="34" charset="0"/>
                        </a:rPr>
                        <a:t>10000</a:t>
                      </a:r>
                    </a:p>
                  </a:txBody>
                  <a:tcPr marL="4755" marR="4755" marT="4755" marB="0" anchor="ctr"/>
                </a:tc>
              </a:tr>
              <a:tr h="162225">
                <a:tc>
                  <a:txBody>
                    <a:bodyPr/>
                    <a:lstStyle/>
                    <a:p>
                      <a:pPr algn="l" fontAlgn="b"/>
                      <a:endParaRPr lang="de-DE" sz="900" b="0" i="0" u="none" strike="noStrike" baseline="0" dirty="0">
                        <a:solidFill>
                          <a:srgbClr val="000000"/>
                        </a:solidFill>
                        <a:effectLst/>
                        <a:latin typeface="+mn-lt"/>
                      </a:endParaRPr>
                    </a:p>
                  </a:txBody>
                  <a:tcPr marL="4755" marR="4755" marT="4755" marB="0" anchor="b"/>
                </a:tc>
                <a:tc>
                  <a:txBody>
                    <a:bodyPr/>
                    <a:lstStyle/>
                    <a:p>
                      <a:pPr marL="0" marR="0" indent="0" algn="l" defTabSz="457200" rtl="0" eaLnBrk="1" fontAlgn="b" latinLnBrk="0" hangingPunct="1">
                        <a:lnSpc>
                          <a:spcPct val="100000"/>
                        </a:lnSpc>
                        <a:spcBef>
                          <a:spcPts val="0"/>
                        </a:spcBef>
                        <a:spcAft>
                          <a:spcPts val="0"/>
                        </a:spcAft>
                        <a:buClrTx/>
                        <a:buSzTx/>
                        <a:buFontTx/>
                        <a:buNone/>
                        <a:tabLst/>
                        <a:defRPr/>
                      </a:pPr>
                      <a:r>
                        <a:rPr lang="de-DE" sz="900" b="0" i="0" u="none" strike="noStrike" baseline="0" dirty="0" smtClean="0">
                          <a:solidFill>
                            <a:srgbClr val="000000"/>
                          </a:solidFill>
                          <a:effectLst/>
                          <a:latin typeface="+mn-lt"/>
                        </a:rPr>
                        <a:t>PlannedQuantity:Volume:MeasurementUOM</a:t>
                      </a:r>
                    </a:p>
                  </a:txBody>
                  <a:tcPr marL="4755" marR="4755" marT="4755" marB="0" anchor="b"/>
                </a:tc>
                <a:tc>
                  <a:txBody>
                    <a:bodyPr/>
                    <a:lstStyle/>
                    <a:p>
                      <a:pPr marL="0" marR="0" indent="0" algn="ctr" defTabSz="457200" rtl="0" eaLnBrk="1" fontAlgn="ctr" latinLnBrk="0" hangingPunct="1">
                        <a:lnSpc>
                          <a:spcPct val="100000"/>
                        </a:lnSpc>
                        <a:spcBef>
                          <a:spcPts val="0"/>
                        </a:spcBef>
                        <a:spcAft>
                          <a:spcPts val="0"/>
                        </a:spcAft>
                        <a:buClrTx/>
                        <a:buSzTx/>
                        <a:buFontTx/>
                        <a:buNone/>
                        <a:tabLst/>
                        <a:defRPr/>
                      </a:pPr>
                      <a:r>
                        <a:rPr lang="de-DE" sz="900" b="0" i="0" u="none" strike="noStrike" dirty="0" smtClean="0">
                          <a:solidFill>
                            <a:srgbClr val="000000"/>
                          </a:solidFill>
                          <a:effectLst/>
                          <a:latin typeface="Calibri" panose="020F0502020204030204" pitchFamily="34" charset="0"/>
                        </a:rPr>
                        <a:t>LTR</a:t>
                      </a:r>
                    </a:p>
                  </a:txBody>
                  <a:tcPr marL="4755" marR="4755" marT="4755" marB="0" anchor="ctr"/>
                </a:tc>
              </a:tr>
            </a:tbl>
          </a:graphicData>
        </a:graphic>
      </p:graphicFrame>
    </p:spTree>
    <p:extLst>
      <p:ext uri="{BB962C8B-B14F-4D97-AF65-F5344CB8AC3E}">
        <p14:creationId xmlns:p14="http://schemas.microsoft.com/office/powerpoint/2010/main" val="172236195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86137" y="91758"/>
            <a:ext cx="8229600" cy="1143000"/>
          </a:xfrm>
        </p:spPr>
        <p:txBody>
          <a:bodyPr>
            <a:normAutofit/>
          </a:bodyPr>
          <a:lstStyle/>
          <a:p>
            <a:r>
              <a:rPr lang="en-GB" sz="2800" dirty="0" smtClean="0"/>
              <a:t>Shipment Use Case 2 – </a:t>
            </a:r>
            <a:br>
              <a:rPr lang="en-GB" sz="2800" dirty="0" smtClean="0"/>
            </a:br>
            <a:r>
              <a:rPr lang="en-GB" sz="2800" dirty="0" smtClean="0"/>
              <a:t>Shipment Referencing an Order</a:t>
            </a:r>
            <a:endParaRPr lang="en-GB" sz="2800" dirty="0"/>
          </a:p>
        </p:txBody>
      </p:sp>
      <p:sp>
        <p:nvSpPr>
          <p:cNvPr id="4" name="Rechteck 3"/>
          <p:cNvSpPr/>
          <p:nvPr/>
        </p:nvSpPr>
        <p:spPr>
          <a:xfrm>
            <a:off x="3281911" y="3778078"/>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err="1" smtClean="0"/>
              <a:t>OilCO</a:t>
            </a:r>
            <a:r>
              <a:rPr lang="en-GB" dirty="0" smtClean="0"/>
              <a:t> AAA</a:t>
            </a:r>
          </a:p>
        </p:txBody>
      </p:sp>
      <p:sp>
        <p:nvSpPr>
          <p:cNvPr id="6" name="Textfeld 5"/>
          <p:cNvSpPr txBox="1"/>
          <p:nvPr/>
        </p:nvSpPr>
        <p:spPr>
          <a:xfrm>
            <a:off x="749874" y="1181065"/>
            <a:ext cx="7890065" cy="1815882"/>
          </a:xfrm>
          <a:prstGeom prst="rect">
            <a:avLst/>
          </a:prstGeom>
          <a:noFill/>
        </p:spPr>
        <p:txBody>
          <a:bodyPr wrap="square" rtlCol="0">
            <a:spAutoFit/>
          </a:bodyPr>
          <a:lstStyle/>
          <a:p>
            <a:r>
              <a:rPr lang="en-GB" sz="1400" dirty="0" smtClean="0"/>
              <a:t>Oil company AAA picks up goods through a Shipment which references a Sales Order from Terminal TP1.  Assumption is Sales Orders is not required at the TAS, but is used only as a reference.  Shipment should be related to an Account at the TAS through the From Partner or Document Originator.</a:t>
            </a:r>
          </a:p>
          <a:p>
            <a:endParaRPr lang="en-GB" sz="1400" dirty="0" smtClean="0"/>
          </a:p>
          <a:p>
            <a:r>
              <a:rPr lang="en-GB" sz="1400" dirty="0" smtClean="0"/>
              <a:t>Preconditions:</a:t>
            </a:r>
          </a:p>
          <a:p>
            <a:pPr marL="285750" indent="-285750">
              <a:buFontTx/>
              <a:buChar char="-"/>
            </a:pPr>
            <a:r>
              <a:rPr lang="en-GB" sz="1400" dirty="0" smtClean="0"/>
              <a:t>Terminal Allows Supplier AAA to submit Shipments or Terminal has Agreement with DCH to allow to function as a Connection point for AAA and manage Shipment/Order Submission Rights.</a:t>
            </a:r>
          </a:p>
          <a:p>
            <a:pPr marL="285750" indent="-285750">
              <a:buFontTx/>
              <a:buChar char="-"/>
            </a:pPr>
            <a:r>
              <a:rPr lang="en-GB" sz="1400" dirty="0" smtClean="0"/>
              <a:t>Accounts/Master Data created in TAS</a:t>
            </a:r>
            <a:endParaRPr lang="en-GB" sz="1400" dirty="0"/>
          </a:p>
        </p:txBody>
      </p:sp>
      <p:sp>
        <p:nvSpPr>
          <p:cNvPr id="7" name="Rechteck 6"/>
          <p:cNvSpPr/>
          <p:nvPr/>
        </p:nvSpPr>
        <p:spPr>
          <a:xfrm>
            <a:off x="700674" y="1086671"/>
            <a:ext cx="8012723" cy="2453886"/>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8" name="Grafik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00128" y="3904990"/>
            <a:ext cx="923544" cy="646176"/>
          </a:xfrm>
          <a:prstGeom prst="rect">
            <a:avLst/>
          </a:prstGeom>
        </p:spPr>
      </p:pic>
      <p:sp>
        <p:nvSpPr>
          <p:cNvPr id="10" name="Rechteck 9"/>
          <p:cNvSpPr/>
          <p:nvPr/>
        </p:nvSpPr>
        <p:spPr>
          <a:xfrm>
            <a:off x="674077" y="3672230"/>
            <a:ext cx="8041660" cy="1177748"/>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Pfeil nach rechts 11"/>
          <p:cNvSpPr/>
          <p:nvPr/>
        </p:nvSpPr>
        <p:spPr>
          <a:xfrm>
            <a:off x="4347187" y="4126582"/>
            <a:ext cx="474562" cy="214131"/>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14" name="Rechteck 13"/>
          <p:cNvSpPr/>
          <p:nvPr/>
        </p:nvSpPr>
        <p:spPr>
          <a:xfrm>
            <a:off x="674077" y="4955910"/>
            <a:ext cx="8041660" cy="1452205"/>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Rechteck 15"/>
          <p:cNvSpPr/>
          <p:nvPr/>
        </p:nvSpPr>
        <p:spPr>
          <a:xfrm>
            <a:off x="725234" y="5378483"/>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AAA</a:t>
            </a:r>
            <a:endParaRPr lang="en-GB" dirty="0"/>
          </a:p>
        </p:txBody>
      </p:sp>
      <p:sp>
        <p:nvSpPr>
          <p:cNvPr id="17" name="Zylinder 16"/>
          <p:cNvSpPr/>
          <p:nvPr/>
        </p:nvSpPr>
        <p:spPr>
          <a:xfrm>
            <a:off x="2930225" y="5378483"/>
            <a:ext cx="995423" cy="90000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18" name="Pfeil nach rechts 17"/>
          <p:cNvSpPr/>
          <p:nvPr/>
        </p:nvSpPr>
        <p:spPr>
          <a:xfrm>
            <a:off x="1668587" y="5773541"/>
            <a:ext cx="1012784" cy="1909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Textfeld 18"/>
          <p:cNvSpPr txBox="1"/>
          <p:nvPr/>
        </p:nvSpPr>
        <p:spPr>
          <a:xfrm>
            <a:off x="1534459" y="5521345"/>
            <a:ext cx="1308050" cy="338554"/>
          </a:xfrm>
          <a:prstGeom prst="rect">
            <a:avLst/>
          </a:prstGeom>
          <a:noFill/>
        </p:spPr>
        <p:txBody>
          <a:bodyPr wrap="none" rtlCol="0">
            <a:spAutoFit/>
          </a:bodyPr>
          <a:lstStyle/>
          <a:p>
            <a:r>
              <a:rPr lang="en-GB" sz="1600" dirty="0" smtClean="0"/>
              <a:t>PM Shipment</a:t>
            </a:r>
            <a:endParaRPr lang="en-GB" sz="1600" dirty="0"/>
          </a:p>
        </p:txBody>
      </p:sp>
      <p:sp>
        <p:nvSpPr>
          <p:cNvPr id="24" name="Textfeld 23"/>
          <p:cNvSpPr txBox="1"/>
          <p:nvPr/>
        </p:nvSpPr>
        <p:spPr>
          <a:xfrm>
            <a:off x="1384941" y="5006408"/>
            <a:ext cx="1566134" cy="369332"/>
          </a:xfrm>
          <a:prstGeom prst="rect">
            <a:avLst/>
          </a:prstGeom>
          <a:noFill/>
        </p:spPr>
        <p:txBody>
          <a:bodyPr wrap="none" rtlCol="0">
            <a:spAutoFit/>
          </a:bodyPr>
          <a:lstStyle/>
          <a:p>
            <a:r>
              <a:rPr lang="en-GB" dirty="0" smtClean="0"/>
              <a:t>PM-Message 1</a:t>
            </a:r>
            <a:endParaRPr lang="en-GB" dirty="0"/>
          </a:p>
        </p:txBody>
      </p:sp>
      <p:sp>
        <p:nvSpPr>
          <p:cNvPr id="3" name="TextBox 2"/>
          <p:cNvSpPr txBox="1"/>
          <p:nvPr/>
        </p:nvSpPr>
        <p:spPr>
          <a:xfrm>
            <a:off x="4111142" y="5625389"/>
            <a:ext cx="461986" cy="369332"/>
          </a:xfrm>
          <a:prstGeom prst="rect">
            <a:avLst/>
          </a:prstGeom>
          <a:noFill/>
        </p:spPr>
        <p:txBody>
          <a:bodyPr wrap="none" rtlCol="0">
            <a:spAutoFit/>
          </a:bodyPr>
          <a:lstStyle/>
          <a:p>
            <a:r>
              <a:rPr lang="en-US" dirty="0" smtClean="0"/>
              <a:t>OR</a:t>
            </a:r>
            <a:endParaRPr lang="en-US" dirty="0"/>
          </a:p>
        </p:txBody>
      </p:sp>
      <p:sp>
        <p:nvSpPr>
          <p:cNvPr id="20" name="Rechteck 15"/>
          <p:cNvSpPr/>
          <p:nvPr/>
        </p:nvSpPr>
        <p:spPr>
          <a:xfrm>
            <a:off x="4645648" y="5343474"/>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AAA</a:t>
            </a:r>
            <a:endParaRPr lang="en-GB" dirty="0"/>
          </a:p>
        </p:txBody>
      </p:sp>
      <p:sp>
        <p:nvSpPr>
          <p:cNvPr id="21" name="Zylinder 16"/>
          <p:cNvSpPr/>
          <p:nvPr/>
        </p:nvSpPr>
        <p:spPr>
          <a:xfrm>
            <a:off x="7610354" y="5340731"/>
            <a:ext cx="995423" cy="90000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22" name="Pfeil nach rechts 17"/>
          <p:cNvSpPr/>
          <p:nvPr/>
        </p:nvSpPr>
        <p:spPr>
          <a:xfrm>
            <a:off x="5486591" y="5738532"/>
            <a:ext cx="1012784" cy="1909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 name="Textfeld 18"/>
          <p:cNvSpPr txBox="1"/>
          <p:nvPr/>
        </p:nvSpPr>
        <p:spPr>
          <a:xfrm>
            <a:off x="5338958" y="5486336"/>
            <a:ext cx="1308050" cy="338554"/>
          </a:xfrm>
          <a:prstGeom prst="rect">
            <a:avLst/>
          </a:prstGeom>
          <a:noFill/>
        </p:spPr>
        <p:txBody>
          <a:bodyPr wrap="none" rtlCol="0">
            <a:spAutoFit/>
          </a:bodyPr>
          <a:lstStyle/>
          <a:p>
            <a:r>
              <a:rPr lang="en-GB" sz="1600" dirty="0" smtClean="0"/>
              <a:t>PM Shipment</a:t>
            </a:r>
            <a:endParaRPr lang="en-GB" sz="1600" dirty="0"/>
          </a:p>
        </p:txBody>
      </p:sp>
      <p:sp>
        <p:nvSpPr>
          <p:cNvPr id="25" name="Textfeld 23"/>
          <p:cNvSpPr txBox="1"/>
          <p:nvPr/>
        </p:nvSpPr>
        <p:spPr>
          <a:xfrm>
            <a:off x="5650631" y="4971399"/>
            <a:ext cx="1566134" cy="369332"/>
          </a:xfrm>
          <a:prstGeom prst="rect">
            <a:avLst/>
          </a:prstGeom>
          <a:noFill/>
        </p:spPr>
        <p:txBody>
          <a:bodyPr wrap="none" rtlCol="0">
            <a:spAutoFit/>
          </a:bodyPr>
          <a:lstStyle/>
          <a:p>
            <a:r>
              <a:rPr lang="en-GB" dirty="0" smtClean="0"/>
              <a:t>PM-Message 1</a:t>
            </a:r>
            <a:endParaRPr lang="en-GB" dirty="0"/>
          </a:p>
        </p:txBody>
      </p:sp>
      <p:sp>
        <p:nvSpPr>
          <p:cNvPr id="26" name="Rechteck 15"/>
          <p:cNvSpPr/>
          <p:nvPr/>
        </p:nvSpPr>
        <p:spPr>
          <a:xfrm>
            <a:off x="6567409" y="5378483"/>
            <a:ext cx="649356"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DCH</a:t>
            </a:r>
            <a:endParaRPr lang="en-GB" dirty="0"/>
          </a:p>
        </p:txBody>
      </p:sp>
      <p:sp>
        <p:nvSpPr>
          <p:cNvPr id="27" name="Pfeil nach rechts 17"/>
          <p:cNvSpPr/>
          <p:nvPr/>
        </p:nvSpPr>
        <p:spPr>
          <a:xfrm>
            <a:off x="7282602" y="5738532"/>
            <a:ext cx="237424" cy="1909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4324980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Planned Movement Purpose &amp;</a:t>
            </a:r>
            <a:br>
              <a:rPr lang="en-US" sz="3200" dirty="0" smtClean="0"/>
            </a:br>
            <a:r>
              <a:rPr lang="en-US" sz="3200" dirty="0" smtClean="0"/>
              <a:t>Design Objectives</a:t>
            </a:r>
            <a:endParaRPr lang="en-US" sz="3200" dirty="0"/>
          </a:p>
        </p:txBody>
      </p:sp>
      <p:sp>
        <p:nvSpPr>
          <p:cNvPr id="3" name="Content Placeholder 2"/>
          <p:cNvSpPr>
            <a:spLocks noGrp="1"/>
          </p:cNvSpPr>
          <p:nvPr>
            <p:ph idx="1"/>
          </p:nvPr>
        </p:nvSpPr>
        <p:spPr/>
        <p:txBody>
          <a:bodyPr/>
          <a:lstStyle/>
          <a:p>
            <a:pPr marL="0" indent="0">
              <a:buNone/>
            </a:pPr>
            <a:r>
              <a:rPr lang="en-US" sz="2400" dirty="0" smtClean="0"/>
              <a:t>Document Purpose</a:t>
            </a:r>
          </a:p>
          <a:p>
            <a:pPr marL="400050" lvl="1" indent="0">
              <a:buNone/>
            </a:pPr>
            <a:r>
              <a:rPr lang="en-US" sz="1400" dirty="0" smtClean="0"/>
              <a:t>The </a:t>
            </a:r>
            <a:r>
              <a:rPr lang="en-US" sz="1400" dirty="0"/>
              <a:t>primary purpose of a PM-Documents is to </a:t>
            </a:r>
            <a:r>
              <a:rPr lang="en-US" sz="1400" dirty="0" smtClean="0"/>
              <a:t>provide relevant data for a loading at </a:t>
            </a:r>
            <a:r>
              <a:rPr lang="en-US" sz="1400" dirty="0"/>
              <a:t>a Terminal/Refinery. </a:t>
            </a:r>
            <a:r>
              <a:rPr lang="en-US" sz="1400" dirty="0" smtClean="0"/>
              <a:t> A </a:t>
            </a:r>
            <a:r>
              <a:rPr lang="en-US" sz="1400" dirty="0"/>
              <a:t>PM Document contains </a:t>
            </a:r>
            <a:r>
              <a:rPr lang="en-US" sz="1400" dirty="0" smtClean="0"/>
              <a:t>information </a:t>
            </a:r>
            <a:r>
              <a:rPr lang="en-US" sz="1400" dirty="0"/>
              <a:t>to authorize a loading, e.g. Product, Quantity, Tax-Handling Type, Mode of Transport, Parties involved ( Sold To, Ship To, Tax </a:t>
            </a:r>
            <a:r>
              <a:rPr lang="en-US" sz="1400" dirty="0" smtClean="0"/>
              <a:t>To, Company Codes), </a:t>
            </a:r>
            <a:r>
              <a:rPr lang="en-US" sz="1400" dirty="0"/>
              <a:t>references to existing accounts.</a:t>
            </a:r>
          </a:p>
          <a:p>
            <a:pPr marL="0" indent="0">
              <a:buNone/>
            </a:pPr>
            <a:r>
              <a:rPr lang="en-US" sz="2400" dirty="0" smtClean="0"/>
              <a:t>Subcommittee Objectives</a:t>
            </a:r>
          </a:p>
          <a:p>
            <a:r>
              <a:rPr lang="en-US" sz="1400" dirty="0" smtClean="0"/>
              <a:t>Create XSDs for PM</a:t>
            </a:r>
          </a:p>
          <a:p>
            <a:r>
              <a:rPr lang="en-US" sz="1400" dirty="0" smtClean="0"/>
              <a:t>Working Examples – Document how everything works together through Use Cases and Required elements.</a:t>
            </a:r>
          </a:p>
          <a:p>
            <a:r>
              <a:rPr lang="en-US" sz="1400" dirty="0" smtClean="0"/>
              <a:t>Provide Mapping Documentation  - The mapping will describe required and recommended field usage for each document type and field level definitions. This mapping will ensure consistent use by companies generating the PM as well as TAS vendors parsing the data.</a:t>
            </a:r>
          </a:p>
          <a:p>
            <a:r>
              <a:rPr lang="en-US" sz="1400" dirty="0" smtClean="0"/>
              <a:t>Document Exchange Guidelines for each Movement Type.</a:t>
            </a:r>
          </a:p>
          <a:p>
            <a:r>
              <a:rPr lang="en-US" sz="1400" dirty="0" smtClean="0"/>
              <a:t>Minimize Account Changes Required for Implementation - The </a:t>
            </a:r>
            <a:r>
              <a:rPr lang="en-US" sz="1400" dirty="0"/>
              <a:t>concept of PICKUP and Delivery/Order Accounts should </a:t>
            </a:r>
            <a:r>
              <a:rPr lang="en-US" sz="1400" dirty="0" smtClean="0"/>
              <a:t>exist </a:t>
            </a:r>
            <a:r>
              <a:rPr lang="en-US" sz="1400" dirty="0"/>
              <a:t>and when implementing Planned Movements (PMs), no major changes should be needed to adjust the pre-existing account data </a:t>
            </a:r>
            <a:r>
              <a:rPr lang="en-US" sz="1400" dirty="0" smtClean="0"/>
              <a:t>(</a:t>
            </a:r>
            <a:r>
              <a:rPr lang="en-US" sz="1400" dirty="0"/>
              <a:t>other than setting flags for Secondary Identification requirements).  </a:t>
            </a:r>
            <a:r>
              <a:rPr lang="en-US" sz="1400" dirty="0" smtClean="0"/>
              <a:t>Planned Movements should be a layer on top of the pre-existing accounts.</a:t>
            </a:r>
            <a:endParaRPr lang="en-US" sz="1400" dirty="0"/>
          </a:p>
          <a:p>
            <a:endParaRPr lang="en-US" sz="1600" dirty="0"/>
          </a:p>
        </p:txBody>
      </p:sp>
    </p:spTree>
    <p:extLst>
      <p:ext uri="{BB962C8B-B14F-4D97-AF65-F5344CB8AC3E}">
        <p14:creationId xmlns:p14="http://schemas.microsoft.com/office/powerpoint/2010/main" val="157222710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6418" y="81111"/>
            <a:ext cx="8229600" cy="588556"/>
          </a:xfrm>
        </p:spPr>
        <p:txBody>
          <a:bodyPr>
            <a:normAutofit/>
          </a:bodyPr>
          <a:lstStyle/>
          <a:p>
            <a:r>
              <a:rPr lang="en-GB" sz="2800" dirty="0" smtClean="0"/>
              <a:t>Shipment Use Case 2 </a:t>
            </a:r>
            <a:endParaRPr lang="en-GB" sz="2800" dirty="0"/>
          </a:p>
        </p:txBody>
      </p:sp>
      <p:sp>
        <p:nvSpPr>
          <p:cNvPr id="4" name="Rechteck 3"/>
          <p:cNvSpPr/>
          <p:nvPr/>
        </p:nvSpPr>
        <p:spPr>
          <a:xfrm>
            <a:off x="5087288" y="1657440"/>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AAA</a:t>
            </a:r>
            <a:endParaRPr lang="en-GB" dirty="0"/>
          </a:p>
        </p:txBody>
      </p:sp>
      <p:sp>
        <p:nvSpPr>
          <p:cNvPr id="6" name="Textfeld 5"/>
          <p:cNvSpPr txBox="1"/>
          <p:nvPr/>
        </p:nvSpPr>
        <p:spPr>
          <a:xfrm>
            <a:off x="790042" y="669668"/>
            <a:ext cx="7659014" cy="646331"/>
          </a:xfrm>
          <a:prstGeom prst="rect">
            <a:avLst/>
          </a:prstGeom>
          <a:noFill/>
        </p:spPr>
        <p:txBody>
          <a:bodyPr wrap="square" rtlCol="0">
            <a:spAutoFit/>
          </a:bodyPr>
          <a:lstStyle/>
          <a:p>
            <a:r>
              <a:rPr lang="en-GB" dirty="0" smtClean="0"/>
              <a:t>Supplier AAA issues Shipment to Terminal TP1 referencing </a:t>
            </a:r>
            <a:r>
              <a:rPr lang="en-GB" dirty="0" err="1" smtClean="0"/>
              <a:t>SalesOrder</a:t>
            </a:r>
            <a:r>
              <a:rPr lang="en-GB" dirty="0" smtClean="0"/>
              <a:t>.  Shipment should be Related to Account through From Party Mapping.</a:t>
            </a:r>
          </a:p>
        </p:txBody>
      </p:sp>
      <p:sp>
        <p:nvSpPr>
          <p:cNvPr id="3" name="Zylinder 2"/>
          <p:cNvSpPr/>
          <p:nvPr/>
        </p:nvSpPr>
        <p:spPr>
          <a:xfrm>
            <a:off x="7700595" y="1638025"/>
            <a:ext cx="995423" cy="90000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9" name="Pfeil nach rechts 8"/>
          <p:cNvSpPr/>
          <p:nvPr/>
        </p:nvSpPr>
        <p:spPr>
          <a:xfrm>
            <a:off x="6241447" y="2040862"/>
            <a:ext cx="1012784" cy="1909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Textfeld 12"/>
          <p:cNvSpPr txBox="1"/>
          <p:nvPr/>
        </p:nvSpPr>
        <p:spPr>
          <a:xfrm>
            <a:off x="6107319" y="1788666"/>
            <a:ext cx="1308050" cy="338554"/>
          </a:xfrm>
          <a:prstGeom prst="rect">
            <a:avLst/>
          </a:prstGeom>
          <a:noFill/>
        </p:spPr>
        <p:txBody>
          <a:bodyPr wrap="none" rtlCol="0">
            <a:spAutoFit/>
          </a:bodyPr>
          <a:lstStyle/>
          <a:p>
            <a:r>
              <a:rPr lang="en-GB" sz="1600" dirty="0" smtClean="0"/>
              <a:t>PM Shipment</a:t>
            </a:r>
            <a:endParaRPr lang="en-GB" sz="1600" dirty="0"/>
          </a:p>
        </p:txBody>
      </p:sp>
      <p:sp>
        <p:nvSpPr>
          <p:cNvPr id="15" name="Rechteck 14"/>
          <p:cNvSpPr/>
          <p:nvPr/>
        </p:nvSpPr>
        <p:spPr>
          <a:xfrm>
            <a:off x="722002" y="658374"/>
            <a:ext cx="7812911" cy="643731"/>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aphicFrame>
        <p:nvGraphicFramePr>
          <p:cNvPr id="16" name="Tabelle 15"/>
          <p:cNvGraphicFramePr>
            <a:graphicFrameLocks noGrp="1"/>
          </p:cNvGraphicFramePr>
          <p:nvPr>
            <p:extLst>
              <p:ext uri="{D42A27DB-BD31-4B8C-83A1-F6EECF244321}">
                <p14:modId xmlns:p14="http://schemas.microsoft.com/office/powerpoint/2010/main" val="1711827915"/>
              </p:ext>
            </p:extLst>
          </p:nvPr>
        </p:nvGraphicFramePr>
        <p:xfrm>
          <a:off x="250387" y="1370537"/>
          <a:ext cx="4476901" cy="5430883"/>
        </p:xfrm>
        <a:graphic>
          <a:graphicData uri="http://schemas.openxmlformats.org/drawingml/2006/table">
            <a:tbl>
              <a:tblPr>
                <a:tableStyleId>{5C22544A-7EE6-4342-B048-85BDC9FD1C3A}</a:tableStyleId>
              </a:tblPr>
              <a:tblGrid>
                <a:gridCol w="835996"/>
                <a:gridCol w="2448528"/>
                <a:gridCol w="1192377"/>
              </a:tblGrid>
              <a:tr h="158363">
                <a:tc>
                  <a:txBody>
                    <a:bodyPr/>
                    <a:lstStyle/>
                    <a:p>
                      <a:pPr marL="0" marR="0" indent="0" algn="l" defTabSz="457200" rtl="0" eaLnBrk="1" fontAlgn="b" latinLnBrk="0" hangingPunct="1">
                        <a:lnSpc>
                          <a:spcPct val="100000"/>
                        </a:lnSpc>
                        <a:spcBef>
                          <a:spcPts val="0"/>
                        </a:spcBef>
                        <a:spcAft>
                          <a:spcPts val="0"/>
                        </a:spcAft>
                        <a:buClrTx/>
                        <a:buSzTx/>
                        <a:buFontTx/>
                        <a:buNone/>
                        <a:tabLst/>
                        <a:defRPr/>
                      </a:pPr>
                      <a:r>
                        <a:rPr lang="de-DE" sz="900" u="none" strike="noStrike" dirty="0" smtClean="0">
                          <a:effectLst/>
                        </a:rPr>
                        <a:t>Header</a:t>
                      </a:r>
                      <a:r>
                        <a:rPr lang="de-DE" sz="900" u="none" strike="noStrike" dirty="0">
                          <a:effectLst/>
                        </a:rPr>
                        <a:t> </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From</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AAA</a:t>
                      </a:r>
                      <a:endParaRPr lang="de-DE" sz="900" b="0" i="0" u="none" strike="noStrike" dirty="0">
                        <a:solidFill>
                          <a:srgbClr val="000000"/>
                        </a:solidFill>
                        <a:effectLst/>
                        <a:latin typeface="Calibri" panose="020F0502020204030204" pitchFamily="34" charset="0"/>
                      </a:endParaRPr>
                    </a:p>
                  </a:txBody>
                  <a:tcPr marL="4755" marR="4755" marT="4755" marB="0" anchor="ctr"/>
                </a:tc>
              </a:tr>
              <a:tr h="158363">
                <a:tc>
                  <a:txBody>
                    <a:bodyPr/>
                    <a:lstStyle/>
                    <a:p>
                      <a:pPr algn="l" fontAlgn="b"/>
                      <a:r>
                        <a:rPr lang="de-DE" sz="900" u="none" strike="noStrike" dirty="0">
                          <a:effectLst/>
                        </a:rPr>
                        <a:t> </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To</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TP1</a:t>
                      </a:r>
                      <a:endParaRPr lang="de-DE" sz="900" b="0" i="0" u="none" strike="noStrike" dirty="0">
                        <a:solidFill>
                          <a:srgbClr val="000000"/>
                        </a:solidFill>
                        <a:effectLst/>
                        <a:latin typeface="Calibri" panose="020F0502020204030204" pitchFamily="34" charset="0"/>
                      </a:endParaRPr>
                    </a:p>
                  </a:txBody>
                  <a:tcPr marL="4755" marR="4755" marT="4755" marB="0" anchor="ctr"/>
                </a:tc>
              </a:tr>
              <a:tr h="158363">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DocumentIdentifier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9000012344</a:t>
                      </a:r>
                      <a:endParaRPr lang="de-DE" sz="900" b="0" i="0" u="none" strike="noStrike" dirty="0">
                        <a:solidFill>
                          <a:srgbClr val="000000"/>
                        </a:solidFill>
                        <a:effectLst/>
                        <a:latin typeface="Calibri" panose="020F0502020204030204" pitchFamily="34" charset="0"/>
                      </a:endParaRPr>
                    </a:p>
                  </a:txBody>
                  <a:tcPr marL="4755" marR="4755" marT="4755" marB="0" anchor="ctr"/>
                </a:tc>
              </a:tr>
              <a:tr h="158363">
                <a:tc>
                  <a:txBody>
                    <a:bodyPr/>
                    <a:lstStyle/>
                    <a:p>
                      <a:pPr algn="l" fontAlgn="b"/>
                      <a:r>
                        <a:rPr lang="de-DE" sz="900" u="none" strike="noStrike">
                          <a:effectLst/>
                        </a:rPr>
                        <a:t>DocumentHeader</a:t>
                      </a:r>
                      <a:endParaRPr lang="de-DE" sz="900" b="1"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MovementType</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Shipment</a:t>
                      </a:r>
                      <a:endParaRPr lang="de-DE" sz="900" b="0" i="0" u="none" strike="noStrike" dirty="0">
                        <a:solidFill>
                          <a:srgbClr val="000000"/>
                        </a:solidFill>
                        <a:effectLst/>
                        <a:latin typeface="Calibri" panose="020F0502020204030204" pitchFamily="34" charset="0"/>
                      </a:endParaRPr>
                    </a:p>
                  </a:txBody>
                  <a:tcPr marL="4755" marR="4755" marT="4755" marB="0" anchor="ctr"/>
                </a:tc>
              </a:tr>
              <a:tr h="158363">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DocumentIdentifier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SH00012345</a:t>
                      </a:r>
                      <a:endParaRPr lang="de-DE" sz="900" b="0" i="0" u="none" strike="noStrike" dirty="0">
                        <a:solidFill>
                          <a:srgbClr val="000000"/>
                        </a:solidFill>
                        <a:effectLst/>
                        <a:latin typeface="Calibri" panose="020F0502020204030204" pitchFamily="34" charset="0"/>
                      </a:endParaRPr>
                    </a:p>
                  </a:txBody>
                  <a:tcPr marL="4755" marR="4755" marT="4755" marB="0" anchor="ctr"/>
                </a:tc>
              </a:tr>
              <a:tr h="158363">
                <a:tc>
                  <a:txBody>
                    <a:bodyPr/>
                    <a:lstStyle/>
                    <a:p>
                      <a:pPr algn="l" fontAlgn="b"/>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b="0" i="0" u="none" strike="noStrike" dirty="0" smtClean="0">
                          <a:solidFill>
                            <a:srgbClr val="000000"/>
                          </a:solidFill>
                          <a:effectLst/>
                          <a:latin typeface="Calibri" panose="020F0502020204030204" pitchFamily="34" charset="0"/>
                        </a:rPr>
                        <a:t>DriverDocumentIdentifer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b="0" i="0" u="none" strike="noStrike" dirty="0" smtClean="0">
                          <a:solidFill>
                            <a:srgbClr val="000000"/>
                          </a:solidFill>
                          <a:effectLst/>
                          <a:latin typeface="Calibri" panose="020F0502020204030204" pitchFamily="34" charset="0"/>
                        </a:rPr>
                        <a:t>2345</a:t>
                      </a:r>
                      <a:endParaRPr lang="de-DE" sz="900" b="0" i="0" u="none" strike="noStrike" dirty="0">
                        <a:solidFill>
                          <a:srgbClr val="000000"/>
                        </a:solidFill>
                        <a:effectLst/>
                        <a:latin typeface="Calibri" panose="020F0502020204030204" pitchFamily="34" charset="0"/>
                      </a:endParaRPr>
                    </a:p>
                  </a:txBody>
                  <a:tcPr marL="4755" marR="4755" marT="4755" marB="0" anchor="ctr"/>
                </a:tc>
              </a:tr>
              <a:tr h="158363">
                <a:tc>
                  <a:txBody>
                    <a:bodyPr/>
                    <a:lstStyle/>
                    <a:p>
                      <a:pPr algn="l" fontAlgn="b"/>
                      <a:r>
                        <a:rPr lang="de-DE" sz="900" u="none" strike="noStrike" dirty="0">
                          <a:effectLst/>
                        </a:rPr>
                        <a:t> </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DocumentStatus</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Unblocked</a:t>
                      </a:r>
                      <a:endParaRPr lang="de-DE" sz="900" b="0" i="0" u="none" strike="noStrike" dirty="0">
                        <a:solidFill>
                          <a:srgbClr val="000000"/>
                        </a:solidFill>
                        <a:effectLst/>
                        <a:latin typeface="Calibri" panose="020F0502020204030204" pitchFamily="34" charset="0"/>
                      </a:endParaRPr>
                    </a:p>
                  </a:txBody>
                  <a:tcPr marL="4755" marR="4755" marT="4755" marB="0" anchor="ctr"/>
                </a:tc>
              </a:tr>
              <a:tr h="272432">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ValidDate</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01.01.2015 (DD.MM.YYYY)</a:t>
                      </a:r>
                      <a:endParaRPr lang="de-DE" sz="900" b="0" i="0" u="none" strike="noStrike" dirty="0">
                        <a:solidFill>
                          <a:srgbClr val="000000"/>
                        </a:solidFill>
                        <a:effectLst/>
                        <a:latin typeface="Calibri" panose="020F0502020204030204" pitchFamily="34" charset="0"/>
                      </a:endParaRPr>
                    </a:p>
                  </a:txBody>
                  <a:tcPr marL="4755" marR="4755" marT="4755" marB="0" anchor="ctr"/>
                </a:tc>
              </a:tr>
              <a:tr h="158363">
                <a:tc>
                  <a:txBody>
                    <a:bodyPr/>
                    <a:lstStyle/>
                    <a:p>
                      <a:pPr algn="l" fontAlgn="b"/>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b="0" i="0" u="none" strike="noStrike" dirty="0" smtClean="0">
                          <a:solidFill>
                            <a:srgbClr val="000000"/>
                          </a:solidFill>
                          <a:effectLst/>
                          <a:latin typeface="Calibri" panose="020F0502020204030204" pitchFamily="34" charset="0"/>
                        </a:rPr>
                        <a:t>EstimatedPickupDate</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b="0" i="0" u="none" strike="noStrike" dirty="0" smtClean="0">
                          <a:solidFill>
                            <a:srgbClr val="000000"/>
                          </a:solidFill>
                          <a:effectLst/>
                          <a:latin typeface="Calibri" panose="020F0502020204030204" pitchFamily="34" charset="0"/>
                        </a:rPr>
                        <a:t>02.01.2015</a:t>
                      </a:r>
                      <a:endParaRPr lang="de-DE" sz="900" b="0" i="0" u="none" strike="noStrike" dirty="0">
                        <a:solidFill>
                          <a:srgbClr val="000000"/>
                        </a:solidFill>
                        <a:effectLst/>
                        <a:latin typeface="Calibri" panose="020F0502020204030204" pitchFamily="34" charset="0"/>
                      </a:endParaRPr>
                    </a:p>
                  </a:txBody>
                  <a:tcPr marL="4755" marR="4755" marT="4755" marB="0" anchor="ctr"/>
                </a:tc>
              </a:tr>
              <a:tr h="158363">
                <a:tc>
                  <a:txBody>
                    <a:bodyPr/>
                    <a:lstStyle/>
                    <a:p>
                      <a:pPr algn="l" fontAlgn="b"/>
                      <a:r>
                        <a:rPr lang="de-DE" sz="900" u="none" strike="noStrike" dirty="0">
                          <a:effectLst/>
                        </a:rPr>
                        <a:t> </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ExpireDate</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03.01.2015</a:t>
                      </a:r>
                      <a:endParaRPr lang="de-DE" sz="900" b="0" i="0" u="none" strike="noStrike" dirty="0">
                        <a:solidFill>
                          <a:srgbClr val="000000"/>
                        </a:solidFill>
                        <a:effectLst/>
                        <a:latin typeface="Calibri" panose="020F0502020204030204" pitchFamily="34" charset="0"/>
                      </a:endParaRPr>
                    </a:p>
                  </a:txBody>
                  <a:tcPr marL="4755" marR="4755" marT="4755" marB="0" anchor="ctr"/>
                </a:tc>
              </a:tr>
              <a:tr h="158363">
                <a:tc>
                  <a:txBody>
                    <a:bodyPr/>
                    <a:lstStyle/>
                    <a:p>
                      <a:pPr algn="l" fontAlgn="b"/>
                      <a:r>
                        <a:rPr lang="de-DE" sz="900" u="none" strike="noStrike" dirty="0">
                          <a:effectLst/>
                        </a:rPr>
                        <a:t>DocumentLI</a:t>
                      </a:r>
                      <a:endParaRPr lang="de-DE" sz="900" b="1"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DocumentLineItemNumber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10</a:t>
                      </a:r>
                      <a:endParaRPr lang="de-DE" sz="900" b="0" i="0" u="none" strike="noStrike" dirty="0">
                        <a:solidFill>
                          <a:srgbClr val="000000"/>
                        </a:solidFill>
                        <a:effectLst/>
                        <a:latin typeface="Calibri" panose="020F0502020204030204" pitchFamily="34" charset="0"/>
                      </a:endParaRPr>
                    </a:p>
                  </a:txBody>
                  <a:tcPr marL="4755" marR="4755" marT="4755" marB="0" anchor="ctr"/>
                </a:tc>
              </a:tr>
              <a:tr h="158363">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LineItemStatus</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Unblocked</a:t>
                      </a:r>
                      <a:endParaRPr lang="de-DE" sz="900" b="0" i="0" u="none" strike="noStrike" dirty="0">
                        <a:solidFill>
                          <a:srgbClr val="000000"/>
                        </a:solidFill>
                        <a:effectLst/>
                        <a:latin typeface="Calibri" panose="020F0502020204030204" pitchFamily="34" charset="0"/>
                      </a:endParaRPr>
                    </a:p>
                  </a:txBody>
                  <a:tcPr marL="4755" marR="4755" marT="4755" marB="0" anchor="ctr"/>
                </a:tc>
              </a:tr>
              <a:tr h="158363">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MoTType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Truck</a:t>
                      </a:r>
                      <a:endParaRPr lang="de-DE" sz="900" b="0" i="0" u="none" strike="noStrike" dirty="0">
                        <a:solidFill>
                          <a:srgbClr val="000000"/>
                        </a:solidFill>
                        <a:effectLst/>
                        <a:latin typeface="Calibri" panose="020F0502020204030204" pitchFamily="34" charset="0"/>
                      </a:endParaRPr>
                    </a:p>
                  </a:txBody>
                  <a:tcPr marL="4755" marR="4755" marT="4755" marB="0" anchor="ctr"/>
                </a:tc>
              </a:tr>
              <a:tr h="158363">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Location</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TP1</a:t>
                      </a:r>
                      <a:endParaRPr lang="de-DE" sz="900" b="0" i="0" u="none" strike="noStrike" dirty="0">
                        <a:solidFill>
                          <a:srgbClr val="000000"/>
                        </a:solidFill>
                        <a:effectLst/>
                        <a:latin typeface="Calibri" panose="020F0502020204030204" pitchFamily="34" charset="0"/>
                      </a:endParaRPr>
                    </a:p>
                  </a:txBody>
                  <a:tcPr marL="4755" marR="4755" marT="4755" marB="0" anchor="ctr"/>
                </a:tc>
              </a:tr>
              <a:tr h="158363">
                <a:tc>
                  <a:txBody>
                    <a:bodyPr/>
                    <a:lstStyle/>
                    <a:p>
                      <a:pPr algn="l" fontAlgn="b"/>
                      <a:endParaRPr lang="de-DE" sz="900" b="1"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b="0" i="0" u="none" strike="noStrike" dirty="0" smtClean="0">
                          <a:solidFill>
                            <a:srgbClr val="000000"/>
                          </a:solidFill>
                          <a:effectLst/>
                          <a:latin typeface="Calibri" panose="020F0502020204030204" pitchFamily="34" charset="0"/>
                        </a:rPr>
                        <a:t>ReferenceOwner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b="0" i="0" u="none" strike="noStrike" dirty="0" smtClean="0">
                          <a:solidFill>
                            <a:srgbClr val="000000"/>
                          </a:solidFill>
                          <a:effectLst/>
                          <a:latin typeface="Calibri" panose="020F0502020204030204" pitchFamily="34" charset="0"/>
                        </a:rPr>
                        <a:t>AAA</a:t>
                      </a:r>
                      <a:endParaRPr lang="de-DE" sz="900" b="0" i="0" u="none" strike="noStrike" dirty="0">
                        <a:solidFill>
                          <a:srgbClr val="000000"/>
                        </a:solidFill>
                        <a:effectLst/>
                        <a:latin typeface="Calibri" panose="020F0502020204030204" pitchFamily="34" charset="0"/>
                      </a:endParaRPr>
                    </a:p>
                  </a:txBody>
                  <a:tcPr marL="4755" marR="4755" marT="4755" marB="0" anchor="ctr"/>
                </a:tc>
              </a:tr>
              <a:tr h="158363">
                <a:tc>
                  <a:txBody>
                    <a:bodyPr/>
                    <a:lstStyle/>
                    <a:p>
                      <a:pPr algn="l" fontAlgn="b"/>
                      <a:r>
                        <a:rPr lang="de-DE" sz="900" u="none" strike="noStrike" dirty="0">
                          <a:effectLst/>
                        </a:rPr>
                        <a:t> </a:t>
                      </a:r>
                      <a:endParaRPr lang="de-DE" sz="900" b="1"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ReferenceQualifier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 </a:t>
                      </a:r>
                      <a:r>
                        <a:rPr lang="de-DE" sz="900" u="none" strike="noStrike" dirty="0" smtClean="0">
                          <a:effectLst/>
                        </a:rPr>
                        <a:t>SalesOrder</a:t>
                      </a:r>
                      <a:endParaRPr lang="de-DE" sz="900" b="0" i="0" u="none" strike="noStrike" dirty="0">
                        <a:solidFill>
                          <a:srgbClr val="000000"/>
                        </a:solidFill>
                        <a:effectLst/>
                        <a:latin typeface="Calibri" panose="020F0502020204030204" pitchFamily="34" charset="0"/>
                      </a:endParaRPr>
                    </a:p>
                  </a:txBody>
                  <a:tcPr marL="4755" marR="4755" marT="4755" marB="0" anchor="ctr"/>
                </a:tc>
              </a:tr>
              <a:tr h="158363">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ReferenceIdentifier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marL="0" marR="0" indent="0" algn="ctr" defTabSz="457200" rtl="0" eaLnBrk="1" fontAlgn="ctr" latinLnBrk="0" hangingPunct="1">
                        <a:lnSpc>
                          <a:spcPct val="100000"/>
                        </a:lnSpc>
                        <a:spcBef>
                          <a:spcPts val="0"/>
                        </a:spcBef>
                        <a:spcAft>
                          <a:spcPts val="0"/>
                        </a:spcAft>
                        <a:buClrTx/>
                        <a:buSzTx/>
                        <a:buFontTx/>
                        <a:buNone/>
                        <a:tabLst/>
                        <a:defRPr/>
                      </a:pPr>
                      <a:r>
                        <a:rPr lang="de-DE" sz="900" u="none" strike="noStrike" dirty="0" smtClean="0">
                          <a:effectLst/>
                        </a:rPr>
                        <a:t>4500012345</a:t>
                      </a:r>
                      <a:r>
                        <a:rPr lang="de-DE" sz="900" u="none" strike="noStrike" dirty="0">
                          <a:effectLst/>
                        </a:rPr>
                        <a:t> </a:t>
                      </a:r>
                      <a:endParaRPr lang="de-DE" sz="900" b="0" i="0" u="none" strike="noStrike" dirty="0">
                        <a:solidFill>
                          <a:srgbClr val="000000"/>
                        </a:solidFill>
                        <a:effectLst/>
                        <a:latin typeface="Calibri" panose="020F0502020204030204" pitchFamily="34" charset="0"/>
                      </a:endParaRPr>
                    </a:p>
                  </a:txBody>
                  <a:tcPr marL="4755" marR="4755" marT="4755" marB="0" anchor="ctr"/>
                </a:tc>
              </a:tr>
              <a:tr h="158363">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ReferenceItem</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10</a:t>
                      </a:r>
                      <a:endParaRPr lang="de-DE" sz="900" b="0" i="0" u="none" strike="noStrike" dirty="0">
                        <a:solidFill>
                          <a:srgbClr val="000000"/>
                        </a:solidFill>
                        <a:effectLst/>
                        <a:latin typeface="Calibri" panose="020F0502020204030204" pitchFamily="34" charset="0"/>
                      </a:endParaRPr>
                    </a:p>
                  </a:txBody>
                  <a:tcPr marL="4755" marR="4755" marT="4755" marB="0" anchor="ctr"/>
                </a:tc>
              </a:tr>
              <a:tr h="158363">
                <a:tc>
                  <a:txBody>
                    <a:bodyPr/>
                    <a:lstStyle/>
                    <a:p>
                      <a:pPr algn="l" fontAlgn="b"/>
                      <a:r>
                        <a:rPr lang="de-DE" sz="900" u="none" strike="noStrike">
                          <a:effectLst/>
                        </a:rPr>
                        <a:t> </a:t>
                      </a:r>
                      <a:endParaRPr lang="de-DE" sz="900" b="1"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ScheduleType</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Outbound</a:t>
                      </a:r>
                      <a:endParaRPr lang="de-DE" sz="900" b="0" i="0" u="none" strike="noStrike" dirty="0">
                        <a:solidFill>
                          <a:srgbClr val="000000"/>
                        </a:solidFill>
                        <a:effectLst/>
                        <a:latin typeface="Calibri" panose="020F0502020204030204" pitchFamily="34" charset="0"/>
                      </a:endParaRPr>
                    </a:p>
                  </a:txBody>
                  <a:tcPr marL="4755" marR="4755" marT="4755" marB="0" anchor="ctr"/>
                </a:tc>
              </a:tr>
              <a:tr h="168291">
                <a:tc>
                  <a:txBody>
                    <a:bodyPr/>
                    <a:lstStyle/>
                    <a:p>
                      <a:pPr algn="l" fontAlgn="b"/>
                      <a:r>
                        <a:rPr lang="de-DE" sz="1100" u="none" strike="noStrike" dirty="0">
                          <a:effectLst/>
                        </a:rPr>
                        <a:t> </a:t>
                      </a:r>
                      <a:endParaRPr lang="de-DE" sz="1100" b="0"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MotType</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Truck</a:t>
                      </a:r>
                      <a:endParaRPr lang="de-DE" sz="900" b="0" i="0" u="none" strike="noStrike" dirty="0">
                        <a:solidFill>
                          <a:srgbClr val="000000"/>
                        </a:solidFill>
                        <a:effectLst/>
                        <a:latin typeface="Calibri" panose="020F0502020204030204" pitchFamily="34" charset="0"/>
                      </a:endParaRPr>
                    </a:p>
                  </a:txBody>
                  <a:tcPr marL="4755" marR="4755" marT="4755" marB="0" anchor="ctr"/>
                </a:tc>
              </a:tr>
              <a:tr h="168291">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MaterialCode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100001234</a:t>
                      </a:r>
                      <a:endParaRPr lang="de-DE" sz="900" b="0" i="0" u="none" strike="noStrike" dirty="0">
                        <a:solidFill>
                          <a:srgbClr val="000000"/>
                        </a:solidFill>
                        <a:effectLst/>
                        <a:latin typeface="Calibri" panose="020F0502020204030204" pitchFamily="34" charset="0"/>
                      </a:endParaRPr>
                    </a:p>
                  </a:txBody>
                  <a:tcPr marL="4755" marR="4755" marT="4755" marB="0" anchor="ctr"/>
                </a:tc>
              </a:tr>
              <a:tr h="168291">
                <a:tc>
                  <a:txBody>
                    <a:bodyPr/>
                    <a:lstStyle/>
                    <a:p>
                      <a:pPr algn="l" fontAlgn="b"/>
                      <a:r>
                        <a:rPr lang="de-DE" sz="1100" u="none" strike="noStrike" dirty="0">
                          <a:effectLst/>
                        </a:rPr>
                        <a:t> </a:t>
                      </a:r>
                      <a:endParaRPr lang="de-DE" sz="1100" b="0"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TerminalProduct</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T60000</a:t>
                      </a:r>
                      <a:endParaRPr lang="de-DE" sz="900" b="0" i="0" u="none" strike="noStrike" dirty="0">
                        <a:solidFill>
                          <a:srgbClr val="000000"/>
                        </a:solidFill>
                        <a:effectLst/>
                        <a:latin typeface="Calibri" panose="020F0502020204030204" pitchFamily="34" charset="0"/>
                      </a:endParaRPr>
                    </a:p>
                  </a:txBody>
                  <a:tcPr marL="4755" marR="4755" marT="4755" marB="0" anchor="ctr"/>
                </a:tc>
              </a:tr>
              <a:tr h="168291">
                <a:tc>
                  <a:txBody>
                    <a:bodyPr/>
                    <a:lstStyle/>
                    <a:p>
                      <a:pPr algn="l" fontAlgn="b"/>
                      <a:r>
                        <a:rPr lang="de-DE" sz="1100" u="none" strike="noStrike" dirty="0">
                          <a:effectLst/>
                        </a:rPr>
                        <a:t> </a:t>
                      </a:r>
                      <a:endParaRPr lang="de-DE" sz="1100" b="0"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Quantity</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10000</a:t>
                      </a:r>
                      <a:endParaRPr lang="de-DE" sz="900" b="0" i="0" u="none" strike="noStrike" dirty="0">
                        <a:solidFill>
                          <a:srgbClr val="000000"/>
                        </a:solidFill>
                        <a:effectLst/>
                        <a:latin typeface="Calibri" panose="020F0502020204030204" pitchFamily="34" charset="0"/>
                      </a:endParaRPr>
                    </a:p>
                  </a:txBody>
                  <a:tcPr marL="4755" marR="4755" marT="4755" marB="0" anchor="ctr"/>
                </a:tc>
              </a:tr>
              <a:tr h="168291">
                <a:tc>
                  <a:txBody>
                    <a:bodyPr/>
                    <a:lstStyle/>
                    <a:p>
                      <a:pPr algn="l" fontAlgn="b"/>
                      <a:r>
                        <a:rPr lang="de-DE" sz="1100" u="none" strike="noStrike" dirty="0">
                          <a:effectLst/>
                        </a:rPr>
                        <a:t> </a:t>
                      </a:r>
                      <a:endParaRPr lang="de-DE" sz="1100" b="0"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UoM</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LTR</a:t>
                      </a:r>
                      <a:endParaRPr lang="de-DE" sz="900" b="0" i="0" u="none" strike="noStrike" dirty="0">
                        <a:solidFill>
                          <a:srgbClr val="000000"/>
                        </a:solidFill>
                        <a:effectLst/>
                        <a:latin typeface="Calibri" panose="020F0502020204030204" pitchFamily="34" charset="0"/>
                      </a:endParaRPr>
                    </a:p>
                  </a:txBody>
                  <a:tcPr marL="4755" marR="4755" marT="4755" marB="0" anchor="ctr"/>
                </a:tc>
              </a:tr>
              <a:tr h="168291">
                <a:tc>
                  <a:txBody>
                    <a:bodyPr/>
                    <a:lstStyle/>
                    <a:p>
                      <a:pPr algn="l" fontAlgn="b"/>
                      <a:r>
                        <a:rPr lang="de-DE" sz="1100" u="none" strike="noStrike" dirty="0">
                          <a:effectLst/>
                        </a:rPr>
                        <a:t> </a:t>
                      </a:r>
                      <a:endParaRPr lang="de-DE" sz="1100" b="0"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err="1">
                          <a:effectLst/>
                        </a:rPr>
                        <a:t>MeasurementQualifier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Standard</a:t>
                      </a:r>
                      <a:endParaRPr lang="de-DE" sz="900" b="0" i="0" u="none" strike="noStrike" dirty="0">
                        <a:solidFill>
                          <a:srgbClr val="000000"/>
                        </a:solidFill>
                        <a:effectLst/>
                        <a:latin typeface="Calibri" panose="020F0502020204030204" pitchFamily="34" charset="0"/>
                      </a:endParaRPr>
                    </a:p>
                  </a:txBody>
                  <a:tcPr marL="4755" marR="4755" marT="4755" marB="0" anchor="ctr"/>
                </a:tc>
              </a:tr>
              <a:tr h="158363">
                <a:tc>
                  <a:txBody>
                    <a:bodyPr/>
                    <a:lstStyle/>
                    <a:p>
                      <a:pPr algn="l" fontAlgn="b"/>
                      <a:r>
                        <a:rPr lang="de-DE" sz="900" b="0" i="0" u="none" strike="noStrike" baseline="0" dirty="0" smtClean="0">
                          <a:solidFill>
                            <a:srgbClr val="000000"/>
                          </a:solidFill>
                          <a:effectLst/>
                          <a:latin typeface="+mn-lt"/>
                        </a:rPr>
                        <a:t>LoadPlan</a:t>
                      </a:r>
                      <a:endParaRPr lang="de-DE" sz="900" b="0" i="0" u="none" strike="noStrike" baseline="0" dirty="0">
                        <a:solidFill>
                          <a:srgbClr val="000000"/>
                        </a:solidFill>
                        <a:effectLst/>
                        <a:latin typeface="+mn-lt"/>
                      </a:endParaRPr>
                    </a:p>
                  </a:txBody>
                  <a:tcPr marL="4755" marR="4755" marT="4755" marB="0" anchor="b"/>
                </a:tc>
                <a:tc>
                  <a:txBody>
                    <a:bodyPr/>
                    <a:lstStyle/>
                    <a:p>
                      <a:pPr algn="l" fontAlgn="b"/>
                      <a:r>
                        <a:rPr lang="de-DE" sz="900" b="0" i="0" u="none" strike="noStrike" baseline="0" dirty="0" smtClean="0">
                          <a:solidFill>
                            <a:srgbClr val="000000"/>
                          </a:solidFill>
                          <a:effectLst/>
                          <a:latin typeface="+mn-lt"/>
                        </a:rPr>
                        <a:t>LoadingPart</a:t>
                      </a:r>
                      <a:endParaRPr lang="de-DE" sz="900" b="0" i="0" u="none" strike="noStrike" baseline="0" dirty="0">
                        <a:solidFill>
                          <a:srgbClr val="000000"/>
                        </a:solidFill>
                        <a:effectLst/>
                        <a:latin typeface="+mn-lt"/>
                      </a:endParaRPr>
                    </a:p>
                  </a:txBody>
                  <a:tcPr marL="4755" marR="4755" marT="4755" marB="0" anchor="b"/>
                </a:tc>
                <a:tc>
                  <a:txBody>
                    <a:bodyPr/>
                    <a:lstStyle/>
                    <a:p>
                      <a:pPr algn="ctr" fontAlgn="ctr"/>
                      <a:r>
                        <a:rPr lang="de-DE" sz="900" b="0" i="0" u="none" strike="noStrike" baseline="0" dirty="0" smtClean="0">
                          <a:solidFill>
                            <a:srgbClr val="000000"/>
                          </a:solidFill>
                          <a:effectLst/>
                          <a:latin typeface="+mn-lt"/>
                        </a:rPr>
                        <a:t>NE12345</a:t>
                      </a:r>
                      <a:endParaRPr lang="de-DE" sz="900" b="0" i="0" u="none" strike="noStrike" baseline="0" dirty="0">
                        <a:solidFill>
                          <a:srgbClr val="000000"/>
                        </a:solidFill>
                        <a:effectLst/>
                        <a:latin typeface="+mn-lt"/>
                      </a:endParaRPr>
                    </a:p>
                  </a:txBody>
                  <a:tcPr marL="4755" marR="4755" marT="4755" marB="0" anchor="ctr"/>
                </a:tc>
              </a:tr>
              <a:tr h="158363">
                <a:tc>
                  <a:txBody>
                    <a:bodyPr/>
                    <a:lstStyle/>
                    <a:p>
                      <a:pPr algn="l" fontAlgn="b"/>
                      <a:endParaRPr lang="de-DE" sz="900" b="0" i="0" u="none" strike="noStrike" baseline="0" dirty="0">
                        <a:solidFill>
                          <a:srgbClr val="000000"/>
                        </a:solidFill>
                        <a:effectLst/>
                        <a:latin typeface="+mn-lt"/>
                      </a:endParaRPr>
                    </a:p>
                  </a:txBody>
                  <a:tcPr marL="4755" marR="4755" marT="4755" marB="0" anchor="b"/>
                </a:tc>
                <a:tc>
                  <a:txBody>
                    <a:bodyPr/>
                    <a:lstStyle/>
                    <a:p>
                      <a:pPr algn="l" fontAlgn="b"/>
                      <a:r>
                        <a:rPr lang="de-DE" sz="900" b="0" i="0" u="none" strike="noStrike" baseline="0" dirty="0" smtClean="0">
                          <a:solidFill>
                            <a:srgbClr val="000000"/>
                          </a:solidFill>
                          <a:effectLst/>
                          <a:latin typeface="+mn-lt"/>
                        </a:rPr>
                        <a:t>CompartmentNumber</a:t>
                      </a:r>
                      <a:endParaRPr lang="de-DE" sz="900" b="0" i="0" u="none" strike="noStrike" baseline="0" dirty="0">
                        <a:solidFill>
                          <a:srgbClr val="000000"/>
                        </a:solidFill>
                        <a:effectLst/>
                        <a:latin typeface="+mn-lt"/>
                      </a:endParaRPr>
                    </a:p>
                  </a:txBody>
                  <a:tcPr marL="4755" marR="4755" marT="4755" marB="0" anchor="b"/>
                </a:tc>
                <a:tc>
                  <a:txBody>
                    <a:bodyPr/>
                    <a:lstStyle/>
                    <a:p>
                      <a:pPr algn="ctr" fontAlgn="ctr"/>
                      <a:r>
                        <a:rPr lang="de-DE" sz="900" b="0" i="0" u="none" strike="noStrike" baseline="0" dirty="0" smtClean="0">
                          <a:solidFill>
                            <a:srgbClr val="000000"/>
                          </a:solidFill>
                          <a:effectLst/>
                          <a:latin typeface="+mn-lt"/>
                        </a:rPr>
                        <a:t>1</a:t>
                      </a:r>
                      <a:endParaRPr lang="de-DE" sz="900" b="0" i="0" u="none" strike="noStrike" baseline="0" dirty="0">
                        <a:solidFill>
                          <a:srgbClr val="000000"/>
                        </a:solidFill>
                        <a:effectLst/>
                        <a:latin typeface="+mn-lt"/>
                      </a:endParaRPr>
                    </a:p>
                  </a:txBody>
                  <a:tcPr marL="4755" marR="4755" marT="4755" marB="0" anchor="ctr"/>
                </a:tc>
              </a:tr>
              <a:tr h="158363">
                <a:tc>
                  <a:txBody>
                    <a:bodyPr/>
                    <a:lstStyle/>
                    <a:p>
                      <a:pPr algn="l" fontAlgn="b"/>
                      <a:endParaRPr lang="de-DE" sz="900" b="0" i="0" u="none" strike="noStrike" baseline="0" dirty="0">
                        <a:solidFill>
                          <a:srgbClr val="000000"/>
                        </a:solidFill>
                        <a:effectLst/>
                        <a:latin typeface="+mn-lt"/>
                      </a:endParaRPr>
                    </a:p>
                  </a:txBody>
                  <a:tcPr marL="4755" marR="4755" marT="4755" marB="0" anchor="b"/>
                </a:tc>
                <a:tc>
                  <a:txBody>
                    <a:bodyPr/>
                    <a:lstStyle/>
                    <a:p>
                      <a:pPr algn="l" fontAlgn="b"/>
                      <a:r>
                        <a:rPr lang="de-DE" sz="900" b="0" i="0" u="none" strike="noStrike" baseline="0" dirty="0" smtClean="0">
                          <a:solidFill>
                            <a:srgbClr val="000000"/>
                          </a:solidFill>
                          <a:effectLst/>
                          <a:latin typeface="+mn-lt"/>
                        </a:rPr>
                        <a:t>ProductIdentiferType</a:t>
                      </a:r>
                      <a:endParaRPr lang="de-DE" sz="900" b="0" i="0" u="none" strike="noStrike" baseline="0" dirty="0">
                        <a:solidFill>
                          <a:srgbClr val="000000"/>
                        </a:solidFill>
                        <a:effectLst/>
                        <a:latin typeface="+mn-lt"/>
                      </a:endParaRPr>
                    </a:p>
                  </a:txBody>
                  <a:tcPr marL="4755" marR="4755" marT="4755" marB="0" anchor="b"/>
                </a:tc>
                <a:tc>
                  <a:txBody>
                    <a:bodyPr/>
                    <a:lstStyle/>
                    <a:p>
                      <a:pPr algn="ctr" fontAlgn="ctr"/>
                      <a:r>
                        <a:rPr lang="de-DE" sz="900" b="0" i="0" u="none" strike="noStrike" baseline="0" dirty="0" smtClean="0">
                          <a:solidFill>
                            <a:srgbClr val="000000"/>
                          </a:solidFill>
                          <a:effectLst/>
                          <a:latin typeface="+mn-lt"/>
                        </a:rPr>
                        <a:t>TerminalProduct</a:t>
                      </a:r>
                      <a:endParaRPr lang="de-DE" sz="900" b="0" i="0" u="none" strike="noStrike" baseline="0" dirty="0">
                        <a:solidFill>
                          <a:srgbClr val="000000"/>
                        </a:solidFill>
                        <a:effectLst/>
                        <a:latin typeface="+mn-lt"/>
                      </a:endParaRPr>
                    </a:p>
                  </a:txBody>
                  <a:tcPr marL="4755" marR="4755" marT="4755" marB="0" anchor="ctr"/>
                </a:tc>
              </a:tr>
              <a:tr h="158363">
                <a:tc>
                  <a:txBody>
                    <a:bodyPr/>
                    <a:lstStyle/>
                    <a:p>
                      <a:pPr algn="l" fontAlgn="b"/>
                      <a:endParaRPr lang="de-DE" sz="900" b="0" i="0" u="none" strike="noStrike" baseline="0" dirty="0">
                        <a:solidFill>
                          <a:srgbClr val="000000"/>
                        </a:solidFill>
                        <a:effectLst/>
                        <a:latin typeface="+mn-lt"/>
                      </a:endParaRPr>
                    </a:p>
                  </a:txBody>
                  <a:tcPr marL="4755" marR="4755" marT="4755" marB="0" anchor="b"/>
                </a:tc>
                <a:tc>
                  <a:txBody>
                    <a:bodyPr/>
                    <a:lstStyle/>
                    <a:p>
                      <a:pPr algn="l" fontAlgn="b"/>
                      <a:r>
                        <a:rPr lang="de-DE" sz="900" b="0" i="0" u="none" strike="noStrike" baseline="0" dirty="0" smtClean="0">
                          <a:solidFill>
                            <a:srgbClr val="000000"/>
                          </a:solidFill>
                          <a:effectLst/>
                          <a:latin typeface="+mn-lt"/>
                        </a:rPr>
                        <a:t>ProductIdentifier</a:t>
                      </a:r>
                      <a:endParaRPr lang="de-DE" sz="900" b="0" i="0" u="none" strike="noStrike" baseline="0" dirty="0">
                        <a:solidFill>
                          <a:srgbClr val="000000"/>
                        </a:solidFill>
                        <a:effectLst/>
                        <a:latin typeface="+mn-lt"/>
                      </a:endParaRPr>
                    </a:p>
                  </a:txBody>
                  <a:tcPr marL="4755" marR="4755" marT="4755" marB="0" anchor="b"/>
                </a:tc>
                <a:tc>
                  <a:txBody>
                    <a:bodyPr/>
                    <a:lstStyle/>
                    <a:p>
                      <a:pPr marL="0" marR="0" indent="0" algn="ctr" defTabSz="457200" rtl="0" eaLnBrk="1" fontAlgn="ctr" latinLnBrk="0" hangingPunct="1">
                        <a:lnSpc>
                          <a:spcPct val="100000"/>
                        </a:lnSpc>
                        <a:spcBef>
                          <a:spcPts val="0"/>
                        </a:spcBef>
                        <a:spcAft>
                          <a:spcPts val="0"/>
                        </a:spcAft>
                        <a:buClrTx/>
                        <a:buSzTx/>
                        <a:buFontTx/>
                        <a:buNone/>
                        <a:tabLst/>
                        <a:defRPr/>
                      </a:pPr>
                      <a:r>
                        <a:rPr lang="de-DE" sz="900" u="none" strike="noStrike" dirty="0" smtClean="0">
                          <a:effectLst/>
                        </a:rPr>
                        <a:t>T60000</a:t>
                      </a:r>
                      <a:endParaRPr lang="de-DE" sz="900" b="0" i="0" u="none" strike="noStrike" dirty="0" smtClean="0">
                        <a:solidFill>
                          <a:srgbClr val="000000"/>
                        </a:solidFill>
                        <a:effectLst/>
                        <a:latin typeface="Calibri" panose="020F0502020204030204" pitchFamily="34" charset="0"/>
                      </a:endParaRPr>
                    </a:p>
                  </a:txBody>
                  <a:tcPr marL="4755" marR="4755" marT="4755" marB="0" anchor="ctr"/>
                </a:tc>
              </a:tr>
              <a:tr h="158363">
                <a:tc>
                  <a:txBody>
                    <a:bodyPr/>
                    <a:lstStyle/>
                    <a:p>
                      <a:pPr algn="l" fontAlgn="b"/>
                      <a:endParaRPr lang="de-DE" sz="900" b="0" i="0" u="none" strike="noStrike" baseline="0" dirty="0">
                        <a:solidFill>
                          <a:srgbClr val="000000"/>
                        </a:solidFill>
                        <a:effectLst/>
                        <a:latin typeface="+mn-lt"/>
                      </a:endParaRPr>
                    </a:p>
                  </a:txBody>
                  <a:tcPr marL="4755" marR="4755" marT="4755" marB="0" anchor="b"/>
                </a:tc>
                <a:tc>
                  <a:txBody>
                    <a:bodyPr/>
                    <a:lstStyle/>
                    <a:p>
                      <a:pPr algn="l" fontAlgn="b"/>
                      <a:r>
                        <a:rPr lang="de-DE" sz="900" b="0" i="0" u="none" strike="noStrike" baseline="0" dirty="0" smtClean="0">
                          <a:solidFill>
                            <a:srgbClr val="000000"/>
                          </a:solidFill>
                          <a:effectLst/>
                          <a:latin typeface="+mn-lt"/>
                        </a:rPr>
                        <a:t>PlannedQuantity:Volume:MeasurementType</a:t>
                      </a:r>
                      <a:endParaRPr lang="de-DE" sz="900" b="0" i="0" u="none" strike="noStrike" baseline="0" dirty="0">
                        <a:solidFill>
                          <a:srgbClr val="000000"/>
                        </a:solidFill>
                        <a:effectLst/>
                        <a:latin typeface="+mn-lt"/>
                      </a:endParaRPr>
                    </a:p>
                  </a:txBody>
                  <a:tcPr marL="4755" marR="4755" marT="4755" marB="0" anchor="b"/>
                </a:tc>
                <a:tc>
                  <a:txBody>
                    <a:bodyPr/>
                    <a:lstStyle/>
                    <a:p>
                      <a:pPr marL="0" marR="0" indent="0" algn="ctr" defTabSz="457200" rtl="0" eaLnBrk="1" fontAlgn="ctr" latinLnBrk="0" hangingPunct="1">
                        <a:lnSpc>
                          <a:spcPct val="100000"/>
                        </a:lnSpc>
                        <a:spcBef>
                          <a:spcPts val="0"/>
                        </a:spcBef>
                        <a:spcAft>
                          <a:spcPts val="0"/>
                        </a:spcAft>
                        <a:buClrTx/>
                        <a:buSzTx/>
                        <a:buFontTx/>
                        <a:buNone/>
                        <a:tabLst/>
                        <a:defRPr/>
                      </a:pPr>
                      <a:r>
                        <a:rPr lang="de-DE" sz="900" b="0" i="0" u="none" strike="noStrike" dirty="0" smtClean="0">
                          <a:solidFill>
                            <a:srgbClr val="000000"/>
                          </a:solidFill>
                          <a:effectLst/>
                          <a:latin typeface="Calibri" panose="020F0502020204030204" pitchFamily="34" charset="0"/>
                        </a:rPr>
                        <a:t>Ordered</a:t>
                      </a:r>
                    </a:p>
                  </a:txBody>
                  <a:tcPr marL="4755" marR="4755" marT="4755" marB="0" anchor="ctr"/>
                </a:tc>
              </a:tr>
              <a:tr h="158363">
                <a:tc>
                  <a:txBody>
                    <a:bodyPr/>
                    <a:lstStyle/>
                    <a:p>
                      <a:pPr algn="l" fontAlgn="b"/>
                      <a:endParaRPr lang="de-DE" sz="900" b="0" i="0" u="none" strike="noStrike" baseline="0" dirty="0">
                        <a:solidFill>
                          <a:srgbClr val="000000"/>
                        </a:solidFill>
                        <a:effectLst/>
                        <a:latin typeface="+mn-lt"/>
                      </a:endParaRPr>
                    </a:p>
                  </a:txBody>
                  <a:tcPr marL="4755" marR="4755" marT="4755" marB="0" anchor="b"/>
                </a:tc>
                <a:tc>
                  <a:txBody>
                    <a:bodyPr/>
                    <a:lstStyle/>
                    <a:p>
                      <a:pPr marL="0" marR="0" indent="0" algn="l" defTabSz="457200" rtl="0" eaLnBrk="1" fontAlgn="b" latinLnBrk="0" hangingPunct="1">
                        <a:lnSpc>
                          <a:spcPct val="100000"/>
                        </a:lnSpc>
                        <a:spcBef>
                          <a:spcPts val="0"/>
                        </a:spcBef>
                        <a:spcAft>
                          <a:spcPts val="0"/>
                        </a:spcAft>
                        <a:buClrTx/>
                        <a:buSzTx/>
                        <a:buFontTx/>
                        <a:buNone/>
                        <a:tabLst/>
                        <a:defRPr/>
                      </a:pPr>
                      <a:r>
                        <a:rPr lang="de-DE" sz="900" b="0" i="0" u="none" strike="noStrike" baseline="0" dirty="0" smtClean="0">
                          <a:solidFill>
                            <a:srgbClr val="000000"/>
                          </a:solidFill>
                          <a:effectLst/>
                          <a:latin typeface="+mn-lt"/>
                        </a:rPr>
                        <a:t>PlannedQuantity:Volume:MeasurementQualifer</a:t>
                      </a:r>
                    </a:p>
                  </a:txBody>
                  <a:tcPr marL="4755" marR="4755" marT="4755" marB="0" anchor="b"/>
                </a:tc>
                <a:tc>
                  <a:txBody>
                    <a:bodyPr/>
                    <a:lstStyle/>
                    <a:p>
                      <a:pPr marL="0" marR="0" indent="0" algn="ctr" defTabSz="457200" rtl="0" eaLnBrk="1" fontAlgn="ctr" latinLnBrk="0" hangingPunct="1">
                        <a:lnSpc>
                          <a:spcPct val="100000"/>
                        </a:lnSpc>
                        <a:spcBef>
                          <a:spcPts val="0"/>
                        </a:spcBef>
                        <a:spcAft>
                          <a:spcPts val="0"/>
                        </a:spcAft>
                        <a:buClrTx/>
                        <a:buSzTx/>
                        <a:buFontTx/>
                        <a:buNone/>
                        <a:tabLst/>
                        <a:defRPr/>
                      </a:pPr>
                      <a:r>
                        <a:rPr lang="de-DE" sz="900" b="0" i="0" u="none" strike="noStrike" dirty="0" smtClean="0">
                          <a:solidFill>
                            <a:srgbClr val="000000"/>
                          </a:solidFill>
                          <a:effectLst/>
                          <a:latin typeface="Calibri" panose="020F0502020204030204" pitchFamily="34" charset="0"/>
                        </a:rPr>
                        <a:t>Standard</a:t>
                      </a:r>
                    </a:p>
                  </a:txBody>
                  <a:tcPr marL="4755" marR="4755" marT="4755" marB="0" anchor="ctr"/>
                </a:tc>
              </a:tr>
              <a:tr h="158363">
                <a:tc>
                  <a:txBody>
                    <a:bodyPr/>
                    <a:lstStyle/>
                    <a:p>
                      <a:pPr algn="l" fontAlgn="b"/>
                      <a:endParaRPr lang="de-DE" sz="900" b="0" i="0" u="none" strike="noStrike" baseline="0" dirty="0">
                        <a:solidFill>
                          <a:srgbClr val="000000"/>
                        </a:solidFill>
                        <a:effectLst/>
                        <a:latin typeface="+mn-lt"/>
                      </a:endParaRPr>
                    </a:p>
                  </a:txBody>
                  <a:tcPr marL="4755" marR="4755" marT="4755" marB="0" anchor="b"/>
                </a:tc>
                <a:tc>
                  <a:txBody>
                    <a:bodyPr/>
                    <a:lstStyle/>
                    <a:p>
                      <a:pPr marL="0" marR="0" indent="0" algn="l" defTabSz="457200" rtl="0" eaLnBrk="1" fontAlgn="b" latinLnBrk="0" hangingPunct="1">
                        <a:lnSpc>
                          <a:spcPct val="100000"/>
                        </a:lnSpc>
                        <a:spcBef>
                          <a:spcPts val="0"/>
                        </a:spcBef>
                        <a:spcAft>
                          <a:spcPts val="0"/>
                        </a:spcAft>
                        <a:buClrTx/>
                        <a:buSzTx/>
                        <a:buFontTx/>
                        <a:buNone/>
                        <a:tabLst/>
                        <a:defRPr/>
                      </a:pPr>
                      <a:r>
                        <a:rPr lang="de-DE" sz="900" b="0" i="0" u="none" strike="noStrike" baseline="0" dirty="0" smtClean="0">
                          <a:solidFill>
                            <a:srgbClr val="000000"/>
                          </a:solidFill>
                          <a:effectLst/>
                          <a:latin typeface="+mn-lt"/>
                        </a:rPr>
                        <a:t>PlannedQuantity:Volume:MeasurementQuantity</a:t>
                      </a:r>
                    </a:p>
                  </a:txBody>
                  <a:tcPr marL="4755" marR="4755" marT="4755" marB="0" anchor="b"/>
                </a:tc>
                <a:tc>
                  <a:txBody>
                    <a:bodyPr/>
                    <a:lstStyle/>
                    <a:p>
                      <a:pPr marL="0" marR="0" indent="0" algn="ctr" defTabSz="457200" rtl="0" eaLnBrk="1" fontAlgn="ctr" latinLnBrk="0" hangingPunct="1">
                        <a:lnSpc>
                          <a:spcPct val="100000"/>
                        </a:lnSpc>
                        <a:spcBef>
                          <a:spcPts val="0"/>
                        </a:spcBef>
                        <a:spcAft>
                          <a:spcPts val="0"/>
                        </a:spcAft>
                        <a:buClrTx/>
                        <a:buSzTx/>
                        <a:buFontTx/>
                        <a:buNone/>
                        <a:tabLst/>
                        <a:defRPr/>
                      </a:pPr>
                      <a:r>
                        <a:rPr lang="de-DE" sz="900" b="0" i="0" u="none" strike="noStrike" dirty="0" smtClean="0">
                          <a:solidFill>
                            <a:srgbClr val="000000"/>
                          </a:solidFill>
                          <a:effectLst/>
                          <a:latin typeface="Calibri" panose="020F0502020204030204" pitchFamily="34" charset="0"/>
                        </a:rPr>
                        <a:t>10000</a:t>
                      </a:r>
                    </a:p>
                  </a:txBody>
                  <a:tcPr marL="4755" marR="4755" marT="4755" marB="0" anchor="ctr"/>
                </a:tc>
              </a:tr>
              <a:tr h="158363">
                <a:tc>
                  <a:txBody>
                    <a:bodyPr/>
                    <a:lstStyle/>
                    <a:p>
                      <a:pPr algn="l" fontAlgn="b"/>
                      <a:endParaRPr lang="de-DE" sz="900" b="0" i="0" u="none" strike="noStrike" baseline="0" dirty="0">
                        <a:solidFill>
                          <a:srgbClr val="000000"/>
                        </a:solidFill>
                        <a:effectLst/>
                        <a:latin typeface="+mn-lt"/>
                      </a:endParaRPr>
                    </a:p>
                  </a:txBody>
                  <a:tcPr marL="4755" marR="4755" marT="4755" marB="0" anchor="b"/>
                </a:tc>
                <a:tc>
                  <a:txBody>
                    <a:bodyPr/>
                    <a:lstStyle/>
                    <a:p>
                      <a:pPr marL="0" marR="0" indent="0" algn="l" defTabSz="457200" rtl="0" eaLnBrk="1" fontAlgn="b" latinLnBrk="0" hangingPunct="1">
                        <a:lnSpc>
                          <a:spcPct val="100000"/>
                        </a:lnSpc>
                        <a:spcBef>
                          <a:spcPts val="0"/>
                        </a:spcBef>
                        <a:spcAft>
                          <a:spcPts val="0"/>
                        </a:spcAft>
                        <a:buClrTx/>
                        <a:buSzTx/>
                        <a:buFontTx/>
                        <a:buNone/>
                        <a:tabLst/>
                        <a:defRPr/>
                      </a:pPr>
                      <a:r>
                        <a:rPr lang="de-DE" sz="900" b="0" i="0" u="none" strike="noStrike" baseline="0" dirty="0" smtClean="0">
                          <a:solidFill>
                            <a:srgbClr val="000000"/>
                          </a:solidFill>
                          <a:effectLst/>
                          <a:latin typeface="+mn-lt"/>
                        </a:rPr>
                        <a:t>PlannedQuantity:Volume:MeasurementUOM</a:t>
                      </a:r>
                    </a:p>
                  </a:txBody>
                  <a:tcPr marL="4755" marR="4755" marT="4755" marB="0" anchor="b"/>
                </a:tc>
                <a:tc>
                  <a:txBody>
                    <a:bodyPr/>
                    <a:lstStyle/>
                    <a:p>
                      <a:pPr marL="0" marR="0" indent="0" algn="ctr" defTabSz="457200" rtl="0" eaLnBrk="1" fontAlgn="ctr" latinLnBrk="0" hangingPunct="1">
                        <a:lnSpc>
                          <a:spcPct val="100000"/>
                        </a:lnSpc>
                        <a:spcBef>
                          <a:spcPts val="0"/>
                        </a:spcBef>
                        <a:spcAft>
                          <a:spcPts val="0"/>
                        </a:spcAft>
                        <a:buClrTx/>
                        <a:buSzTx/>
                        <a:buFontTx/>
                        <a:buNone/>
                        <a:tabLst/>
                        <a:defRPr/>
                      </a:pPr>
                      <a:r>
                        <a:rPr lang="de-DE" sz="900" b="0" i="0" u="none" strike="noStrike" dirty="0" smtClean="0">
                          <a:solidFill>
                            <a:srgbClr val="000000"/>
                          </a:solidFill>
                          <a:effectLst/>
                          <a:latin typeface="Calibri" panose="020F0502020204030204" pitchFamily="34" charset="0"/>
                        </a:rPr>
                        <a:t>LTR</a:t>
                      </a:r>
                    </a:p>
                  </a:txBody>
                  <a:tcPr marL="4755" marR="4755" marT="4755" marB="0" anchor="ctr"/>
                </a:tc>
              </a:tr>
            </a:tbl>
          </a:graphicData>
        </a:graphic>
      </p:graphicFrame>
    </p:spTree>
    <p:extLst>
      <p:ext uri="{BB962C8B-B14F-4D97-AF65-F5344CB8AC3E}">
        <p14:creationId xmlns:p14="http://schemas.microsoft.com/office/powerpoint/2010/main" val="56232806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86137" y="91758"/>
            <a:ext cx="8229600" cy="1143000"/>
          </a:xfrm>
        </p:spPr>
        <p:txBody>
          <a:bodyPr>
            <a:normAutofit/>
          </a:bodyPr>
          <a:lstStyle/>
          <a:p>
            <a:r>
              <a:rPr lang="en-GB" sz="2800" dirty="0" smtClean="0"/>
              <a:t>Shipment Use Case 3 – </a:t>
            </a:r>
            <a:br>
              <a:rPr lang="en-GB" sz="2800" dirty="0" smtClean="0"/>
            </a:br>
            <a:r>
              <a:rPr lang="en-GB" sz="2800" dirty="0" smtClean="0"/>
              <a:t>Shipment Referencing a </a:t>
            </a:r>
            <a:r>
              <a:rPr lang="en-GB" sz="2800" dirty="0" err="1" smtClean="0"/>
              <a:t>LoadID</a:t>
            </a:r>
            <a:endParaRPr lang="en-GB" sz="2800" dirty="0"/>
          </a:p>
        </p:txBody>
      </p:sp>
      <p:sp>
        <p:nvSpPr>
          <p:cNvPr id="4" name="Rechteck 3"/>
          <p:cNvSpPr/>
          <p:nvPr/>
        </p:nvSpPr>
        <p:spPr>
          <a:xfrm>
            <a:off x="3925648" y="3789245"/>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err="1" smtClean="0"/>
              <a:t>OilCoAAA</a:t>
            </a:r>
            <a:endParaRPr lang="en-GB" dirty="0" smtClean="0"/>
          </a:p>
        </p:txBody>
      </p:sp>
      <p:sp>
        <p:nvSpPr>
          <p:cNvPr id="6" name="Textfeld 5"/>
          <p:cNvSpPr txBox="1"/>
          <p:nvPr/>
        </p:nvSpPr>
        <p:spPr>
          <a:xfrm>
            <a:off x="749874" y="1181065"/>
            <a:ext cx="7890065" cy="1600438"/>
          </a:xfrm>
          <a:prstGeom prst="rect">
            <a:avLst/>
          </a:prstGeom>
          <a:noFill/>
        </p:spPr>
        <p:txBody>
          <a:bodyPr wrap="square" rtlCol="0">
            <a:spAutoFit/>
          </a:bodyPr>
          <a:lstStyle/>
          <a:p>
            <a:r>
              <a:rPr lang="en-GB" sz="1400" dirty="0" smtClean="0"/>
              <a:t>Oil company AAA picks up goods through a Shipment which references a </a:t>
            </a:r>
            <a:r>
              <a:rPr lang="en-GB" sz="1400" dirty="0" err="1" smtClean="0"/>
              <a:t>LoadID</a:t>
            </a:r>
            <a:r>
              <a:rPr lang="en-GB" sz="1400" dirty="0" smtClean="0"/>
              <a:t> from Terminal TP1.  </a:t>
            </a:r>
          </a:p>
          <a:p>
            <a:endParaRPr lang="en-GB" sz="1400" dirty="0" smtClean="0"/>
          </a:p>
          <a:p>
            <a:r>
              <a:rPr lang="en-GB" sz="1400" dirty="0" smtClean="0"/>
              <a:t>Preconditions:</a:t>
            </a:r>
          </a:p>
          <a:p>
            <a:pPr marL="285750" indent="-285750">
              <a:buFontTx/>
              <a:buChar char="-"/>
            </a:pPr>
            <a:r>
              <a:rPr lang="en-GB" sz="1400" dirty="0" err="1" smtClean="0"/>
              <a:t>LoadIDs</a:t>
            </a:r>
            <a:r>
              <a:rPr lang="en-GB" sz="1400" dirty="0" smtClean="0"/>
              <a:t> are setup for AAA to lift from.</a:t>
            </a:r>
          </a:p>
          <a:p>
            <a:pPr marL="285750" indent="-285750">
              <a:buFontTx/>
              <a:buChar char="-"/>
            </a:pPr>
            <a:r>
              <a:rPr lang="en-GB" sz="1400" dirty="0" smtClean="0"/>
              <a:t>Terminal Allows AAA to submit Shipments or Supplier manages Document submission Authorization through DCH.</a:t>
            </a:r>
          </a:p>
          <a:p>
            <a:pPr marL="285750" indent="-285750">
              <a:buFontTx/>
              <a:buChar char="-"/>
            </a:pPr>
            <a:r>
              <a:rPr lang="en-GB" sz="1400" dirty="0" smtClean="0"/>
              <a:t>Accounts/Master Data created in TAS</a:t>
            </a:r>
            <a:endParaRPr lang="en-GB" sz="1400" dirty="0"/>
          </a:p>
        </p:txBody>
      </p:sp>
      <p:sp>
        <p:nvSpPr>
          <p:cNvPr id="7" name="Rechteck 6"/>
          <p:cNvSpPr/>
          <p:nvPr/>
        </p:nvSpPr>
        <p:spPr>
          <a:xfrm>
            <a:off x="700674" y="1086671"/>
            <a:ext cx="8012723" cy="2453886"/>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8" name="Grafik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43865" y="3910588"/>
            <a:ext cx="923544" cy="646176"/>
          </a:xfrm>
          <a:prstGeom prst="rect">
            <a:avLst/>
          </a:prstGeom>
        </p:spPr>
      </p:pic>
      <p:sp>
        <p:nvSpPr>
          <p:cNvPr id="10" name="Rechteck 9"/>
          <p:cNvSpPr/>
          <p:nvPr/>
        </p:nvSpPr>
        <p:spPr>
          <a:xfrm>
            <a:off x="674077" y="3672230"/>
            <a:ext cx="8041660" cy="1177748"/>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Pfeil nach rechts 11"/>
          <p:cNvSpPr/>
          <p:nvPr/>
        </p:nvSpPr>
        <p:spPr>
          <a:xfrm>
            <a:off x="4990924" y="4132180"/>
            <a:ext cx="474562" cy="214131"/>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14" name="Rechteck 13"/>
          <p:cNvSpPr/>
          <p:nvPr/>
        </p:nvSpPr>
        <p:spPr>
          <a:xfrm>
            <a:off x="674077" y="4955910"/>
            <a:ext cx="8041660" cy="1452205"/>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Rechteck 15"/>
          <p:cNvSpPr/>
          <p:nvPr/>
        </p:nvSpPr>
        <p:spPr>
          <a:xfrm>
            <a:off x="725234" y="5378483"/>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err="1"/>
              <a:t>OilCoAAA</a:t>
            </a:r>
            <a:endParaRPr lang="en-GB" dirty="0"/>
          </a:p>
        </p:txBody>
      </p:sp>
      <p:sp>
        <p:nvSpPr>
          <p:cNvPr id="17" name="Zylinder 16"/>
          <p:cNvSpPr/>
          <p:nvPr/>
        </p:nvSpPr>
        <p:spPr>
          <a:xfrm>
            <a:off x="2930225" y="5378483"/>
            <a:ext cx="995423" cy="90000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18" name="Pfeil nach rechts 17"/>
          <p:cNvSpPr/>
          <p:nvPr/>
        </p:nvSpPr>
        <p:spPr>
          <a:xfrm>
            <a:off x="1668587" y="5773541"/>
            <a:ext cx="1012784" cy="1909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Textfeld 18"/>
          <p:cNvSpPr txBox="1"/>
          <p:nvPr/>
        </p:nvSpPr>
        <p:spPr>
          <a:xfrm>
            <a:off x="1534459" y="5521345"/>
            <a:ext cx="1308050" cy="338554"/>
          </a:xfrm>
          <a:prstGeom prst="rect">
            <a:avLst/>
          </a:prstGeom>
          <a:noFill/>
        </p:spPr>
        <p:txBody>
          <a:bodyPr wrap="none" rtlCol="0">
            <a:spAutoFit/>
          </a:bodyPr>
          <a:lstStyle/>
          <a:p>
            <a:r>
              <a:rPr lang="en-GB" sz="1600" dirty="0" smtClean="0"/>
              <a:t>PM Shipment</a:t>
            </a:r>
            <a:endParaRPr lang="en-GB" sz="1600" dirty="0"/>
          </a:p>
        </p:txBody>
      </p:sp>
      <p:sp>
        <p:nvSpPr>
          <p:cNvPr id="24" name="Textfeld 23"/>
          <p:cNvSpPr txBox="1"/>
          <p:nvPr/>
        </p:nvSpPr>
        <p:spPr>
          <a:xfrm>
            <a:off x="1384941" y="5006408"/>
            <a:ext cx="1566134" cy="369332"/>
          </a:xfrm>
          <a:prstGeom prst="rect">
            <a:avLst/>
          </a:prstGeom>
          <a:noFill/>
        </p:spPr>
        <p:txBody>
          <a:bodyPr wrap="none" rtlCol="0">
            <a:spAutoFit/>
          </a:bodyPr>
          <a:lstStyle/>
          <a:p>
            <a:r>
              <a:rPr lang="en-GB" dirty="0" smtClean="0"/>
              <a:t>PM-Message 1</a:t>
            </a:r>
            <a:endParaRPr lang="en-GB" dirty="0"/>
          </a:p>
        </p:txBody>
      </p:sp>
      <p:sp>
        <p:nvSpPr>
          <p:cNvPr id="3" name="TextBox 2"/>
          <p:cNvSpPr txBox="1"/>
          <p:nvPr/>
        </p:nvSpPr>
        <p:spPr>
          <a:xfrm>
            <a:off x="4111142" y="5625389"/>
            <a:ext cx="461986" cy="369332"/>
          </a:xfrm>
          <a:prstGeom prst="rect">
            <a:avLst/>
          </a:prstGeom>
          <a:noFill/>
        </p:spPr>
        <p:txBody>
          <a:bodyPr wrap="none" rtlCol="0">
            <a:spAutoFit/>
          </a:bodyPr>
          <a:lstStyle/>
          <a:p>
            <a:r>
              <a:rPr lang="en-US" dirty="0" smtClean="0"/>
              <a:t>OR</a:t>
            </a:r>
            <a:endParaRPr lang="en-US" dirty="0"/>
          </a:p>
        </p:txBody>
      </p:sp>
      <p:sp>
        <p:nvSpPr>
          <p:cNvPr id="20" name="Rechteck 15"/>
          <p:cNvSpPr/>
          <p:nvPr/>
        </p:nvSpPr>
        <p:spPr>
          <a:xfrm>
            <a:off x="4645648" y="5343474"/>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err="1"/>
              <a:t>OilCoAAA</a:t>
            </a:r>
            <a:endParaRPr lang="en-GB" dirty="0"/>
          </a:p>
        </p:txBody>
      </p:sp>
      <p:sp>
        <p:nvSpPr>
          <p:cNvPr id="21" name="Zylinder 16"/>
          <p:cNvSpPr/>
          <p:nvPr/>
        </p:nvSpPr>
        <p:spPr>
          <a:xfrm>
            <a:off x="7610354" y="5340731"/>
            <a:ext cx="995423" cy="90000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22" name="Pfeil nach rechts 17"/>
          <p:cNvSpPr/>
          <p:nvPr/>
        </p:nvSpPr>
        <p:spPr>
          <a:xfrm>
            <a:off x="5486591" y="5738532"/>
            <a:ext cx="1012784" cy="1909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 name="Textfeld 18"/>
          <p:cNvSpPr txBox="1"/>
          <p:nvPr/>
        </p:nvSpPr>
        <p:spPr>
          <a:xfrm>
            <a:off x="5338958" y="5486336"/>
            <a:ext cx="1308050" cy="338554"/>
          </a:xfrm>
          <a:prstGeom prst="rect">
            <a:avLst/>
          </a:prstGeom>
          <a:noFill/>
        </p:spPr>
        <p:txBody>
          <a:bodyPr wrap="none" rtlCol="0">
            <a:spAutoFit/>
          </a:bodyPr>
          <a:lstStyle/>
          <a:p>
            <a:r>
              <a:rPr lang="en-GB" sz="1600" dirty="0" smtClean="0"/>
              <a:t>PM Shipment</a:t>
            </a:r>
            <a:endParaRPr lang="en-GB" sz="1600" dirty="0"/>
          </a:p>
        </p:txBody>
      </p:sp>
      <p:sp>
        <p:nvSpPr>
          <p:cNvPr id="25" name="Textfeld 23"/>
          <p:cNvSpPr txBox="1"/>
          <p:nvPr/>
        </p:nvSpPr>
        <p:spPr>
          <a:xfrm>
            <a:off x="5650631" y="4971399"/>
            <a:ext cx="1566134" cy="369332"/>
          </a:xfrm>
          <a:prstGeom prst="rect">
            <a:avLst/>
          </a:prstGeom>
          <a:noFill/>
        </p:spPr>
        <p:txBody>
          <a:bodyPr wrap="none" rtlCol="0">
            <a:spAutoFit/>
          </a:bodyPr>
          <a:lstStyle/>
          <a:p>
            <a:r>
              <a:rPr lang="en-GB" dirty="0" smtClean="0"/>
              <a:t>PM-Message 1</a:t>
            </a:r>
            <a:endParaRPr lang="en-GB" dirty="0"/>
          </a:p>
        </p:txBody>
      </p:sp>
      <p:sp>
        <p:nvSpPr>
          <p:cNvPr id="26" name="Rechteck 15"/>
          <p:cNvSpPr/>
          <p:nvPr/>
        </p:nvSpPr>
        <p:spPr>
          <a:xfrm>
            <a:off x="6567409" y="5378483"/>
            <a:ext cx="649356"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DCH</a:t>
            </a:r>
            <a:endParaRPr lang="en-GB" dirty="0"/>
          </a:p>
        </p:txBody>
      </p:sp>
      <p:sp>
        <p:nvSpPr>
          <p:cNvPr id="27" name="Pfeil nach rechts 17"/>
          <p:cNvSpPr/>
          <p:nvPr/>
        </p:nvSpPr>
        <p:spPr>
          <a:xfrm>
            <a:off x="7282602" y="5738532"/>
            <a:ext cx="237424" cy="1909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20960425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6418" y="81111"/>
            <a:ext cx="8229600" cy="588556"/>
          </a:xfrm>
        </p:spPr>
        <p:txBody>
          <a:bodyPr>
            <a:normAutofit/>
          </a:bodyPr>
          <a:lstStyle/>
          <a:p>
            <a:r>
              <a:rPr lang="en-GB" sz="2800" dirty="0" smtClean="0"/>
              <a:t>Shipment Use Case 3 </a:t>
            </a:r>
            <a:endParaRPr lang="en-GB" sz="2800" dirty="0"/>
          </a:p>
        </p:txBody>
      </p:sp>
      <p:sp>
        <p:nvSpPr>
          <p:cNvPr id="4" name="Rechteck 3"/>
          <p:cNvSpPr/>
          <p:nvPr/>
        </p:nvSpPr>
        <p:spPr>
          <a:xfrm>
            <a:off x="5087288" y="1678574"/>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AAA</a:t>
            </a:r>
            <a:endParaRPr lang="en-GB" dirty="0"/>
          </a:p>
        </p:txBody>
      </p:sp>
      <p:sp>
        <p:nvSpPr>
          <p:cNvPr id="6" name="Textfeld 5"/>
          <p:cNvSpPr txBox="1"/>
          <p:nvPr/>
        </p:nvSpPr>
        <p:spPr>
          <a:xfrm>
            <a:off x="722002" y="724206"/>
            <a:ext cx="7812911" cy="369332"/>
          </a:xfrm>
          <a:prstGeom prst="rect">
            <a:avLst/>
          </a:prstGeom>
          <a:noFill/>
        </p:spPr>
        <p:txBody>
          <a:bodyPr wrap="square" rtlCol="0">
            <a:spAutoFit/>
          </a:bodyPr>
          <a:lstStyle/>
          <a:p>
            <a:r>
              <a:rPr lang="en-GB" dirty="0" smtClean="0"/>
              <a:t>OilCo AAA issues Shipment to Terminal TP1 using </a:t>
            </a:r>
            <a:r>
              <a:rPr lang="en-GB" dirty="0" err="1" smtClean="0"/>
              <a:t>LoadIds</a:t>
            </a:r>
            <a:r>
              <a:rPr lang="en-GB" dirty="0" smtClean="0"/>
              <a:t>.</a:t>
            </a:r>
          </a:p>
        </p:txBody>
      </p:sp>
      <p:sp>
        <p:nvSpPr>
          <p:cNvPr id="3" name="Zylinder 2"/>
          <p:cNvSpPr/>
          <p:nvPr/>
        </p:nvSpPr>
        <p:spPr>
          <a:xfrm>
            <a:off x="7700595" y="1638025"/>
            <a:ext cx="995423" cy="90000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9" name="Pfeil nach rechts 8"/>
          <p:cNvSpPr/>
          <p:nvPr/>
        </p:nvSpPr>
        <p:spPr>
          <a:xfrm>
            <a:off x="6241447" y="2040862"/>
            <a:ext cx="1012784" cy="1909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Textfeld 12"/>
          <p:cNvSpPr txBox="1"/>
          <p:nvPr/>
        </p:nvSpPr>
        <p:spPr>
          <a:xfrm>
            <a:off x="6107319" y="1788666"/>
            <a:ext cx="1308050" cy="338554"/>
          </a:xfrm>
          <a:prstGeom prst="rect">
            <a:avLst/>
          </a:prstGeom>
          <a:noFill/>
        </p:spPr>
        <p:txBody>
          <a:bodyPr wrap="none" rtlCol="0">
            <a:spAutoFit/>
          </a:bodyPr>
          <a:lstStyle/>
          <a:p>
            <a:r>
              <a:rPr lang="en-GB" sz="1600" dirty="0" smtClean="0"/>
              <a:t>PM Shipment</a:t>
            </a:r>
            <a:endParaRPr lang="en-GB" sz="1600" dirty="0"/>
          </a:p>
        </p:txBody>
      </p:sp>
      <p:sp>
        <p:nvSpPr>
          <p:cNvPr id="15" name="Rechteck 14"/>
          <p:cNvSpPr/>
          <p:nvPr/>
        </p:nvSpPr>
        <p:spPr>
          <a:xfrm>
            <a:off x="722002" y="658375"/>
            <a:ext cx="7812911" cy="395024"/>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aphicFrame>
        <p:nvGraphicFramePr>
          <p:cNvPr id="16" name="Tabelle 15"/>
          <p:cNvGraphicFramePr>
            <a:graphicFrameLocks noGrp="1"/>
          </p:cNvGraphicFramePr>
          <p:nvPr>
            <p:extLst>
              <p:ext uri="{D42A27DB-BD31-4B8C-83A1-F6EECF244321}">
                <p14:modId xmlns:p14="http://schemas.microsoft.com/office/powerpoint/2010/main" val="4228277123"/>
              </p:ext>
            </p:extLst>
          </p:nvPr>
        </p:nvGraphicFramePr>
        <p:xfrm>
          <a:off x="250387" y="1126549"/>
          <a:ext cx="4476901" cy="5693520"/>
        </p:xfrm>
        <a:graphic>
          <a:graphicData uri="http://schemas.openxmlformats.org/drawingml/2006/table">
            <a:tbl>
              <a:tblPr>
                <a:tableStyleId>{5C22544A-7EE6-4342-B048-85BDC9FD1C3A}</a:tableStyleId>
              </a:tblPr>
              <a:tblGrid>
                <a:gridCol w="835996"/>
                <a:gridCol w="2448528"/>
                <a:gridCol w="1192377"/>
              </a:tblGrid>
              <a:tr h="162225">
                <a:tc>
                  <a:txBody>
                    <a:bodyPr/>
                    <a:lstStyle/>
                    <a:p>
                      <a:pPr algn="l" fontAlgn="b"/>
                      <a:r>
                        <a:rPr lang="de-DE" sz="900" u="none" strike="noStrike" dirty="0">
                          <a:effectLst/>
                        </a:rPr>
                        <a:t>Header</a:t>
                      </a:r>
                      <a:endParaRPr lang="de-DE" sz="900" b="1"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 </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From</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AAA</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dirty="0">
                          <a:effectLst/>
                        </a:rPr>
                        <a:t> </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To</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TP1</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DocumentIdentifier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9000012344</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DocumentHeader</a:t>
                      </a:r>
                      <a:endParaRPr lang="de-DE" sz="900" b="1"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MovementType</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Shipment</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DocumentIdentifier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SH00012345</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b="0" i="0" u="none" strike="noStrike" dirty="0" smtClean="0">
                          <a:solidFill>
                            <a:srgbClr val="000000"/>
                          </a:solidFill>
                          <a:effectLst/>
                          <a:latin typeface="Calibri" panose="020F0502020204030204" pitchFamily="34" charset="0"/>
                        </a:rPr>
                        <a:t>DriverDocumentIdentifer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b="0" i="0" u="none" strike="noStrike" dirty="0" smtClean="0">
                          <a:solidFill>
                            <a:srgbClr val="000000"/>
                          </a:solidFill>
                          <a:effectLst/>
                          <a:latin typeface="Calibri" panose="020F0502020204030204" pitchFamily="34" charset="0"/>
                        </a:rPr>
                        <a:t>2345</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dirty="0">
                          <a:effectLst/>
                        </a:rPr>
                        <a:t> </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DocumentStatus</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Unblocked</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ValidDate</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01.01.2015 (DD.MM.YYYY)</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b="0" i="0" u="none" strike="noStrike" dirty="0" smtClean="0">
                          <a:solidFill>
                            <a:srgbClr val="000000"/>
                          </a:solidFill>
                          <a:effectLst/>
                          <a:latin typeface="Calibri" panose="020F0502020204030204" pitchFamily="34" charset="0"/>
                        </a:rPr>
                        <a:t>EstimatedPickupDate</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b="0" i="0" u="none" strike="noStrike" dirty="0" smtClean="0">
                          <a:solidFill>
                            <a:srgbClr val="000000"/>
                          </a:solidFill>
                          <a:effectLst/>
                          <a:latin typeface="Calibri" panose="020F0502020204030204" pitchFamily="34" charset="0"/>
                        </a:rPr>
                        <a:t>02.01.2015</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dirty="0">
                          <a:effectLst/>
                        </a:rPr>
                        <a:t> </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ExpireDate</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03.01.2015</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dirty="0">
                          <a:effectLst/>
                        </a:rPr>
                        <a:t>DocumentLI</a:t>
                      </a:r>
                      <a:endParaRPr lang="de-DE" sz="900" b="1"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DocumentLineItemNumber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10</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LineItemStatus</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Unblocked</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MoTType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Truck</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Location</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TP1</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endParaRPr lang="de-DE" sz="900" b="1"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b="0" i="0" u="none" strike="noStrike" dirty="0" smtClean="0">
                          <a:solidFill>
                            <a:srgbClr val="000000"/>
                          </a:solidFill>
                          <a:effectLst/>
                          <a:latin typeface="Calibri" panose="020F0502020204030204" pitchFamily="34" charset="0"/>
                        </a:rPr>
                        <a:t>ReferenceOwner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dirty="0">
                          <a:effectLst/>
                        </a:rPr>
                        <a:t> </a:t>
                      </a:r>
                      <a:endParaRPr lang="de-DE" sz="900" b="1"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ReferenceQualifier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TASLoadID</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ReferenceIdentifier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marL="0" marR="0" indent="0" algn="ctr" defTabSz="457200" rtl="0" eaLnBrk="1" fontAlgn="ctr" latinLnBrk="0" hangingPunct="1">
                        <a:lnSpc>
                          <a:spcPct val="100000"/>
                        </a:lnSpc>
                        <a:spcBef>
                          <a:spcPts val="0"/>
                        </a:spcBef>
                        <a:spcAft>
                          <a:spcPts val="0"/>
                        </a:spcAft>
                        <a:buClrTx/>
                        <a:buSzTx/>
                        <a:buFontTx/>
                        <a:buNone/>
                        <a:tabLst/>
                        <a:defRPr/>
                      </a:pPr>
                      <a:r>
                        <a:rPr lang="de-DE" sz="900" u="none" strike="noStrike" dirty="0" smtClean="0">
                          <a:effectLst/>
                        </a:rPr>
                        <a:t>TLID123456</a:t>
                      </a:r>
                      <a:r>
                        <a:rPr lang="de-DE" sz="900" u="none" strike="noStrike" dirty="0">
                          <a:effectLst/>
                        </a:rPr>
                        <a:t> </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ReferenceItem</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10</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1"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ScheduleType</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Outbound</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dirty="0">
                          <a:effectLst/>
                        </a:rPr>
                        <a:t> </a:t>
                      </a:r>
                      <a:endParaRPr lang="de-DE" sz="1100" b="0"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MotType</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Truck</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MaterialCode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100001234</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dirty="0">
                          <a:effectLst/>
                        </a:rPr>
                        <a:t> </a:t>
                      </a:r>
                      <a:endParaRPr lang="de-DE" sz="1100" b="0"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TerminalProduct</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T60000</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dirty="0">
                          <a:effectLst/>
                        </a:rPr>
                        <a:t> </a:t>
                      </a:r>
                      <a:endParaRPr lang="de-DE" sz="1100" b="0"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Quantity</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10000</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dirty="0">
                          <a:effectLst/>
                        </a:rPr>
                        <a:t> </a:t>
                      </a:r>
                      <a:endParaRPr lang="de-DE" sz="1100" b="0"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UoM</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LTR</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dirty="0">
                          <a:effectLst/>
                        </a:rPr>
                        <a:t> </a:t>
                      </a:r>
                      <a:endParaRPr lang="de-DE" sz="1100" b="0"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err="1">
                          <a:effectLst/>
                        </a:rPr>
                        <a:t>MeasurementQualifier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Standard</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b="0" i="0" u="none" strike="noStrike" baseline="0" dirty="0" smtClean="0">
                          <a:solidFill>
                            <a:srgbClr val="000000"/>
                          </a:solidFill>
                          <a:effectLst/>
                          <a:latin typeface="+mn-lt"/>
                        </a:rPr>
                        <a:t>LoadPlan</a:t>
                      </a:r>
                      <a:endParaRPr lang="de-DE" sz="900" b="0" i="0" u="none" strike="noStrike" baseline="0" dirty="0">
                        <a:solidFill>
                          <a:srgbClr val="000000"/>
                        </a:solidFill>
                        <a:effectLst/>
                        <a:latin typeface="+mn-lt"/>
                      </a:endParaRPr>
                    </a:p>
                  </a:txBody>
                  <a:tcPr marL="4755" marR="4755" marT="4755" marB="0" anchor="b"/>
                </a:tc>
                <a:tc>
                  <a:txBody>
                    <a:bodyPr/>
                    <a:lstStyle/>
                    <a:p>
                      <a:pPr algn="l" fontAlgn="b"/>
                      <a:r>
                        <a:rPr lang="de-DE" sz="900" b="0" i="0" u="none" strike="noStrike" baseline="0" dirty="0" smtClean="0">
                          <a:solidFill>
                            <a:srgbClr val="000000"/>
                          </a:solidFill>
                          <a:effectLst/>
                          <a:latin typeface="+mn-lt"/>
                        </a:rPr>
                        <a:t>LoadingPart</a:t>
                      </a:r>
                      <a:endParaRPr lang="de-DE" sz="900" b="0" i="0" u="none" strike="noStrike" baseline="0" dirty="0">
                        <a:solidFill>
                          <a:srgbClr val="000000"/>
                        </a:solidFill>
                        <a:effectLst/>
                        <a:latin typeface="+mn-lt"/>
                      </a:endParaRPr>
                    </a:p>
                  </a:txBody>
                  <a:tcPr marL="4755" marR="4755" marT="4755" marB="0" anchor="b"/>
                </a:tc>
                <a:tc>
                  <a:txBody>
                    <a:bodyPr/>
                    <a:lstStyle/>
                    <a:p>
                      <a:pPr algn="ctr" fontAlgn="ctr"/>
                      <a:r>
                        <a:rPr lang="de-DE" sz="900" b="0" i="0" u="none" strike="noStrike" baseline="0" dirty="0" smtClean="0">
                          <a:solidFill>
                            <a:srgbClr val="000000"/>
                          </a:solidFill>
                          <a:effectLst/>
                          <a:latin typeface="+mn-lt"/>
                        </a:rPr>
                        <a:t>NE12345</a:t>
                      </a:r>
                      <a:endParaRPr lang="de-DE" sz="900" b="0" i="0" u="none" strike="noStrike" baseline="0" dirty="0">
                        <a:solidFill>
                          <a:srgbClr val="000000"/>
                        </a:solidFill>
                        <a:effectLst/>
                        <a:latin typeface="+mn-lt"/>
                      </a:endParaRPr>
                    </a:p>
                  </a:txBody>
                  <a:tcPr marL="4755" marR="4755" marT="4755" marB="0" anchor="ctr"/>
                </a:tc>
              </a:tr>
              <a:tr h="162225">
                <a:tc>
                  <a:txBody>
                    <a:bodyPr/>
                    <a:lstStyle/>
                    <a:p>
                      <a:pPr algn="l" fontAlgn="b"/>
                      <a:endParaRPr lang="de-DE" sz="900" b="0" i="0" u="none" strike="noStrike" baseline="0" dirty="0">
                        <a:solidFill>
                          <a:srgbClr val="000000"/>
                        </a:solidFill>
                        <a:effectLst/>
                        <a:latin typeface="+mn-lt"/>
                      </a:endParaRPr>
                    </a:p>
                  </a:txBody>
                  <a:tcPr marL="4755" marR="4755" marT="4755" marB="0" anchor="b"/>
                </a:tc>
                <a:tc>
                  <a:txBody>
                    <a:bodyPr/>
                    <a:lstStyle/>
                    <a:p>
                      <a:pPr algn="l" fontAlgn="b"/>
                      <a:r>
                        <a:rPr lang="de-DE" sz="900" b="0" i="0" u="none" strike="noStrike" baseline="0" dirty="0" smtClean="0">
                          <a:solidFill>
                            <a:srgbClr val="000000"/>
                          </a:solidFill>
                          <a:effectLst/>
                          <a:latin typeface="+mn-lt"/>
                        </a:rPr>
                        <a:t>CompartmentNumber</a:t>
                      </a:r>
                      <a:endParaRPr lang="de-DE" sz="900" b="0" i="0" u="none" strike="noStrike" baseline="0" dirty="0">
                        <a:solidFill>
                          <a:srgbClr val="000000"/>
                        </a:solidFill>
                        <a:effectLst/>
                        <a:latin typeface="+mn-lt"/>
                      </a:endParaRPr>
                    </a:p>
                  </a:txBody>
                  <a:tcPr marL="4755" marR="4755" marT="4755" marB="0" anchor="b"/>
                </a:tc>
                <a:tc>
                  <a:txBody>
                    <a:bodyPr/>
                    <a:lstStyle/>
                    <a:p>
                      <a:pPr algn="ctr" fontAlgn="ctr"/>
                      <a:r>
                        <a:rPr lang="de-DE" sz="900" b="0" i="0" u="none" strike="noStrike" baseline="0" dirty="0" smtClean="0">
                          <a:solidFill>
                            <a:srgbClr val="000000"/>
                          </a:solidFill>
                          <a:effectLst/>
                          <a:latin typeface="+mn-lt"/>
                        </a:rPr>
                        <a:t>1</a:t>
                      </a:r>
                      <a:endParaRPr lang="de-DE" sz="900" b="0" i="0" u="none" strike="noStrike" baseline="0" dirty="0">
                        <a:solidFill>
                          <a:srgbClr val="000000"/>
                        </a:solidFill>
                        <a:effectLst/>
                        <a:latin typeface="+mn-lt"/>
                      </a:endParaRPr>
                    </a:p>
                  </a:txBody>
                  <a:tcPr marL="4755" marR="4755" marT="4755" marB="0" anchor="ctr"/>
                </a:tc>
              </a:tr>
              <a:tr h="162225">
                <a:tc>
                  <a:txBody>
                    <a:bodyPr/>
                    <a:lstStyle/>
                    <a:p>
                      <a:pPr algn="l" fontAlgn="b"/>
                      <a:endParaRPr lang="de-DE" sz="900" b="0" i="0" u="none" strike="noStrike" baseline="0" dirty="0">
                        <a:solidFill>
                          <a:srgbClr val="000000"/>
                        </a:solidFill>
                        <a:effectLst/>
                        <a:latin typeface="+mn-lt"/>
                      </a:endParaRPr>
                    </a:p>
                  </a:txBody>
                  <a:tcPr marL="4755" marR="4755" marT="4755" marB="0" anchor="b"/>
                </a:tc>
                <a:tc>
                  <a:txBody>
                    <a:bodyPr/>
                    <a:lstStyle/>
                    <a:p>
                      <a:pPr algn="l" fontAlgn="b"/>
                      <a:r>
                        <a:rPr lang="de-DE" sz="900" b="0" i="0" u="none" strike="noStrike" baseline="0" dirty="0" smtClean="0">
                          <a:solidFill>
                            <a:srgbClr val="000000"/>
                          </a:solidFill>
                          <a:effectLst/>
                          <a:latin typeface="+mn-lt"/>
                        </a:rPr>
                        <a:t>ProductIdentiferType</a:t>
                      </a:r>
                      <a:endParaRPr lang="de-DE" sz="900" b="0" i="0" u="none" strike="noStrike" baseline="0" dirty="0">
                        <a:solidFill>
                          <a:srgbClr val="000000"/>
                        </a:solidFill>
                        <a:effectLst/>
                        <a:latin typeface="+mn-lt"/>
                      </a:endParaRPr>
                    </a:p>
                  </a:txBody>
                  <a:tcPr marL="4755" marR="4755" marT="4755" marB="0" anchor="b"/>
                </a:tc>
                <a:tc>
                  <a:txBody>
                    <a:bodyPr/>
                    <a:lstStyle/>
                    <a:p>
                      <a:pPr algn="ctr" fontAlgn="ctr"/>
                      <a:r>
                        <a:rPr lang="de-DE" sz="900" b="0" i="0" u="none" strike="noStrike" baseline="0" dirty="0" smtClean="0">
                          <a:solidFill>
                            <a:srgbClr val="000000"/>
                          </a:solidFill>
                          <a:effectLst/>
                          <a:latin typeface="+mn-lt"/>
                        </a:rPr>
                        <a:t>TerminalProduct</a:t>
                      </a:r>
                      <a:endParaRPr lang="de-DE" sz="900" b="0" i="0" u="none" strike="noStrike" baseline="0" dirty="0">
                        <a:solidFill>
                          <a:srgbClr val="000000"/>
                        </a:solidFill>
                        <a:effectLst/>
                        <a:latin typeface="+mn-lt"/>
                      </a:endParaRPr>
                    </a:p>
                  </a:txBody>
                  <a:tcPr marL="4755" marR="4755" marT="4755" marB="0" anchor="ctr"/>
                </a:tc>
              </a:tr>
              <a:tr h="162225">
                <a:tc>
                  <a:txBody>
                    <a:bodyPr/>
                    <a:lstStyle/>
                    <a:p>
                      <a:pPr algn="l" fontAlgn="b"/>
                      <a:endParaRPr lang="de-DE" sz="900" b="0" i="0" u="none" strike="noStrike" baseline="0" dirty="0">
                        <a:solidFill>
                          <a:srgbClr val="000000"/>
                        </a:solidFill>
                        <a:effectLst/>
                        <a:latin typeface="+mn-lt"/>
                      </a:endParaRPr>
                    </a:p>
                  </a:txBody>
                  <a:tcPr marL="4755" marR="4755" marT="4755" marB="0" anchor="b"/>
                </a:tc>
                <a:tc>
                  <a:txBody>
                    <a:bodyPr/>
                    <a:lstStyle/>
                    <a:p>
                      <a:pPr algn="l" fontAlgn="b"/>
                      <a:r>
                        <a:rPr lang="de-DE" sz="900" b="0" i="0" u="none" strike="noStrike" baseline="0" dirty="0" smtClean="0">
                          <a:solidFill>
                            <a:srgbClr val="000000"/>
                          </a:solidFill>
                          <a:effectLst/>
                          <a:latin typeface="+mn-lt"/>
                        </a:rPr>
                        <a:t>ProductIdentifier</a:t>
                      </a:r>
                      <a:endParaRPr lang="de-DE" sz="900" b="0" i="0" u="none" strike="noStrike" baseline="0" dirty="0">
                        <a:solidFill>
                          <a:srgbClr val="000000"/>
                        </a:solidFill>
                        <a:effectLst/>
                        <a:latin typeface="+mn-lt"/>
                      </a:endParaRPr>
                    </a:p>
                  </a:txBody>
                  <a:tcPr marL="4755" marR="4755" marT="4755" marB="0" anchor="b"/>
                </a:tc>
                <a:tc>
                  <a:txBody>
                    <a:bodyPr/>
                    <a:lstStyle/>
                    <a:p>
                      <a:pPr marL="0" marR="0" indent="0" algn="ctr" defTabSz="457200" rtl="0" eaLnBrk="1" fontAlgn="ctr" latinLnBrk="0" hangingPunct="1">
                        <a:lnSpc>
                          <a:spcPct val="100000"/>
                        </a:lnSpc>
                        <a:spcBef>
                          <a:spcPts val="0"/>
                        </a:spcBef>
                        <a:spcAft>
                          <a:spcPts val="0"/>
                        </a:spcAft>
                        <a:buClrTx/>
                        <a:buSzTx/>
                        <a:buFontTx/>
                        <a:buNone/>
                        <a:tabLst/>
                        <a:defRPr/>
                      </a:pPr>
                      <a:r>
                        <a:rPr lang="de-DE" sz="900" u="none" strike="noStrike" dirty="0" smtClean="0">
                          <a:effectLst/>
                        </a:rPr>
                        <a:t>T60000</a:t>
                      </a:r>
                      <a:endParaRPr lang="de-DE" sz="900" b="0" i="0" u="none" strike="noStrike" dirty="0" smtClean="0">
                        <a:solidFill>
                          <a:srgbClr val="000000"/>
                        </a:solidFill>
                        <a:effectLst/>
                        <a:latin typeface="Calibri" panose="020F0502020204030204" pitchFamily="34" charset="0"/>
                      </a:endParaRPr>
                    </a:p>
                  </a:txBody>
                  <a:tcPr marL="4755" marR="4755" marT="4755" marB="0" anchor="ctr"/>
                </a:tc>
              </a:tr>
              <a:tr h="162225">
                <a:tc>
                  <a:txBody>
                    <a:bodyPr/>
                    <a:lstStyle/>
                    <a:p>
                      <a:pPr algn="l" fontAlgn="b"/>
                      <a:endParaRPr lang="de-DE" sz="900" b="0" i="0" u="none" strike="noStrike" baseline="0" dirty="0">
                        <a:solidFill>
                          <a:srgbClr val="000000"/>
                        </a:solidFill>
                        <a:effectLst/>
                        <a:latin typeface="+mn-lt"/>
                      </a:endParaRPr>
                    </a:p>
                  </a:txBody>
                  <a:tcPr marL="4755" marR="4755" marT="4755" marB="0" anchor="b"/>
                </a:tc>
                <a:tc>
                  <a:txBody>
                    <a:bodyPr/>
                    <a:lstStyle/>
                    <a:p>
                      <a:pPr algn="l" fontAlgn="b"/>
                      <a:r>
                        <a:rPr lang="de-DE" sz="900" b="0" i="0" u="none" strike="noStrike" baseline="0" dirty="0" smtClean="0">
                          <a:solidFill>
                            <a:srgbClr val="000000"/>
                          </a:solidFill>
                          <a:effectLst/>
                          <a:latin typeface="+mn-lt"/>
                        </a:rPr>
                        <a:t>PlannedQuantity:Volume:MeasurementType</a:t>
                      </a:r>
                      <a:endParaRPr lang="de-DE" sz="900" b="0" i="0" u="none" strike="noStrike" baseline="0" dirty="0">
                        <a:solidFill>
                          <a:srgbClr val="000000"/>
                        </a:solidFill>
                        <a:effectLst/>
                        <a:latin typeface="+mn-lt"/>
                      </a:endParaRPr>
                    </a:p>
                  </a:txBody>
                  <a:tcPr marL="4755" marR="4755" marT="4755" marB="0" anchor="b"/>
                </a:tc>
                <a:tc>
                  <a:txBody>
                    <a:bodyPr/>
                    <a:lstStyle/>
                    <a:p>
                      <a:pPr marL="0" marR="0" indent="0" algn="ctr" defTabSz="457200" rtl="0" eaLnBrk="1" fontAlgn="ctr" latinLnBrk="0" hangingPunct="1">
                        <a:lnSpc>
                          <a:spcPct val="100000"/>
                        </a:lnSpc>
                        <a:spcBef>
                          <a:spcPts val="0"/>
                        </a:spcBef>
                        <a:spcAft>
                          <a:spcPts val="0"/>
                        </a:spcAft>
                        <a:buClrTx/>
                        <a:buSzTx/>
                        <a:buFontTx/>
                        <a:buNone/>
                        <a:tabLst/>
                        <a:defRPr/>
                      </a:pPr>
                      <a:r>
                        <a:rPr lang="de-DE" sz="900" b="0" i="0" u="none" strike="noStrike" dirty="0" smtClean="0">
                          <a:solidFill>
                            <a:srgbClr val="000000"/>
                          </a:solidFill>
                          <a:effectLst/>
                          <a:latin typeface="Calibri" panose="020F0502020204030204" pitchFamily="34" charset="0"/>
                        </a:rPr>
                        <a:t>Ordered</a:t>
                      </a:r>
                    </a:p>
                  </a:txBody>
                  <a:tcPr marL="4755" marR="4755" marT="4755" marB="0" anchor="ctr"/>
                </a:tc>
              </a:tr>
              <a:tr h="162225">
                <a:tc>
                  <a:txBody>
                    <a:bodyPr/>
                    <a:lstStyle/>
                    <a:p>
                      <a:pPr algn="l" fontAlgn="b"/>
                      <a:endParaRPr lang="de-DE" sz="900" b="0" i="0" u="none" strike="noStrike" baseline="0" dirty="0">
                        <a:solidFill>
                          <a:srgbClr val="000000"/>
                        </a:solidFill>
                        <a:effectLst/>
                        <a:latin typeface="+mn-lt"/>
                      </a:endParaRPr>
                    </a:p>
                  </a:txBody>
                  <a:tcPr marL="4755" marR="4755" marT="4755" marB="0" anchor="b"/>
                </a:tc>
                <a:tc>
                  <a:txBody>
                    <a:bodyPr/>
                    <a:lstStyle/>
                    <a:p>
                      <a:pPr marL="0" marR="0" indent="0" algn="l" defTabSz="457200" rtl="0" eaLnBrk="1" fontAlgn="b" latinLnBrk="0" hangingPunct="1">
                        <a:lnSpc>
                          <a:spcPct val="100000"/>
                        </a:lnSpc>
                        <a:spcBef>
                          <a:spcPts val="0"/>
                        </a:spcBef>
                        <a:spcAft>
                          <a:spcPts val="0"/>
                        </a:spcAft>
                        <a:buClrTx/>
                        <a:buSzTx/>
                        <a:buFontTx/>
                        <a:buNone/>
                        <a:tabLst/>
                        <a:defRPr/>
                      </a:pPr>
                      <a:r>
                        <a:rPr lang="de-DE" sz="900" b="0" i="0" u="none" strike="noStrike" baseline="0" dirty="0" smtClean="0">
                          <a:solidFill>
                            <a:srgbClr val="000000"/>
                          </a:solidFill>
                          <a:effectLst/>
                          <a:latin typeface="+mn-lt"/>
                        </a:rPr>
                        <a:t>PlannedQuantity:Volume:MeasurementQualifer</a:t>
                      </a:r>
                    </a:p>
                  </a:txBody>
                  <a:tcPr marL="4755" marR="4755" marT="4755" marB="0" anchor="b"/>
                </a:tc>
                <a:tc>
                  <a:txBody>
                    <a:bodyPr/>
                    <a:lstStyle/>
                    <a:p>
                      <a:pPr marL="0" marR="0" indent="0" algn="ctr" defTabSz="457200" rtl="0" eaLnBrk="1" fontAlgn="ctr" latinLnBrk="0" hangingPunct="1">
                        <a:lnSpc>
                          <a:spcPct val="100000"/>
                        </a:lnSpc>
                        <a:spcBef>
                          <a:spcPts val="0"/>
                        </a:spcBef>
                        <a:spcAft>
                          <a:spcPts val="0"/>
                        </a:spcAft>
                        <a:buClrTx/>
                        <a:buSzTx/>
                        <a:buFontTx/>
                        <a:buNone/>
                        <a:tabLst/>
                        <a:defRPr/>
                      </a:pPr>
                      <a:r>
                        <a:rPr lang="de-DE" sz="900" b="0" i="0" u="none" strike="noStrike" dirty="0" smtClean="0">
                          <a:solidFill>
                            <a:srgbClr val="000000"/>
                          </a:solidFill>
                          <a:effectLst/>
                          <a:latin typeface="Calibri" panose="020F0502020204030204" pitchFamily="34" charset="0"/>
                        </a:rPr>
                        <a:t>Standard</a:t>
                      </a:r>
                    </a:p>
                  </a:txBody>
                  <a:tcPr marL="4755" marR="4755" marT="4755" marB="0" anchor="ctr"/>
                </a:tc>
              </a:tr>
              <a:tr h="162225">
                <a:tc>
                  <a:txBody>
                    <a:bodyPr/>
                    <a:lstStyle/>
                    <a:p>
                      <a:pPr algn="l" fontAlgn="b"/>
                      <a:endParaRPr lang="de-DE" sz="900" b="0" i="0" u="none" strike="noStrike" baseline="0" dirty="0">
                        <a:solidFill>
                          <a:srgbClr val="000000"/>
                        </a:solidFill>
                        <a:effectLst/>
                        <a:latin typeface="+mn-lt"/>
                      </a:endParaRPr>
                    </a:p>
                  </a:txBody>
                  <a:tcPr marL="4755" marR="4755" marT="4755" marB="0" anchor="b"/>
                </a:tc>
                <a:tc>
                  <a:txBody>
                    <a:bodyPr/>
                    <a:lstStyle/>
                    <a:p>
                      <a:pPr marL="0" marR="0" indent="0" algn="l" defTabSz="457200" rtl="0" eaLnBrk="1" fontAlgn="b" latinLnBrk="0" hangingPunct="1">
                        <a:lnSpc>
                          <a:spcPct val="100000"/>
                        </a:lnSpc>
                        <a:spcBef>
                          <a:spcPts val="0"/>
                        </a:spcBef>
                        <a:spcAft>
                          <a:spcPts val="0"/>
                        </a:spcAft>
                        <a:buClrTx/>
                        <a:buSzTx/>
                        <a:buFontTx/>
                        <a:buNone/>
                        <a:tabLst/>
                        <a:defRPr/>
                      </a:pPr>
                      <a:r>
                        <a:rPr lang="de-DE" sz="900" b="0" i="0" u="none" strike="noStrike" baseline="0" dirty="0" smtClean="0">
                          <a:solidFill>
                            <a:srgbClr val="000000"/>
                          </a:solidFill>
                          <a:effectLst/>
                          <a:latin typeface="+mn-lt"/>
                        </a:rPr>
                        <a:t>PlannedQuantity:Volume:MeasurementQuantity</a:t>
                      </a:r>
                    </a:p>
                  </a:txBody>
                  <a:tcPr marL="4755" marR="4755" marT="4755" marB="0" anchor="b"/>
                </a:tc>
                <a:tc>
                  <a:txBody>
                    <a:bodyPr/>
                    <a:lstStyle/>
                    <a:p>
                      <a:pPr marL="0" marR="0" indent="0" algn="ctr" defTabSz="457200" rtl="0" eaLnBrk="1" fontAlgn="ctr" latinLnBrk="0" hangingPunct="1">
                        <a:lnSpc>
                          <a:spcPct val="100000"/>
                        </a:lnSpc>
                        <a:spcBef>
                          <a:spcPts val="0"/>
                        </a:spcBef>
                        <a:spcAft>
                          <a:spcPts val="0"/>
                        </a:spcAft>
                        <a:buClrTx/>
                        <a:buSzTx/>
                        <a:buFontTx/>
                        <a:buNone/>
                        <a:tabLst/>
                        <a:defRPr/>
                      </a:pPr>
                      <a:r>
                        <a:rPr lang="de-DE" sz="900" b="0" i="0" u="none" strike="noStrike" dirty="0" smtClean="0">
                          <a:solidFill>
                            <a:srgbClr val="000000"/>
                          </a:solidFill>
                          <a:effectLst/>
                          <a:latin typeface="Calibri" panose="020F0502020204030204" pitchFamily="34" charset="0"/>
                        </a:rPr>
                        <a:t>10000</a:t>
                      </a:r>
                    </a:p>
                  </a:txBody>
                  <a:tcPr marL="4755" marR="4755" marT="4755" marB="0" anchor="ctr"/>
                </a:tc>
              </a:tr>
              <a:tr h="162225">
                <a:tc>
                  <a:txBody>
                    <a:bodyPr/>
                    <a:lstStyle/>
                    <a:p>
                      <a:pPr algn="l" fontAlgn="b"/>
                      <a:endParaRPr lang="de-DE" sz="900" b="0" i="0" u="none" strike="noStrike" baseline="0" dirty="0">
                        <a:solidFill>
                          <a:srgbClr val="000000"/>
                        </a:solidFill>
                        <a:effectLst/>
                        <a:latin typeface="+mn-lt"/>
                      </a:endParaRPr>
                    </a:p>
                  </a:txBody>
                  <a:tcPr marL="4755" marR="4755" marT="4755" marB="0" anchor="b"/>
                </a:tc>
                <a:tc>
                  <a:txBody>
                    <a:bodyPr/>
                    <a:lstStyle/>
                    <a:p>
                      <a:pPr marL="0" marR="0" indent="0" algn="l" defTabSz="457200" rtl="0" eaLnBrk="1" fontAlgn="b" latinLnBrk="0" hangingPunct="1">
                        <a:lnSpc>
                          <a:spcPct val="100000"/>
                        </a:lnSpc>
                        <a:spcBef>
                          <a:spcPts val="0"/>
                        </a:spcBef>
                        <a:spcAft>
                          <a:spcPts val="0"/>
                        </a:spcAft>
                        <a:buClrTx/>
                        <a:buSzTx/>
                        <a:buFontTx/>
                        <a:buNone/>
                        <a:tabLst/>
                        <a:defRPr/>
                      </a:pPr>
                      <a:r>
                        <a:rPr lang="de-DE" sz="900" b="0" i="0" u="none" strike="noStrike" baseline="0" dirty="0" smtClean="0">
                          <a:solidFill>
                            <a:srgbClr val="000000"/>
                          </a:solidFill>
                          <a:effectLst/>
                          <a:latin typeface="+mn-lt"/>
                        </a:rPr>
                        <a:t>PlannedQuantity:Volume:MeasurementUOM</a:t>
                      </a:r>
                    </a:p>
                  </a:txBody>
                  <a:tcPr marL="4755" marR="4755" marT="4755" marB="0" anchor="b"/>
                </a:tc>
                <a:tc>
                  <a:txBody>
                    <a:bodyPr/>
                    <a:lstStyle/>
                    <a:p>
                      <a:pPr marL="0" marR="0" indent="0" algn="ctr" defTabSz="457200" rtl="0" eaLnBrk="1" fontAlgn="ctr" latinLnBrk="0" hangingPunct="1">
                        <a:lnSpc>
                          <a:spcPct val="100000"/>
                        </a:lnSpc>
                        <a:spcBef>
                          <a:spcPts val="0"/>
                        </a:spcBef>
                        <a:spcAft>
                          <a:spcPts val="0"/>
                        </a:spcAft>
                        <a:buClrTx/>
                        <a:buSzTx/>
                        <a:buFontTx/>
                        <a:buNone/>
                        <a:tabLst/>
                        <a:defRPr/>
                      </a:pPr>
                      <a:r>
                        <a:rPr lang="de-DE" sz="900" b="0" i="0" u="none" strike="noStrike" dirty="0" smtClean="0">
                          <a:solidFill>
                            <a:srgbClr val="000000"/>
                          </a:solidFill>
                          <a:effectLst/>
                          <a:latin typeface="Calibri" panose="020F0502020204030204" pitchFamily="34" charset="0"/>
                        </a:rPr>
                        <a:t>LTR</a:t>
                      </a:r>
                    </a:p>
                  </a:txBody>
                  <a:tcPr marL="4755" marR="4755" marT="4755" marB="0" anchor="ctr"/>
                </a:tc>
              </a:tr>
            </a:tbl>
          </a:graphicData>
        </a:graphic>
      </p:graphicFrame>
    </p:spTree>
    <p:extLst>
      <p:ext uri="{BB962C8B-B14F-4D97-AF65-F5344CB8AC3E}">
        <p14:creationId xmlns:p14="http://schemas.microsoft.com/office/powerpoint/2010/main" val="23320569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86137" y="91758"/>
            <a:ext cx="8229600" cy="1143000"/>
          </a:xfrm>
        </p:spPr>
        <p:txBody>
          <a:bodyPr>
            <a:normAutofit/>
          </a:bodyPr>
          <a:lstStyle/>
          <a:p>
            <a:r>
              <a:rPr lang="en-GB" sz="2800" dirty="0" smtClean="0"/>
              <a:t>Shipment Use Case 4 – </a:t>
            </a:r>
            <a:br>
              <a:rPr lang="en-GB" sz="2800" dirty="0" smtClean="0"/>
            </a:br>
            <a:r>
              <a:rPr lang="en-GB" sz="2800" dirty="0" smtClean="0"/>
              <a:t>Shipment Referencing a Sales Contract From a Carrier</a:t>
            </a:r>
            <a:endParaRPr lang="en-GB" sz="2800" dirty="0"/>
          </a:p>
        </p:txBody>
      </p:sp>
      <p:sp>
        <p:nvSpPr>
          <p:cNvPr id="4" name="Rechteck 3"/>
          <p:cNvSpPr/>
          <p:nvPr/>
        </p:nvSpPr>
        <p:spPr>
          <a:xfrm>
            <a:off x="3925648" y="3783676"/>
            <a:ext cx="851178"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a:t>Carrier</a:t>
            </a:r>
          </a:p>
          <a:p>
            <a:pPr algn="ctr"/>
            <a:r>
              <a:rPr lang="en-GB" dirty="0"/>
              <a:t>CC1</a:t>
            </a:r>
          </a:p>
        </p:txBody>
      </p:sp>
      <p:sp>
        <p:nvSpPr>
          <p:cNvPr id="6" name="Textfeld 5"/>
          <p:cNvSpPr txBox="1"/>
          <p:nvPr/>
        </p:nvSpPr>
        <p:spPr>
          <a:xfrm>
            <a:off x="749874" y="1181065"/>
            <a:ext cx="7890065" cy="2246769"/>
          </a:xfrm>
          <a:prstGeom prst="rect">
            <a:avLst/>
          </a:prstGeom>
          <a:noFill/>
        </p:spPr>
        <p:txBody>
          <a:bodyPr wrap="square" rtlCol="0">
            <a:spAutoFit/>
          </a:bodyPr>
          <a:lstStyle/>
          <a:p>
            <a:r>
              <a:rPr lang="en-GB" sz="1400" dirty="0" smtClean="0"/>
              <a:t>Customer C01 of Oil company AAA picks up goods through a Shipment which references a Sales Contract from Equity Terminal TP1.  Assumption is C01 is issuing shipment against Pickup Contract (this could be similar to a Non-Equity Delivery Biz for an OilCo which is a Customer of AAA – Really depends on MD setup of Delivery Biz at TAS).</a:t>
            </a:r>
          </a:p>
          <a:p>
            <a:endParaRPr lang="en-GB" sz="1400" dirty="0" smtClean="0"/>
          </a:p>
          <a:p>
            <a:r>
              <a:rPr lang="en-GB" sz="1400" dirty="0" smtClean="0"/>
              <a:t>Preconditions:</a:t>
            </a:r>
          </a:p>
          <a:p>
            <a:pPr marL="285750" indent="-285750">
              <a:buFontTx/>
              <a:buChar char="-"/>
            </a:pPr>
            <a:r>
              <a:rPr lang="en-GB" sz="1400" dirty="0" smtClean="0"/>
              <a:t>Sales Contract Oil company AAA -&gt; Customer C01 (see Contract Use Case 1 for example)</a:t>
            </a:r>
          </a:p>
          <a:p>
            <a:pPr marL="285750" indent="-285750">
              <a:buFontTx/>
              <a:buChar char="-"/>
            </a:pPr>
            <a:r>
              <a:rPr lang="en-GB" sz="1400" dirty="0" smtClean="0"/>
              <a:t>Terminal Allows Customer C01 to submit Shipments or Terminal has Agreement with DCH to allow to function as a Connection point for Customers and manage Shipment/Order Submission Rights.</a:t>
            </a:r>
          </a:p>
          <a:p>
            <a:pPr marL="285750" indent="-285750">
              <a:buFontTx/>
              <a:buChar char="-"/>
            </a:pPr>
            <a:r>
              <a:rPr lang="en-GB" sz="1400" dirty="0" smtClean="0"/>
              <a:t>Accounts/Master Data created in TAS</a:t>
            </a:r>
            <a:endParaRPr lang="en-GB" sz="1400" dirty="0"/>
          </a:p>
        </p:txBody>
      </p:sp>
      <p:sp>
        <p:nvSpPr>
          <p:cNvPr id="7" name="Rechteck 6"/>
          <p:cNvSpPr/>
          <p:nvPr/>
        </p:nvSpPr>
        <p:spPr>
          <a:xfrm>
            <a:off x="700674" y="1086671"/>
            <a:ext cx="8012723" cy="2453886"/>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8" name="Grafik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43865" y="3910588"/>
            <a:ext cx="923544" cy="646176"/>
          </a:xfrm>
          <a:prstGeom prst="rect">
            <a:avLst/>
          </a:prstGeom>
        </p:spPr>
      </p:pic>
      <p:sp>
        <p:nvSpPr>
          <p:cNvPr id="10" name="Rechteck 9"/>
          <p:cNvSpPr/>
          <p:nvPr/>
        </p:nvSpPr>
        <p:spPr>
          <a:xfrm>
            <a:off x="674077" y="3672230"/>
            <a:ext cx="8041660" cy="1177748"/>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Pfeil nach rechts 11"/>
          <p:cNvSpPr/>
          <p:nvPr/>
        </p:nvSpPr>
        <p:spPr>
          <a:xfrm>
            <a:off x="4990924" y="4132180"/>
            <a:ext cx="474562" cy="214131"/>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14" name="Rechteck 13"/>
          <p:cNvSpPr/>
          <p:nvPr/>
        </p:nvSpPr>
        <p:spPr>
          <a:xfrm>
            <a:off x="674077" y="4955910"/>
            <a:ext cx="8041660" cy="1452205"/>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Zylinder 16"/>
          <p:cNvSpPr/>
          <p:nvPr/>
        </p:nvSpPr>
        <p:spPr>
          <a:xfrm>
            <a:off x="2930225" y="5378483"/>
            <a:ext cx="995423" cy="90000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18" name="Pfeil nach rechts 17"/>
          <p:cNvSpPr/>
          <p:nvPr/>
        </p:nvSpPr>
        <p:spPr>
          <a:xfrm>
            <a:off x="1668587" y="5773541"/>
            <a:ext cx="1012784" cy="1909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Textfeld 18"/>
          <p:cNvSpPr txBox="1"/>
          <p:nvPr/>
        </p:nvSpPr>
        <p:spPr>
          <a:xfrm>
            <a:off x="1534459" y="5521345"/>
            <a:ext cx="1308050" cy="338554"/>
          </a:xfrm>
          <a:prstGeom prst="rect">
            <a:avLst/>
          </a:prstGeom>
          <a:noFill/>
        </p:spPr>
        <p:txBody>
          <a:bodyPr wrap="none" rtlCol="0">
            <a:spAutoFit/>
          </a:bodyPr>
          <a:lstStyle/>
          <a:p>
            <a:r>
              <a:rPr lang="en-GB" sz="1600" dirty="0" smtClean="0"/>
              <a:t>PM Shipment</a:t>
            </a:r>
            <a:endParaRPr lang="en-GB" sz="1600" dirty="0"/>
          </a:p>
        </p:txBody>
      </p:sp>
      <p:sp>
        <p:nvSpPr>
          <p:cNvPr id="24" name="Textfeld 23"/>
          <p:cNvSpPr txBox="1"/>
          <p:nvPr/>
        </p:nvSpPr>
        <p:spPr>
          <a:xfrm>
            <a:off x="1384941" y="5006408"/>
            <a:ext cx="1566134" cy="369332"/>
          </a:xfrm>
          <a:prstGeom prst="rect">
            <a:avLst/>
          </a:prstGeom>
          <a:noFill/>
        </p:spPr>
        <p:txBody>
          <a:bodyPr wrap="none" rtlCol="0">
            <a:spAutoFit/>
          </a:bodyPr>
          <a:lstStyle/>
          <a:p>
            <a:r>
              <a:rPr lang="en-GB" dirty="0" smtClean="0"/>
              <a:t>PM-Message 1</a:t>
            </a:r>
            <a:endParaRPr lang="en-GB" dirty="0"/>
          </a:p>
        </p:txBody>
      </p:sp>
      <p:sp>
        <p:nvSpPr>
          <p:cNvPr id="3" name="TextBox 2"/>
          <p:cNvSpPr txBox="1"/>
          <p:nvPr/>
        </p:nvSpPr>
        <p:spPr>
          <a:xfrm>
            <a:off x="3994098" y="5602506"/>
            <a:ext cx="461986" cy="369332"/>
          </a:xfrm>
          <a:prstGeom prst="rect">
            <a:avLst/>
          </a:prstGeom>
          <a:noFill/>
        </p:spPr>
        <p:txBody>
          <a:bodyPr wrap="none" rtlCol="0">
            <a:spAutoFit/>
          </a:bodyPr>
          <a:lstStyle/>
          <a:p>
            <a:r>
              <a:rPr lang="en-US" dirty="0" smtClean="0"/>
              <a:t>OR</a:t>
            </a:r>
            <a:endParaRPr lang="en-US" dirty="0"/>
          </a:p>
        </p:txBody>
      </p:sp>
      <p:sp>
        <p:nvSpPr>
          <p:cNvPr id="21" name="Zylinder 16"/>
          <p:cNvSpPr/>
          <p:nvPr/>
        </p:nvSpPr>
        <p:spPr>
          <a:xfrm>
            <a:off x="7610354" y="5340731"/>
            <a:ext cx="995423" cy="90000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22" name="Pfeil nach rechts 17"/>
          <p:cNvSpPr/>
          <p:nvPr/>
        </p:nvSpPr>
        <p:spPr>
          <a:xfrm>
            <a:off x="5486591" y="5738532"/>
            <a:ext cx="1012784" cy="1909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 name="Textfeld 18"/>
          <p:cNvSpPr txBox="1"/>
          <p:nvPr/>
        </p:nvSpPr>
        <p:spPr>
          <a:xfrm>
            <a:off x="5338958" y="5486336"/>
            <a:ext cx="1308050" cy="338554"/>
          </a:xfrm>
          <a:prstGeom prst="rect">
            <a:avLst/>
          </a:prstGeom>
          <a:noFill/>
        </p:spPr>
        <p:txBody>
          <a:bodyPr wrap="none" rtlCol="0">
            <a:spAutoFit/>
          </a:bodyPr>
          <a:lstStyle/>
          <a:p>
            <a:r>
              <a:rPr lang="en-GB" sz="1600" dirty="0" smtClean="0"/>
              <a:t>PM Shipment</a:t>
            </a:r>
            <a:endParaRPr lang="en-GB" sz="1600" dirty="0"/>
          </a:p>
        </p:txBody>
      </p:sp>
      <p:sp>
        <p:nvSpPr>
          <p:cNvPr id="25" name="Textfeld 23"/>
          <p:cNvSpPr txBox="1"/>
          <p:nvPr/>
        </p:nvSpPr>
        <p:spPr>
          <a:xfrm>
            <a:off x="5650631" y="4971399"/>
            <a:ext cx="1566134" cy="369332"/>
          </a:xfrm>
          <a:prstGeom prst="rect">
            <a:avLst/>
          </a:prstGeom>
          <a:noFill/>
        </p:spPr>
        <p:txBody>
          <a:bodyPr wrap="none" rtlCol="0">
            <a:spAutoFit/>
          </a:bodyPr>
          <a:lstStyle/>
          <a:p>
            <a:r>
              <a:rPr lang="en-GB" dirty="0" smtClean="0"/>
              <a:t>PM-Message 1</a:t>
            </a:r>
            <a:endParaRPr lang="en-GB" dirty="0"/>
          </a:p>
        </p:txBody>
      </p:sp>
      <p:sp>
        <p:nvSpPr>
          <p:cNvPr id="26" name="Rechteck 15"/>
          <p:cNvSpPr/>
          <p:nvPr/>
        </p:nvSpPr>
        <p:spPr>
          <a:xfrm>
            <a:off x="6567409" y="5378483"/>
            <a:ext cx="649356"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DCH</a:t>
            </a:r>
            <a:endParaRPr lang="en-GB" dirty="0"/>
          </a:p>
        </p:txBody>
      </p:sp>
      <p:sp>
        <p:nvSpPr>
          <p:cNvPr id="27" name="Pfeil nach rechts 17"/>
          <p:cNvSpPr/>
          <p:nvPr/>
        </p:nvSpPr>
        <p:spPr>
          <a:xfrm>
            <a:off x="7282602" y="5738532"/>
            <a:ext cx="237424" cy="1909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 name="Rechteck 3"/>
          <p:cNvSpPr/>
          <p:nvPr/>
        </p:nvSpPr>
        <p:spPr>
          <a:xfrm>
            <a:off x="749874" y="5384023"/>
            <a:ext cx="851178"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a:t>Carrier</a:t>
            </a:r>
          </a:p>
          <a:p>
            <a:pPr algn="ctr"/>
            <a:r>
              <a:rPr lang="en-GB" dirty="0"/>
              <a:t>CC1</a:t>
            </a:r>
          </a:p>
        </p:txBody>
      </p:sp>
      <p:sp>
        <p:nvSpPr>
          <p:cNvPr id="29" name="Rechteck 3"/>
          <p:cNvSpPr/>
          <p:nvPr/>
        </p:nvSpPr>
        <p:spPr>
          <a:xfrm>
            <a:off x="4503637" y="5384023"/>
            <a:ext cx="851178"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a:t>Carrier</a:t>
            </a:r>
          </a:p>
          <a:p>
            <a:pPr algn="ctr"/>
            <a:r>
              <a:rPr lang="en-GB" dirty="0"/>
              <a:t>CC1</a:t>
            </a:r>
          </a:p>
        </p:txBody>
      </p:sp>
    </p:spTree>
    <p:extLst>
      <p:ext uri="{BB962C8B-B14F-4D97-AF65-F5344CB8AC3E}">
        <p14:creationId xmlns:p14="http://schemas.microsoft.com/office/powerpoint/2010/main" val="358490701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6418" y="81111"/>
            <a:ext cx="8229600" cy="588556"/>
          </a:xfrm>
        </p:spPr>
        <p:txBody>
          <a:bodyPr>
            <a:normAutofit/>
          </a:bodyPr>
          <a:lstStyle/>
          <a:p>
            <a:r>
              <a:rPr lang="en-GB" sz="2800" dirty="0" smtClean="0"/>
              <a:t>Shipment Use Case 4 </a:t>
            </a:r>
            <a:endParaRPr lang="en-GB" sz="2800" dirty="0"/>
          </a:p>
        </p:txBody>
      </p:sp>
      <p:sp>
        <p:nvSpPr>
          <p:cNvPr id="6" name="Textfeld 5"/>
          <p:cNvSpPr txBox="1"/>
          <p:nvPr/>
        </p:nvSpPr>
        <p:spPr>
          <a:xfrm>
            <a:off x="587288" y="724206"/>
            <a:ext cx="8280000" cy="369332"/>
          </a:xfrm>
          <a:prstGeom prst="rect">
            <a:avLst/>
          </a:prstGeom>
          <a:noFill/>
        </p:spPr>
        <p:txBody>
          <a:bodyPr wrap="square" rtlCol="0">
            <a:spAutoFit/>
          </a:bodyPr>
          <a:lstStyle/>
          <a:p>
            <a:r>
              <a:rPr lang="en-GB" dirty="0" smtClean="0"/>
              <a:t>                   </a:t>
            </a:r>
            <a:r>
              <a:rPr lang="en-GB" dirty="0" err="1" smtClean="0"/>
              <a:t>Cust</a:t>
            </a:r>
            <a:r>
              <a:rPr lang="en-GB" dirty="0" smtClean="0"/>
              <a:t> C01 of AAA issues Shipment to Terminal TP1</a:t>
            </a:r>
          </a:p>
        </p:txBody>
      </p:sp>
      <p:sp>
        <p:nvSpPr>
          <p:cNvPr id="3" name="Zylinder 2"/>
          <p:cNvSpPr/>
          <p:nvPr/>
        </p:nvSpPr>
        <p:spPr>
          <a:xfrm>
            <a:off x="7700595" y="1638025"/>
            <a:ext cx="995423" cy="90000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9" name="Pfeil nach rechts 8"/>
          <p:cNvSpPr/>
          <p:nvPr/>
        </p:nvSpPr>
        <p:spPr>
          <a:xfrm>
            <a:off x="6241447" y="2040862"/>
            <a:ext cx="1012784" cy="1909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Textfeld 12"/>
          <p:cNvSpPr txBox="1"/>
          <p:nvPr/>
        </p:nvSpPr>
        <p:spPr>
          <a:xfrm>
            <a:off x="6107319" y="1788666"/>
            <a:ext cx="1308050" cy="338554"/>
          </a:xfrm>
          <a:prstGeom prst="rect">
            <a:avLst/>
          </a:prstGeom>
          <a:noFill/>
        </p:spPr>
        <p:txBody>
          <a:bodyPr wrap="none" rtlCol="0">
            <a:spAutoFit/>
          </a:bodyPr>
          <a:lstStyle/>
          <a:p>
            <a:r>
              <a:rPr lang="en-GB" sz="1600" dirty="0" smtClean="0"/>
              <a:t>PM Shipment</a:t>
            </a:r>
            <a:endParaRPr lang="en-GB" sz="1600" dirty="0"/>
          </a:p>
        </p:txBody>
      </p:sp>
      <p:sp>
        <p:nvSpPr>
          <p:cNvPr id="15" name="Rechteck 14"/>
          <p:cNvSpPr/>
          <p:nvPr/>
        </p:nvSpPr>
        <p:spPr>
          <a:xfrm>
            <a:off x="722002" y="658375"/>
            <a:ext cx="7812911" cy="395024"/>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aphicFrame>
        <p:nvGraphicFramePr>
          <p:cNvPr id="16" name="Tabelle 15"/>
          <p:cNvGraphicFramePr>
            <a:graphicFrameLocks noGrp="1"/>
          </p:cNvGraphicFramePr>
          <p:nvPr>
            <p:extLst>
              <p:ext uri="{D42A27DB-BD31-4B8C-83A1-F6EECF244321}">
                <p14:modId xmlns:p14="http://schemas.microsoft.com/office/powerpoint/2010/main" val="1374481262"/>
              </p:ext>
            </p:extLst>
          </p:nvPr>
        </p:nvGraphicFramePr>
        <p:xfrm>
          <a:off x="250387" y="1126549"/>
          <a:ext cx="4476901" cy="5693520"/>
        </p:xfrm>
        <a:graphic>
          <a:graphicData uri="http://schemas.openxmlformats.org/drawingml/2006/table">
            <a:tbl>
              <a:tblPr>
                <a:tableStyleId>{5C22544A-7EE6-4342-B048-85BDC9FD1C3A}</a:tableStyleId>
              </a:tblPr>
              <a:tblGrid>
                <a:gridCol w="835996"/>
                <a:gridCol w="2448528"/>
                <a:gridCol w="1192377"/>
              </a:tblGrid>
              <a:tr h="162225">
                <a:tc>
                  <a:txBody>
                    <a:bodyPr/>
                    <a:lstStyle/>
                    <a:p>
                      <a:pPr algn="l" fontAlgn="b"/>
                      <a:r>
                        <a:rPr lang="de-DE" sz="900" u="none" strike="noStrike" dirty="0">
                          <a:effectLst/>
                        </a:rPr>
                        <a:t>Header</a:t>
                      </a:r>
                      <a:endParaRPr lang="de-DE" sz="900" b="1"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 </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From</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CC1</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dirty="0">
                          <a:effectLst/>
                        </a:rPr>
                        <a:t> </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To</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TP1</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DocumentIdentifier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9000012344</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DocumentHeader</a:t>
                      </a:r>
                      <a:endParaRPr lang="de-DE" sz="900" b="1"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MovementType</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Shipment</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DocumentIdentifier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SH00012345</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b="0" i="0" u="none" strike="noStrike" dirty="0" smtClean="0">
                          <a:solidFill>
                            <a:srgbClr val="000000"/>
                          </a:solidFill>
                          <a:effectLst/>
                          <a:latin typeface="Calibri" panose="020F0502020204030204" pitchFamily="34" charset="0"/>
                        </a:rPr>
                        <a:t>DriverDocumentIdentifer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b="0" i="0" u="none" strike="noStrike" dirty="0" smtClean="0">
                          <a:solidFill>
                            <a:srgbClr val="000000"/>
                          </a:solidFill>
                          <a:effectLst/>
                          <a:latin typeface="Calibri" panose="020F0502020204030204" pitchFamily="34" charset="0"/>
                        </a:rPr>
                        <a:t>2345</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dirty="0">
                          <a:effectLst/>
                        </a:rPr>
                        <a:t> </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DocumentStatus</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Unblocked</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ValidDate</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01.01.2015 (DD.MM.YYYY)</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b="0" i="0" u="none" strike="noStrike" dirty="0" smtClean="0">
                          <a:solidFill>
                            <a:srgbClr val="000000"/>
                          </a:solidFill>
                          <a:effectLst/>
                          <a:latin typeface="Calibri" panose="020F0502020204030204" pitchFamily="34" charset="0"/>
                        </a:rPr>
                        <a:t>EstimatedPickupDate</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b="0" i="0" u="none" strike="noStrike" dirty="0" smtClean="0">
                          <a:solidFill>
                            <a:srgbClr val="000000"/>
                          </a:solidFill>
                          <a:effectLst/>
                          <a:latin typeface="Calibri" panose="020F0502020204030204" pitchFamily="34" charset="0"/>
                        </a:rPr>
                        <a:t>02.01.2015</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dirty="0">
                          <a:effectLst/>
                        </a:rPr>
                        <a:t> </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ExpireDate</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03.01.2015</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dirty="0">
                          <a:effectLst/>
                        </a:rPr>
                        <a:t>DocumentLI</a:t>
                      </a:r>
                      <a:endParaRPr lang="de-DE" sz="900" b="1"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DocumentLineItemNumber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10</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LineItemStatus</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Unblocked</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MoTType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Truck</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Location</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TP1</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endParaRPr lang="de-DE" sz="900" b="1"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b="0" i="0" u="none" strike="noStrike" dirty="0" smtClean="0">
                          <a:solidFill>
                            <a:srgbClr val="000000"/>
                          </a:solidFill>
                          <a:effectLst/>
                          <a:latin typeface="Calibri" panose="020F0502020204030204" pitchFamily="34" charset="0"/>
                        </a:rPr>
                        <a:t>ReferenceOwner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b="0" i="0" u="none" strike="noStrike" dirty="0" smtClean="0">
                          <a:solidFill>
                            <a:srgbClr val="000000"/>
                          </a:solidFill>
                          <a:effectLst/>
                          <a:latin typeface="Calibri" panose="020F0502020204030204" pitchFamily="34" charset="0"/>
                        </a:rPr>
                        <a:t>AAA</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dirty="0">
                          <a:effectLst/>
                        </a:rPr>
                        <a:t> </a:t>
                      </a:r>
                      <a:endParaRPr lang="de-DE" sz="900" b="1"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ReferenceQualifier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 </a:t>
                      </a:r>
                      <a:r>
                        <a:rPr lang="de-DE" sz="900" u="none" strike="noStrike" dirty="0" smtClean="0">
                          <a:effectLst/>
                        </a:rPr>
                        <a:t>SalesContract</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ReferenceIdentifier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marL="0" marR="0" indent="0" algn="ctr" defTabSz="457200" rtl="0" eaLnBrk="1" fontAlgn="ctr" latinLnBrk="0" hangingPunct="1">
                        <a:lnSpc>
                          <a:spcPct val="100000"/>
                        </a:lnSpc>
                        <a:spcBef>
                          <a:spcPts val="0"/>
                        </a:spcBef>
                        <a:spcAft>
                          <a:spcPts val="0"/>
                        </a:spcAft>
                        <a:buClrTx/>
                        <a:buSzTx/>
                        <a:buFontTx/>
                        <a:buNone/>
                        <a:tabLst/>
                        <a:defRPr/>
                      </a:pPr>
                      <a:r>
                        <a:rPr lang="de-DE" sz="900" u="none" strike="noStrike" dirty="0" smtClean="0">
                          <a:effectLst/>
                        </a:rPr>
                        <a:t>4500012345</a:t>
                      </a:r>
                      <a:r>
                        <a:rPr lang="de-DE" sz="900" u="none" strike="noStrike" dirty="0">
                          <a:effectLst/>
                        </a:rPr>
                        <a:t> </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ReferenceItem</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10</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1"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ScheduleType</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Outbound</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dirty="0">
                          <a:effectLst/>
                        </a:rPr>
                        <a:t> </a:t>
                      </a:r>
                      <a:endParaRPr lang="de-DE" sz="1100" b="0"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MotType</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Truck</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MaterialCode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100001234</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dirty="0">
                          <a:effectLst/>
                        </a:rPr>
                        <a:t> </a:t>
                      </a:r>
                      <a:endParaRPr lang="de-DE" sz="1100" b="0"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TerminalProduct</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T60000</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dirty="0">
                          <a:effectLst/>
                        </a:rPr>
                        <a:t> </a:t>
                      </a:r>
                      <a:endParaRPr lang="de-DE" sz="1100" b="0"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Quantity</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10000</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dirty="0">
                          <a:effectLst/>
                        </a:rPr>
                        <a:t> </a:t>
                      </a:r>
                      <a:endParaRPr lang="de-DE" sz="1100" b="0"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UoM</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LTR</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dirty="0">
                          <a:effectLst/>
                        </a:rPr>
                        <a:t> </a:t>
                      </a:r>
                      <a:endParaRPr lang="de-DE" sz="1100" b="0"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err="1">
                          <a:effectLst/>
                        </a:rPr>
                        <a:t>MeasurementQualifier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Standard</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b="0" i="0" u="none" strike="noStrike" baseline="0" dirty="0" smtClean="0">
                          <a:solidFill>
                            <a:srgbClr val="000000"/>
                          </a:solidFill>
                          <a:effectLst/>
                          <a:latin typeface="+mn-lt"/>
                        </a:rPr>
                        <a:t>LoadPlan</a:t>
                      </a:r>
                      <a:endParaRPr lang="de-DE" sz="900" b="0" i="0" u="none" strike="noStrike" baseline="0" dirty="0">
                        <a:solidFill>
                          <a:srgbClr val="000000"/>
                        </a:solidFill>
                        <a:effectLst/>
                        <a:latin typeface="+mn-lt"/>
                      </a:endParaRPr>
                    </a:p>
                  </a:txBody>
                  <a:tcPr marL="4755" marR="4755" marT="4755" marB="0" anchor="b"/>
                </a:tc>
                <a:tc>
                  <a:txBody>
                    <a:bodyPr/>
                    <a:lstStyle/>
                    <a:p>
                      <a:pPr algn="l" fontAlgn="b"/>
                      <a:r>
                        <a:rPr lang="de-DE" sz="900" b="0" i="0" u="none" strike="noStrike" baseline="0" dirty="0" smtClean="0">
                          <a:solidFill>
                            <a:srgbClr val="000000"/>
                          </a:solidFill>
                          <a:effectLst/>
                          <a:latin typeface="+mn-lt"/>
                        </a:rPr>
                        <a:t>LoadingPart</a:t>
                      </a:r>
                      <a:endParaRPr lang="de-DE" sz="900" b="0" i="0" u="none" strike="noStrike" baseline="0" dirty="0">
                        <a:solidFill>
                          <a:srgbClr val="000000"/>
                        </a:solidFill>
                        <a:effectLst/>
                        <a:latin typeface="+mn-lt"/>
                      </a:endParaRPr>
                    </a:p>
                  </a:txBody>
                  <a:tcPr marL="4755" marR="4755" marT="4755" marB="0" anchor="b"/>
                </a:tc>
                <a:tc>
                  <a:txBody>
                    <a:bodyPr/>
                    <a:lstStyle/>
                    <a:p>
                      <a:pPr algn="ctr" fontAlgn="ctr"/>
                      <a:r>
                        <a:rPr lang="de-DE" sz="900" b="0" i="0" u="none" strike="noStrike" baseline="0" dirty="0" smtClean="0">
                          <a:solidFill>
                            <a:srgbClr val="000000"/>
                          </a:solidFill>
                          <a:effectLst/>
                          <a:latin typeface="+mn-lt"/>
                        </a:rPr>
                        <a:t>NE12345</a:t>
                      </a:r>
                      <a:endParaRPr lang="de-DE" sz="900" b="0" i="0" u="none" strike="noStrike" baseline="0" dirty="0">
                        <a:solidFill>
                          <a:srgbClr val="000000"/>
                        </a:solidFill>
                        <a:effectLst/>
                        <a:latin typeface="+mn-lt"/>
                      </a:endParaRPr>
                    </a:p>
                  </a:txBody>
                  <a:tcPr marL="4755" marR="4755" marT="4755" marB="0" anchor="ctr"/>
                </a:tc>
              </a:tr>
              <a:tr h="162225">
                <a:tc>
                  <a:txBody>
                    <a:bodyPr/>
                    <a:lstStyle/>
                    <a:p>
                      <a:pPr algn="l" fontAlgn="b"/>
                      <a:endParaRPr lang="de-DE" sz="900" b="0" i="0" u="none" strike="noStrike" baseline="0" dirty="0">
                        <a:solidFill>
                          <a:srgbClr val="000000"/>
                        </a:solidFill>
                        <a:effectLst/>
                        <a:latin typeface="+mn-lt"/>
                      </a:endParaRPr>
                    </a:p>
                  </a:txBody>
                  <a:tcPr marL="4755" marR="4755" marT="4755" marB="0" anchor="b"/>
                </a:tc>
                <a:tc>
                  <a:txBody>
                    <a:bodyPr/>
                    <a:lstStyle/>
                    <a:p>
                      <a:pPr algn="l" fontAlgn="b"/>
                      <a:r>
                        <a:rPr lang="de-DE" sz="900" b="0" i="0" u="none" strike="noStrike" baseline="0" dirty="0" smtClean="0">
                          <a:solidFill>
                            <a:srgbClr val="000000"/>
                          </a:solidFill>
                          <a:effectLst/>
                          <a:latin typeface="+mn-lt"/>
                        </a:rPr>
                        <a:t>CompartmentNumber</a:t>
                      </a:r>
                      <a:endParaRPr lang="de-DE" sz="900" b="0" i="0" u="none" strike="noStrike" baseline="0" dirty="0">
                        <a:solidFill>
                          <a:srgbClr val="000000"/>
                        </a:solidFill>
                        <a:effectLst/>
                        <a:latin typeface="+mn-lt"/>
                      </a:endParaRPr>
                    </a:p>
                  </a:txBody>
                  <a:tcPr marL="4755" marR="4755" marT="4755" marB="0" anchor="b"/>
                </a:tc>
                <a:tc>
                  <a:txBody>
                    <a:bodyPr/>
                    <a:lstStyle/>
                    <a:p>
                      <a:pPr algn="ctr" fontAlgn="ctr"/>
                      <a:r>
                        <a:rPr lang="de-DE" sz="900" b="0" i="0" u="none" strike="noStrike" baseline="0" dirty="0" smtClean="0">
                          <a:solidFill>
                            <a:srgbClr val="000000"/>
                          </a:solidFill>
                          <a:effectLst/>
                          <a:latin typeface="+mn-lt"/>
                        </a:rPr>
                        <a:t>1</a:t>
                      </a:r>
                      <a:endParaRPr lang="de-DE" sz="900" b="0" i="0" u="none" strike="noStrike" baseline="0" dirty="0">
                        <a:solidFill>
                          <a:srgbClr val="000000"/>
                        </a:solidFill>
                        <a:effectLst/>
                        <a:latin typeface="+mn-lt"/>
                      </a:endParaRPr>
                    </a:p>
                  </a:txBody>
                  <a:tcPr marL="4755" marR="4755" marT="4755" marB="0" anchor="ctr"/>
                </a:tc>
              </a:tr>
              <a:tr h="162225">
                <a:tc>
                  <a:txBody>
                    <a:bodyPr/>
                    <a:lstStyle/>
                    <a:p>
                      <a:pPr algn="l" fontAlgn="b"/>
                      <a:endParaRPr lang="de-DE" sz="900" b="0" i="0" u="none" strike="noStrike" baseline="0" dirty="0">
                        <a:solidFill>
                          <a:srgbClr val="000000"/>
                        </a:solidFill>
                        <a:effectLst/>
                        <a:latin typeface="+mn-lt"/>
                      </a:endParaRPr>
                    </a:p>
                  </a:txBody>
                  <a:tcPr marL="4755" marR="4755" marT="4755" marB="0" anchor="b"/>
                </a:tc>
                <a:tc>
                  <a:txBody>
                    <a:bodyPr/>
                    <a:lstStyle/>
                    <a:p>
                      <a:pPr algn="l" fontAlgn="b"/>
                      <a:r>
                        <a:rPr lang="de-DE" sz="900" b="0" i="0" u="none" strike="noStrike" baseline="0" dirty="0" smtClean="0">
                          <a:solidFill>
                            <a:srgbClr val="000000"/>
                          </a:solidFill>
                          <a:effectLst/>
                          <a:latin typeface="+mn-lt"/>
                        </a:rPr>
                        <a:t>ProductIdentiferType</a:t>
                      </a:r>
                      <a:endParaRPr lang="de-DE" sz="900" b="0" i="0" u="none" strike="noStrike" baseline="0" dirty="0">
                        <a:solidFill>
                          <a:srgbClr val="000000"/>
                        </a:solidFill>
                        <a:effectLst/>
                        <a:latin typeface="+mn-lt"/>
                      </a:endParaRPr>
                    </a:p>
                  </a:txBody>
                  <a:tcPr marL="4755" marR="4755" marT="4755" marB="0" anchor="b"/>
                </a:tc>
                <a:tc>
                  <a:txBody>
                    <a:bodyPr/>
                    <a:lstStyle/>
                    <a:p>
                      <a:pPr algn="ctr" fontAlgn="ctr"/>
                      <a:r>
                        <a:rPr lang="de-DE" sz="900" b="0" i="0" u="none" strike="noStrike" baseline="0" dirty="0" smtClean="0">
                          <a:solidFill>
                            <a:srgbClr val="000000"/>
                          </a:solidFill>
                          <a:effectLst/>
                          <a:latin typeface="+mn-lt"/>
                        </a:rPr>
                        <a:t>TerminalProduct</a:t>
                      </a:r>
                      <a:endParaRPr lang="de-DE" sz="900" b="0" i="0" u="none" strike="noStrike" baseline="0" dirty="0">
                        <a:solidFill>
                          <a:srgbClr val="000000"/>
                        </a:solidFill>
                        <a:effectLst/>
                        <a:latin typeface="+mn-lt"/>
                      </a:endParaRPr>
                    </a:p>
                  </a:txBody>
                  <a:tcPr marL="4755" marR="4755" marT="4755" marB="0" anchor="ctr"/>
                </a:tc>
              </a:tr>
              <a:tr h="162225">
                <a:tc>
                  <a:txBody>
                    <a:bodyPr/>
                    <a:lstStyle/>
                    <a:p>
                      <a:pPr algn="l" fontAlgn="b"/>
                      <a:endParaRPr lang="de-DE" sz="900" b="0" i="0" u="none" strike="noStrike" baseline="0" dirty="0">
                        <a:solidFill>
                          <a:srgbClr val="000000"/>
                        </a:solidFill>
                        <a:effectLst/>
                        <a:latin typeface="+mn-lt"/>
                      </a:endParaRPr>
                    </a:p>
                  </a:txBody>
                  <a:tcPr marL="4755" marR="4755" marT="4755" marB="0" anchor="b"/>
                </a:tc>
                <a:tc>
                  <a:txBody>
                    <a:bodyPr/>
                    <a:lstStyle/>
                    <a:p>
                      <a:pPr algn="l" fontAlgn="b"/>
                      <a:r>
                        <a:rPr lang="de-DE" sz="900" b="0" i="0" u="none" strike="noStrike" baseline="0" dirty="0" smtClean="0">
                          <a:solidFill>
                            <a:srgbClr val="000000"/>
                          </a:solidFill>
                          <a:effectLst/>
                          <a:latin typeface="+mn-lt"/>
                        </a:rPr>
                        <a:t>ProductIdentifier</a:t>
                      </a:r>
                      <a:endParaRPr lang="de-DE" sz="900" b="0" i="0" u="none" strike="noStrike" baseline="0" dirty="0">
                        <a:solidFill>
                          <a:srgbClr val="000000"/>
                        </a:solidFill>
                        <a:effectLst/>
                        <a:latin typeface="+mn-lt"/>
                      </a:endParaRPr>
                    </a:p>
                  </a:txBody>
                  <a:tcPr marL="4755" marR="4755" marT="4755" marB="0" anchor="b"/>
                </a:tc>
                <a:tc>
                  <a:txBody>
                    <a:bodyPr/>
                    <a:lstStyle/>
                    <a:p>
                      <a:pPr marL="0" marR="0" indent="0" algn="ctr" defTabSz="457200" rtl="0" eaLnBrk="1" fontAlgn="ctr" latinLnBrk="0" hangingPunct="1">
                        <a:lnSpc>
                          <a:spcPct val="100000"/>
                        </a:lnSpc>
                        <a:spcBef>
                          <a:spcPts val="0"/>
                        </a:spcBef>
                        <a:spcAft>
                          <a:spcPts val="0"/>
                        </a:spcAft>
                        <a:buClrTx/>
                        <a:buSzTx/>
                        <a:buFontTx/>
                        <a:buNone/>
                        <a:tabLst/>
                        <a:defRPr/>
                      </a:pPr>
                      <a:r>
                        <a:rPr lang="de-DE" sz="900" u="none" strike="noStrike" dirty="0" smtClean="0">
                          <a:effectLst/>
                        </a:rPr>
                        <a:t>T60000</a:t>
                      </a:r>
                      <a:endParaRPr lang="de-DE" sz="900" b="0" i="0" u="none" strike="noStrike" dirty="0" smtClean="0">
                        <a:solidFill>
                          <a:srgbClr val="000000"/>
                        </a:solidFill>
                        <a:effectLst/>
                        <a:latin typeface="Calibri" panose="020F0502020204030204" pitchFamily="34" charset="0"/>
                      </a:endParaRPr>
                    </a:p>
                  </a:txBody>
                  <a:tcPr marL="4755" marR="4755" marT="4755" marB="0" anchor="ctr"/>
                </a:tc>
              </a:tr>
              <a:tr h="162225">
                <a:tc>
                  <a:txBody>
                    <a:bodyPr/>
                    <a:lstStyle/>
                    <a:p>
                      <a:pPr algn="l" fontAlgn="b"/>
                      <a:endParaRPr lang="de-DE" sz="900" b="0" i="0" u="none" strike="noStrike" baseline="0" dirty="0">
                        <a:solidFill>
                          <a:srgbClr val="000000"/>
                        </a:solidFill>
                        <a:effectLst/>
                        <a:latin typeface="+mn-lt"/>
                      </a:endParaRPr>
                    </a:p>
                  </a:txBody>
                  <a:tcPr marL="4755" marR="4755" marT="4755" marB="0" anchor="b"/>
                </a:tc>
                <a:tc>
                  <a:txBody>
                    <a:bodyPr/>
                    <a:lstStyle/>
                    <a:p>
                      <a:pPr algn="l" fontAlgn="b"/>
                      <a:r>
                        <a:rPr lang="de-DE" sz="900" b="0" i="0" u="none" strike="noStrike" baseline="0" dirty="0" smtClean="0">
                          <a:solidFill>
                            <a:srgbClr val="000000"/>
                          </a:solidFill>
                          <a:effectLst/>
                          <a:latin typeface="+mn-lt"/>
                        </a:rPr>
                        <a:t>PlannedQuantity:Volume:MeasurementType</a:t>
                      </a:r>
                      <a:endParaRPr lang="de-DE" sz="900" b="0" i="0" u="none" strike="noStrike" baseline="0" dirty="0">
                        <a:solidFill>
                          <a:srgbClr val="000000"/>
                        </a:solidFill>
                        <a:effectLst/>
                        <a:latin typeface="+mn-lt"/>
                      </a:endParaRPr>
                    </a:p>
                  </a:txBody>
                  <a:tcPr marL="4755" marR="4755" marT="4755" marB="0" anchor="b"/>
                </a:tc>
                <a:tc>
                  <a:txBody>
                    <a:bodyPr/>
                    <a:lstStyle/>
                    <a:p>
                      <a:pPr marL="0" marR="0" indent="0" algn="ctr" defTabSz="457200" rtl="0" eaLnBrk="1" fontAlgn="ctr" latinLnBrk="0" hangingPunct="1">
                        <a:lnSpc>
                          <a:spcPct val="100000"/>
                        </a:lnSpc>
                        <a:spcBef>
                          <a:spcPts val="0"/>
                        </a:spcBef>
                        <a:spcAft>
                          <a:spcPts val="0"/>
                        </a:spcAft>
                        <a:buClrTx/>
                        <a:buSzTx/>
                        <a:buFontTx/>
                        <a:buNone/>
                        <a:tabLst/>
                        <a:defRPr/>
                      </a:pPr>
                      <a:r>
                        <a:rPr lang="de-DE" sz="900" b="0" i="0" u="none" strike="noStrike" dirty="0" smtClean="0">
                          <a:solidFill>
                            <a:srgbClr val="000000"/>
                          </a:solidFill>
                          <a:effectLst/>
                          <a:latin typeface="Calibri" panose="020F0502020204030204" pitchFamily="34" charset="0"/>
                        </a:rPr>
                        <a:t>Ordered</a:t>
                      </a:r>
                    </a:p>
                  </a:txBody>
                  <a:tcPr marL="4755" marR="4755" marT="4755" marB="0" anchor="ctr"/>
                </a:tc>
              </a:tr>
              <a:tr h="162225">
                <a:tc>
                  <a:txBody>
                    <a:bodyPr/>
                    <a:lstStyle/>
                    <a:p>
                      <a:pPr algn="l" fontAlgn="b"/>
                      <a:endParaRPr lang="de-DE" sz="900" b="0" i="0" u="none" strike="noStrike" baseline="0" dirty="0">
                        <a:solidFill>
                          <a:srgbClr val="000000"/>
                        </a:solidFill>
                        <a:effectLst/>
                        <a:latin typeface="+mn-lt"/>
                      </a:endParaRPr>
                    </a:p>
                  </a:txBody>
                  <a:tcPr marL="4755" marR="4755" marT="4755" marB="0" anchor="b"/>
                </a:tc>
                <a:tc>
                  <a:txBody>
                    <a:bodyPr/>
                    <a:lstStyle/>
                    <a:p>
                      <a:pPr marL="0" marR="0" indent="0" algn="l" defTabSz="457200" rtl="0" eaLnBrk="1" fontAlgn="b" latinLnBrk="0" hangingPunct="1">
                        <a:lnSpc>
                          <a:spcPct val="100000"/>
                        </a:lnSpc>
                        <a:spcBef>
                          <a:spcPts val="0"/>
                        </a:spcBef>
                        <a:spcAft>
                          <a:spcPts val="0"/>
                        </a:spcAft>
                        <a:buClrTx/>
                        <a:buSzTx/>
                        <a:buFontTx/>
                        <a:buNone/>
                        <a:tabLst/>
                        <a:defRPr/>
                      </a:pPr>
                      <a:r>
                        <a:rPr lang="de-DE" sz="900" b="0" i="0" u="none" strike="noStrike" baseline="0" dirty="0" smtClean="0">
                          <a:solidFill>
                            <a:srgbClr val="000000"/>
                          </a:solidFill>
                          <a:effectLst/>
                          <a:latin typeface="+mn-lt"/>
                        </a:rPr>
                        <a:t>PlannedQuantity:Volume:MeasurementQualifer</a:t>
                      </a:r>
                    </a:p>
                  </a:txBody>
                  <a:tcPr marL="4755" marR="4755" marT="4755" marB="0" anchor="b"/>
                </a:tc>
                <a:tc>
                  <a:txBody>
                    <a:bodyPr/>
                    <a:lstStyle/>
                    <a:p>
                      <a:pPr marL="0" marR="0" indent="0" algn="ctr" defTabSz="457200" rtl="0" eaLnBrk="1" fontAlgn="ctr" latinLnBrk="0" hangingPunct="1">
                        <a:lnSpc>
                          <a:spcPct val="100000"/>
                        </a:lnSpc>
                        <a:spcBef>
                          <a:spcPts val="0"/>
                        </a:spcBef>
                        <a:spcAft>
                          <a:spcPts val="0"/>
                        </a:spcAft>
                        <a:buClrTx/>
                        <a:buSzTx/>
                        <a:buFontTx/>
                        <a:buNone/>
                        <a:tabLst/>
                        <a:defRPr/>
                      </a:pPr>
                      <a:r>
                        <a:rPr lang="de-DE" sz="900" b="0" i="0" u="none" strike="noStrike" dirty="0" smtClean="0">
                          <a:solidFill>
                            <a:srgbClr val="000000"/>
                          </a:solidFill>
                          <a:effectLst/>
                          <a:latin typeface="Calibri" panose="020F0502020204030204" pitchFamily="34" charset="0"/>
                        </a:rPr>
                        <a:t>Standard</a:t>
                      </a:r>
                    </a:p>
                  </a:txBody>
                  <a:tcPr marL="4755" marR="4755" marT="4755" marB="0" anchor="ctr"/>
                </a:tc>
              </a:tr>
              <a:tr h="162225">
                <a:tc>
                  <a:txBody>
                    <a:bodyPr/>
                    <a:lstStyle/>
                    <a:p>
                      <a:pPr algn="l" fontAlgn="b"/>
                      <a:endParaRPr lang="de-DE" sz="900" b="0" i="0" u="none" strike="noStrike" baseline="0" dirty="0">
                        <a:solidFill>
                          <a:srgbClr val="000000"/>
                        </a:solidFill>
                        <a:effectLst/>
                        <a:latin typeface="+mn-lt"/>
                      </a:endParaRPr>
                    </a:p>
                  </a:txBody>
                  <a:tcPr marL="4755" marR="4755" marT="4755" marB="0" anchor="b"/>
                </a:tc>
                <a:tc>
                  <a:txBody>
                    <a:bodyPr/>
                    <a:lstStyle/>
                    <a:p>
                      <a:pPr marL="0" marR="0" indent="0" algn="l" defTabSz="457200" rtl="0" eaLnBrk="1" fontAlgn="b" latinLnBrk="0" hangingPunct="1">
                        <a:lnSpc>
                          <a:spcPct val="100000"/>
                        </a:lnSpc>
                        <a:spcBef>
                          <a:spcPts val="0"/>
                        </a:spcBef>
                        <a:spcAft>
                          <a:spcPts val="0"/>
                        </a:spcAft>
                        <a:buClrTx/>
                        <a:buSzTx/>
                        <a:buFontTx/>
                        <a:buNone/>
                        <a:tabLst/>
                        <a:defRPr/>
                      </a:pPr>
                      <a:r>
                        <a:rPr lang="de-DE" sz="900" b="0" i="0" u="none" strike="noStrike" baseline="0" dirty="0" smtClean="0">
                          <a:solidFill>
                            <a:srgbClr val="000000"/>
                          </a:solidFill>
                          <a:effectLst/>
                          <a:latin typeface="+mn-lt"/>
                        </a:rPr>
                        <a:t>PlannedQuantity:Volume:MeasurementQuantity</a:t>
                      </a:r>
                    </a:p>
                  </a:txBody>
                  <a:tcPr marL="4755" marR="4755" marT="4755" marB="0" anchor="b"/>
                </a:tc>
                <a:tc>
                  <a:txBody>
                    <a:bodyPr/>
                    <a:lstStyle/>
                    <a:p>
                      <a:pPr marL="0" marR="0" indent="0" algn="ctr" defTabSz="457200" rtl="0" eaLnBrk="1" fontAlgn="ctr" latinLnBrk="0" hangingPunct="1">
                        <a:lnSpc>
                          <a:spcPct val="100000"/>
                        </a:lnSpc>
                        <a:spcBef>
                          <a:spcPts val="0"/>
                        </a:spcBef>
                        <a:spcAft>
                          <a:spcPts val="0"/>
                        </a:spcAft>
                        <a:buClrTx/>
                        <a:buSzTx/>
                        <a:buFontTx/>
                        <a:buNone/>
                        <a:tabLst/>
                        <a:defRPr/>
                      </a:pPr>
                      <a:r>
                        <a:rPr lang="de-DE" sz="900" b="0" i="0" u="none" strike="noStrike" dirty="0" smtClean="0">
                          <a:solidFill>
                            <a:srgbClr val="000000"/>
                          </a:solidFill>
                          <a:effectLst/>
                          <a:latin typeface="Calibri" panose="020F0502020204030204" pitchFamily="34" charset="0"/>
                        </a:rPr>
                        <a:t>10000</a:t>
                      </a:r>
                    </a:p>
                  </a:txBody>
                  <a:tcPr marL="4755" marR="4755" marT="4755" marB="0" anchor="ctr"/>
                </a:tc>
              </a:tr>
              <a:tr h="162225">
                <a:tc>
                  <a:txBody>
                    <a:bodyPr/>
                    <a:lstStyle/>
                    <a:p>
                      <a:pPr algn="l" fontAlgn="b"/>
                      <a:endParaRPr lang="de-DE" sz="900" b="0" i="0" u="none" strike="noStrike" baseline="0" dirty="0">
                        <a:solidFill>
                          <a:srgbClr val="000000"/>
                        </a:solidFill>
                        <a:effectLst/>
                        <a:latin typeface="+mn-lt"/>
                      </a:endParaRPr>
                    </a:p>
                  </a:txBody>
                  <a:tcPr marL="4755" marR="4755" marT="4755" marB="0" anchor="b"/>
                </a:tc>
                <a:tc>
                  <a:txBody>
                    <a:bodyPr/>
                    <a:lstStyle/>
                    <a:p>
                      <a:pPr marL="0" marR="0" indent="0" algn="l" defTabSz="457200" rtl="0" eaLnBrk="1" fontAlgn="b" latinLnBrk="0" hangingPunct="1">
                        <a:lnSpc>
                          <a:spcPct val="100000"/>
                        </a:lnSpc>
                        <a:spcBef>
                          <a:spcPts val="0"/>
                        </a:spcBef>
                        <a:spcAft>
                          <a:spcPts val="0"/>
                        </a:spcAft>
                        <a:buClrTx/>
                        <a:buSzTx/>
                        <a:buFontTx/>
                        <a:buNone/>
                        <a:tabLst/>
                        <a:defRPr/>
                      </a:pPr>
                      <a:r>
                        <a:rPr lang="de-DE" sz="900" b="0" i="0" u="none" strike="noStrike" baseline="0" dirty="0" smtClean="0">
                          <a:solidFill>
                            <a:srgbClr val="000000"/>
                          </a:solidFill>
                          <a:effectLst/>
                          <a:latin typeface="+mn-lt"/>
                        </a:rPr>
                        <a:t>PlannedQuantity:Volume:MeasurementUOM</a:t>
                      </a:r>
                    </a:p>
                  </a:txBody>
                  <a:tcPr marL="4755" marR="4755" marT="4755" marB="0" anchor="b"/>
                </a:tc>
                <a:tc>
                  <a:txBody>
                    <a:bodyPr/>
                    <a:lstStyle/>
                    <a:p>
                      <a:pPr marL="0" marR="0" indent="0" algn="ctr" defTabSz="457200" rtl="0" eaLnBrk="1" fontAlgn="ctr" latinLnBrk="0" hangingPunct="1">
                        <a:lnSpc>
                          <a:spcPct val="100000"/>
                        </a:lnSpc>
                        <a:spcBef>
                          <a:spcPts val="0"/>
                        </a:spcBef>
                        <a:spcAft>
                          <a:spcPts val="0"/>
                        </a:spcAft>
                        <a:buClrTx/>
                        <a:buSzTx/>
                        <a:buFontTx/>
                        <a:buNone/>
                        <a:tabLst/>
                        <a:defRPr/>
                      </a:pPr>
                      <a:r>
                        <a:rPr lang="de-DE" sz="900" b="0" i="0" u="none" strike="noStrike" dirty="0" smtClean="0">
                          <a:solidFill>
                            <a:srgbClr val="000000"/>
                          </a:solidFill>
                          <a:effectLst/>
                          <a:latin typeface="Calibri" panose="020F0502020204030204" pitchFamily="34" charset="0"/>
                        </a:rPr>
                        <a:t>LTR</a:t>
                      </a:r>
                    </a:p>
                  </a:txBody>
                  <a:tcPr marL="4755" marR="4755" marT="4755" marB="0" anchor="ctr"/>
                </a:tc>
              </a:tr>
            </a:tbl>
          </a:graphicData>
        </a:graphic>
      </p:graphicFrame>
      <p:sp>
        <p:nvSpPr>
          <p:cNvPr id="10" name="Rechteck 3"/>
          <p:cNvSpPr/>
          <p:nvPr/>
        </p:nvSpPr>
        <p:spPr>
          <a:xfrm>
            <a:off x="5145810" y="1686353"/>
            <a:ext cx="851178"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a:t>Carrier</a:t>
            </a:r>
          </a:p>
          <a:p>
            <a:pPr algn="ctr"/>
            <a:r>
              <a:rPr lang="en-GB" dirty="0"/>
              <a:t>CC1</a:t>
            </a:r>
          </a:p>
        </p:txBody>
      </p:sp>
    </p:spTree>
    <p:extLst>
      <p:ext uri="{BB962C8B-B14F-4D97-AF65-F5344CB8AC3E}">
        <p14:creationId xmlns:p14="http://schemas.microsoft.com/office/powerpoint/2010/main" val="245069796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Order Use Case Overview</a:t>
            </a:r>
            <a:endParaRPr lang="en-US" dirty="0"/>
          </a:p>
        </p:txBody>
      </p:sp>
      <p:sp>
        <p:nvSpPr>
          <p:cNvPr id="3" name="Content Placeholder 2"/>
          <p:cNvSpPr>
            <a:spLocks noGrp="1"/>
          </p:cNvSpPr>
          <p:nvPr>
            <p:ph idx="1"/>
          </p:nvPr>
        </p:nvSpPr>
        <p:spPr>
          <a:xfrm>
            <a:off x="457200" y="1219809"/>
            <a:ext cx="8229600" cy="1274885"/>
          </a:xfrm>
        </p:spPr>
        <p:txBody>
          <a:bodyPr>
            <a:normAutofit fontScale="55000" lnSpcReduction="20000"/>
          </a:bodyPr>
          <a:lstStyle/>
          <a:p>
            <a:pPr marL="0" indent="0">
              <a:buNone/>
            </a:pPr>
            <a:r>
              <a:rPr lang="en-US" sz="2000" dirty="0" smtClean="0"/>
              <a:t>The 4 Order Use cases to be reviewed are </a:t>
            </a:r>
          </a:p>
          <a:p>
            <a:pPr marL="457200" indent="-457200">
              <a:buAutoNum type="arabicParenR"/>
            </a:pPr>
            <a:r>
              <a:rPr lang="en-US" sz="2000" dirty="0" smtClean="0"/>
              <a:t>Order Use Case 1  - Order against AAA Supply Contract (Sales Order Non-Equity – Assume Contract Use Case 2 in place)</a:t>
            </a:r>
          </a:p>
          <a:p>
            <a:pPr marL="457200" indent="-457200">
              <a:buAutoNum type="arabicParenR"/>
            </a:pPr>
            <a:r>
              <a:rPr lang="en-US" sz="2000" dirty="0" smtClean="0"/>
              <a:t>Order Use Case 2  - C01 is Customer of AAA, who places an Order against a Sales Contract  (Assume Contract Use Case 1 in place)</a:t>
            </a:r>
          </a:p>
          <a:p>
            <a:pPr marL="457200" indent="-457200">
              <a:buAutoNum type="arabicParenR"/>
            </a:pPr>
            <a:r>
              <a:rPr lang="en-US" sz="2000" dirty="0" smtClean="0"/>
              <a:t>Order Use Case 3 – Order against a </a:t>
            </a:r>
            <a:r>
              <a:rPr lang="en-US" sz="2000" dirty="0" err="1" smtClean="0"/>
              <a:t>LoadID</a:t>
            </a:r>
            <a:r>
              <a:rPr lang="en-US" sz="2000" dirty="0" smtClean="0"/>
              <a:t>, AAA is Stockowner (will create </a:t>
            </a:r>
            <a:r>
              <a:rPr lang="en-US" sz="2000" dirty="0" err="1" smtClean="0"/>
              <a:t>LoadID</a:t>
            </a:r>
            <a:r>
              <a:rPr lang="en-US" sz="2000" dirty="0" smtClean="0"/>
              <a:t> Contract similar to Contract Use Case 1).</a:t>
            </a:r>
          </a:p>
          <a:p>
            <a:pPr marL="457200" indent="-457200">
              <a:buAutoNum type="arabicParenR"/>
            </a:pPr>
            <a:r>
              <a:rPr lang="en-US" sz="2000" dirty="0" smtClean="0"/>
              <a:t>Order Use Case 4 – Sales Order against Account (</a:t>
            </a:r>
            <a:r>
              <a:rPr lang="en-US" sz="2000" dirty="0" err="1" smtClean="0"/>
              <a:t>Soldto</a:t>
            </a:r>
            <a:r>
              <a:rPr lang="en-US" sz="2000" dirty="0" smtClean="0"/>
              <a:t>/</a:t>
            </a:r>
            <a:r>
              <a:rPr lang="en-US" sz="2000" dirty="0" err="1" smtClean="0"/>
              <a:t>ShipTo</a:t>
            </a:r>
            <a:r>
              <a:rPr lang="en-US" sz="2000" dirty="0" smtClean="0"/>
              <a:t>) – Assuming AAA doesn’t use PM, but BBB does.</a:t>
            </a:r>
          </a:p>
          <a:p>
            <a:pPr marL="457200" indent="-457200">
              <a:buAutoNum type="arabicParenR"/>
            </a:pPr>
            <a:endParaRPr lang="en-US" sz="2000" dirty="0"/>
          </a:p>
        </p:txBody>
      </p:sp>
      <p:sp>
        <p:nvSpPr>
          <p:cNvPr id="4" name="Rechteck 13"/>
          <p:cNvSpPr/>
          <p:nvPr/>
        </p:nvSpPr>
        <p:spPr>
          <a:xfrm>
            <a:off x="520578" y="2471149"/>
            <a:ext cx="8041660" cy="970105"/>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 name="Rechteck 15"/>
          <p:cNvSpPr/>
          <p:nvPr/>
        </p:nvSpPr>
        <p:spPr>
          <a:xfrm>
            <a:off x="3047424" y="2729665"/>
            <a:ext cx="720000" cy="58604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dirty="0" smtClean="0"/>
              <a:t>OilCo</a:t>
            </a:r>
          </a:p>
          <a:p>
            <a:pPr algn="ctr"/>
            <a:r>
              <a:rPr lang="en-GB" dirty="0" smtClean="0"/>
              <a:t>BBB</a:t>
            </a:r>
            <a:endParaRPr lang="en-GB" dirty="0"/>
          </a:p>
        </p:txBody>
      </p:sp>
      <p:sp>
        <p:nvSpPr>
          <p:cNvPr id="6" name="Zylinder 16"/>
          <p:cNvSpPr/>
          <p:nvPr/>
        </p:nvSpPr>
        <p:spPr>
          <a:xfrm>
            <a:off x="5252415" y="2729665"/>
            <a:ext cx="995423" cy="58604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7" name="Pfeil nach rechts 17"/>
          <p:cNvSpPr/>
          <p:nvPr/>
        </p:nvSpPr>
        <p:spPr>
          <a:xfrm>
            <a:off x="3990777" y="3054387"/>
            <a:ext cx="1012784" cy="12435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Textfeld 18"/>
          <p:cNvSpPr txBox="1"/>
          <p:nvPr/>
        </p:nvSpPr>
        <p:spPr>
          <a:xfrm>
            <a:off x="3856649" y="2802191"/>
            <a:ext cx="999376" cy="338554"/>
          </a:xfrm>
          <a:prstGeom prst="rect">
            <a:avLst/>
          </a:prstGeom>
          <a:noFill/>
        </p:spPr>
        <p:txBody>
          <a:bodyPr wrap="none" rtlCol="0">
            <a:spAutoFit/>
          </a:bodyPr>
          <a:lstStyle/>
          <a:p>
            <a:r>
              <a:rPr lang="en-GB" sz="1600" dirty="0" smtClean="0"/>
              <a:t>PM Order</a:t>
            </a:r>
            <a:endParaRPr lang="en-GB" sz="1600" dirty="0"/>
          </a:p>
        </p:txBody>
      </p:sp>
      <p:sp>
        <p:nvSpPr>
          <p:cNvPr id="9" name="Textfeld 23"/>
          <p:cNvSpPr txBox="1"/>
          <p:nvPr/>
        </p:nvSpPr>
        <p:spPr>
          <a:xfrm>
            <a:off x="3707131" y="2481098"/>
            <a:ext cx="1566134" cy="369332"/>
          </a:xfrm>
          <a:prstGeom prst="rect">
            <a:avLst/>
          </a:prstGeom>
          <a:noFill/>
        </p:spPr>
        <p:txBody>
          <a:bodyPr wrap="none" rtlCol="0">
            <a:spAutoFit/>
          </a:bodyPr>
          <a:lstStyle/>
          <a:p>
            <a:r>
              <a:rPr lang="en-GB" dirty="0" smtClean="0"/>
              <a:t>PM-Message 1</a:t>
            </a:r>
            <a:endParaRPr lang="en-GB" dirty="0"/>
          </a:p>
        </p:txBody>
      </p:sp>
      <p:sp>
        <p:nvSpPr>
          <p:cNvPr id="16" name="Rechteck 13"/>
          <p:cNvSpPr/>
          <p:nvPr/>
        </p:nvSpPr>
        <p:spPr>
          <a:xfrm>
            <a:off x="533400" y="3602426"/>
            <a:ext cx="8041660" cy="970105"/>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Rechteck 15"/>
          <p:cNvSpPr/>
          <p:nvPr/>
        </p:nvSpPr>
        <p:spPr>
          <a:xfrm>
            <a:off x="3060246" y="3860942"/>
            <a:ext cx="720000" cy="58604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AAA </a:t>
            </a:r>
            <a:r>
              <a:rPr lang="en-GB" dirty="0" err="1" smtClean="0"/>
              <a:t>Cust</a:t>
            </a:r>
            <a:endParaRPr lang="en-GB" dirty="0" smtClean="0"/>
          </a:p>
          <a:p>
            <a:pPr algn="ctr"/>
            <a:r>
              <a:rPr lang="en-GB" dirty="0" smtClean="0"/>
              <a:t>C01</a:t>
            </a:r>
          </a:p>
        </p:txBody>
      </p:sp>
      <p:sp>
        <p:nvSpPr>
          <p:cNvPr id="18" name="Zylinder 16"/>
          <p:cNvSpPr/>
          <p:nvPr/>
        </p:nvSpPr>
        <p:spPr>
          <a:xfrm>
            <a:off x="5265237" y="3860942"/>
            <a:ext cx="995423" cy="58604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19" name="Pfeil nach rechts 17"/>
          <p:cNvSpPr/>
          <p:nvPr/>
        </p:nvSpPr>
        <p:spPr>
          <a:xfrm>
            <a:off x="4003599" y="4185664"/>
            <a:ext cx="1012784" cy="12435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Textfeld 18"/>
          <p:cNvSpPr txBox="1"/>
          <p:nvPr/>
        </p:nvSpPr>
        <p:spPr>
          <a:xfrm>
            <a:off x="3869471" y="3933468"/>
            <a:ext cx="999376" cy="338554"/>
          </a:xfrm>
          <a:prstGeom prst="rect">
            <a:avLst/>
          </a:prstGeom>
          <a:noFill/>
        </p:spPr>
        <p:txBody>
          <a:bodyPr wrap="none" rtlCol="0">
            <a:spAutoFit/>
          </a:bodyPr>
          <a:lstStyle/>
          <a:p>
            <a:r>
              <a:rPr lang="en-GB" sz="1600" dirty="0" smtClean="0"/>
              <a:t>PM Order</a:t>
            </a:r>
            <a:endParaRPr lang="en-GB" sz="1600" dirty="0"/>
          </a:p>
        </p:txBody>
      </p:sp>
      <p:sp>
        <p:nvSpPr>
          <p:cNvPr id="21" name="Textfeld 23"/>
          <p:cNvSpPr txBox="1"/>
          <p:nvPr/>
        </p:nvSpPr>
        <p:spPr>
          <a:xfrm>
            <a:off x="3719953" y="3612375"/>
            <a:ext cx="1566134" cy="369332"/>
          </a:xfrm>
          <a:prstGeom prst="rect">
            <a:avLst/>
          </a:prstGeom>
          <a:noFill/>
        </p:spPr>
        <p:txBody>
          <a:bodyPr wrap="none" rtlCol="0">
            <a:spAutoFit/>
          </a:bodyPr>
          <a:lstStyle/>
          <a:p>
            <a:r>
              <a:rPr lang="en-GB" dirty="0" smtClean="0"/>
              <a:t>PM-Message 1</a:t>
            </a:r>
            <a:endParaRPr lang="en-GB" dirty="0"/>
          </a:p>
        </p:txBody>
      </p:sp>
      <p:sp>
        <p:nvSpPr>
          <p:cNvPr id="22" name="Rechteck 13"/>
          <p:cNvSpPr/>
          <p:nvPr/>
        </p:nvSpPr>
        <p:spPr>
          <a:xfrm>
            <a:off x="546222" y="4724931"/>
            <a:ext cx="8041660" cy="970105"/>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 name="Rechteck 15"/>
          <p:cNvSpPr/>
          <p:nvPr/>
        </p:nvSpPr>
        <p:spPr>
          <a:xfrm>
            <a:off x="3073068" y="4983447"/>
            <a:ext cx="720000" cy="58604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AAA</a:t>
            </a:r>
            <a:endParaRPr lang="en-GB" dirty="0"/>
          </a:p>
        </p:txBody>
      </p:sp>
      <p:sp>
        <p:nvSpPr>
          <p:cNvPr id="24" name="Zylinder 16"/>
          <p:cNvSpPr/>
          <p:nvPr/>
        </p:nvSpPr>
        <p:spPr>
          <a:xfrm>
            <a:off x="5278059" y="4983447"/>
            <a:ext cx="995423" cy="58604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25" name="Pfeil nach rechts 17"/>
          <p:cNvSpPr/>
          <p:nvPr/>
        </p:nvSpPr>
        <p:spPr>
          <a:xfrm>
            <a:off x="4016421" y="5308169"/>
            <a:ext cx="1012784" cy="12435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 name="Textfeld 18"/>
          <p:cNvSpPr txBox="1"/>
          <p:nvPr/>
        </p:nvSpPr>
        <p:spPr>
          <a:xfrm>
            <a:off x="3882293" y="5055973"/>
            <a:ext cx="999376" cy="338554"/>
          </a:xfrm>
          <a:prstGeom prst="rect">
            <a:avLst/>
          </a:prstGeom>
          <a:noFill/>
        </p:spPr>
        <p:txBody>
          <a:bodyPr wrap="none" rtlCol="0">
            <a:spAutoFit/>
          </a:bodyPr>
          <a:lstStyle/>
          <a:p>
            <a:r>
              <a:rPr lang="en-GB" sz="1600" dirty="0" smtClean="0"/>
              <a:t>PM Order</a:t>
            </a:r>
            <a:endParaRPr lang="en-GB" sz="1600" dirty="0"/>
          </a:p>
        </p:txBody>
      </p:sp>
      <p:sp>
        <p:nvSpPr>
          <p:cNvPr id="27" name="Textfeld 23"/>
          <p:cNvSpPr txBox="1"/>
          <p:nvPr/>
        </p:nvSpPr>
        <p:spPr>
          <a:xfrm>
            <a:off x="3732775" y="4734880"/>
            <a:ext cx="1566134" cy="369332"/>
          </a:xfrm>
          <a:prstGeom prst="rect">
            <a:avLst/>
          </a:prstGeom>
          <a:noFill/>
        </p:spPr>
        <p:txBody>
          <a:bodyPr wrap="none" rtlCol="0">
            <a:spAutoFit/>
          </a:bodyPr>
          <a:lstStyle/>
          <a:p>
            <a:r>
              <a:rPr lang="en-GB" dirty="0" smtClean="0"/>
              <a:t>PM-Message 3</a:t>
            </a:r>
            <a:endParaRPr lang="en-GB" dirty="0"/>
          </a:p>
        </p:txBody>
      </p:sp>
      <p:sp>
        <p:nvSpPr>
          <p:cNvPr id="10" name="TextBox 9"/>
          <p:cNvSpPr txBox="1"/>
          <p:nvPr/>
        </p:nvSpPr>
        <p:spPr>
          <a:xfrm>
            <a:off x="762589" y="2602609"/>
            <a:ext cx="1909267" cy="646331"/>
          </a:xfrm>
          <a:prstGeom prst="rect">
            <a:avLst/>
          </a:prstGeom>
          <a:noFill/>
        </p:spPr>
        <p:txBody>
          <a:bodyPr wrap="square" rtlCol="0">
            <a:spAutoFit/>
          </a:bodyPr>
          <a:lstStyle/>
          <a:p>
            <a:r>
              <a:rPr lang="en-US" dirty="0"/>
              <a:t>Order against a Supply Contract</a:t>
            </a:r>
          </a:p>
        </p:txBody>
      </p:sp>
      <p:sp>
        <p:nvSpPr>
          <p:cNvPr id="28" name="TextBox 27"/>
          <p:cNvSpPr txBox="1"/>
          <p:nvPr/>
        </p:nvSpPr>
        <p:spPr>
          <a:xfrm>
            <a:off x="680902" y="3764312"/>
            <a:ext cx="1909267" cy="646331"/>
          </a:xfrm>
          <a:prstGeom prst="rect">
            <a:avLst/>
          </a:prstGeom>
          <a:noFill/>
        </p:spPr>
        <p:txBody>
          <a:bodyPr wrap="square" rtlCol="0">
            <a:spAutoFit/>
          </a:bodyPr>
          <a:lstStyle/>
          <a:p>
            <a:r>
              <a:rPr lang="en-US" dirty="0"/>
              <a:t>Order against a Sales Contract</a:t>
            </a:r>
          </a:p>
        </p:txBody>
      </p:sp>
      <p:sp>
        <p:nvSpPr>
          <p:cNvPr id="29" name="TextBox 28"/>
          <p:cNvSpPr txBox="1"/>
          <p:nvPr/>
        </p:nvSpPr>
        <p:spPr>
          <a:xfrm>
            <a:off x="695532" y="4886817"/>
            <a:ext cx="1909267" cy="646331"/>
          </a:xfrm>
          <a:prstGeom prst="rect">
            <a:avLst/>
          </a:prstGeom>
          <a:noFill/>
        </p:spPr>
        <p:txBody>
          <a:bodyPr wrap="square" rtlCol="0">
            <a:spAutoFit/>
          </a:bodyPr>
          <a:lstStyle/>
          <a:p>
            <a:r>
              <a:rPr lang="en-US" dirty="0"/>
              <a:t>Order against a </a:t>
            </a:r>
            <a:r>
              <a:rPr lang="en-US" dirty="0" err="1" smtClean="0"/>
              <a:t>LoadID</a:t>
            </a:r>
            <a:endParaRPr lang="en-US" dirty="0"/>
          </a:p>
        </p:txBody>
      </p:sp>
      <p:sp>
        <p:nvSpPr>
          <p:cNvPr id="30" name="Rechteck 13"/>
          <p:cNvSpPr/>
          <p:nvPr/>
        </p:nvSpPr>
        <p:spPr>
          <a:xfrm>
            <a:off x="533400" y="5756556"/>
            <a:ext cx="8041660" cy="970105"/>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 name="Rechteck 15"/>
          <p:cNvSpPr/>
          <p:nvPr/>
        </p:nvSpPr>
        <p:spPr>
          <a:xfrm>
            <a:off x="3060246" y="6015072"/>
            <a:ext cx="720000" cy="58604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dirty="0" smtClean="0"/>
              <a:t>OilCo</a:t>
            </a:r>
          </a:p>
          <a:p>
            <a:pPr algn="ctr"/>
            <a:r>
              <a:rPr lang="en-GB" dirty="0" smtClean="0"/>
              <a:t>BBB</a:t>
            </a:r>
            <a:endParaRPr lang="en-GB" dirty="0"/>
          </a:p>
        </p:txBody>
      </p:sp>
      <p:sp>
        <p:nvSpPr>
          <p:cNvPr id="32" name="Zylinder 16"/>
          <p:cNvSpPr/>
          <p:nvPr/>
        </p:nvSpPr>
        <p:spPr>
          <a:xfrm>
            <a:off x="5265237" y="6015072"/>
            <a:ext cx="995423" cy="58604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33" name="Pfeil nach rechts 17"/>
          <p:cNvSpPr/>
          <p:nvPr/>
        </p:nvSpPr>
        <p:spPr>
          <a:xfrm>
            <a:off x="4003599" y="6339794"/>
            <a:ext cx="1012784" cy="12435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4" name="Textfeld 18"/>
          <p:cNvSpPr txBox="1"/>
          <p:nvPr/>
        </p:nvSpPr>
        <p:spPr>
          <a:xfrm>
            <a:off x="3869471" y="6087598"/>
            <a:ext cx="999376" cy="338554"/>
          </a:xfrm>
          <a:prstGeom prst="rect">
            <a:avLst/>
          </a:prstGeom>
          <a:noFill/>
        </p:spPr>
        <p:txBody>
          <a:bodyPr wrap="none" rtlCol="0">
            <a:spAutoFit/>
          </a:bodyPr>
          <a:lstStyle/>
          <a:p>
            <a:r>
              <a:rPr lang="en-GB" sz="1600" dirty="0" smtClean="0"/>
              <a:t>PM Order</a:t>
            </a:r>
            <a:endParaRPr lang="en-GB" sz="1600" dirty="0"/>
          </a:p>
        </p:txBody>
      </p:sp>
      <p:sp>
        <p:nvSpPr>
          <p:cNvPr id="35" name="Textfeld 23"/>
          <p:cNvSpPr txBox="1"/>
          <p:nvPr/>
        </p:nvSpPr>
        <p:spPr>
          <a:xfrm>
            <a:off x="3719953" y="5766505"/>
            <a:ext cx="1566134" cy="369332"/>
          </a:xfrm>
          <a:prstGeom prst="rect">
            <a:avLst/>
          </a:prstGeom>
          <a:noFill/>
        </p:spPr>
        <p:txBody>
          <a:bodyPr wrap="none" rtlCol="0">
            <a:spAutoFit/>
          </a:bodyPr>
          <a:lstStyle/>
          <a:p>
            <a:r>
              <a:rPr lang="en-GB" dirty="0" smtClean="0"/>
              <a:t>PM-Message 4</a:t>
            </a:r>
            <a:endParaRPr lang="en-GB" dirty="0"/>
          </a:p>
        </p:txBody>
      </p:sp>
      <p:sp>
        <p:nvSpPr>
          <p:cNvPr id="36" name="TextBox 35"/>
          <p:cNvSpPr txBox="1"/>
          <p:nvPr/>
        </p:nvSpPr>
        <p:spPr>
          <a:xfrm>
            <a:off x="682710" y="5918442"/>
            <a:ext cx="1909267" cy="646331"/>
          </a:xfrm>
          <a:prstGeom prst="rect">
            <a:avLst/>
          </a:prstGeom>
          <a:noFill/>
        </p:spPr>
        <p:txBody>
          <a:bodyPr wrap="square" rtlCol="0">
            <a:spAutoFit/>
          </a:bodyPr>
          <a:lstStyle/>
          <a:p>
            <a:r>
              <a:rPr lang="en-US" dirty="0"/>
              <a:t>Sales Order against Account</a:t>
            </a:r>
          </a:p>
        </p:txBody>
      </p:sp>
    </p:spTree>
    <p:extLst>
      <p:ext uri="{BB962C8B-B14F-4D97-AF65-F5344CB8AC3E}">
        <p14:creationId xmlns:p14="http://schemas.microsoft.com/office/powerpoint/2010/main" val="382547872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GB" sz="2800" dirty="0" smtClean="0"/>
              <a:t>Order Use Case 1</a:t>
            </a:r>
            <a:endParaRPr lang="en-GB" sz="2800" dirty="0"/>
          </a:p>
        </p:txBody>
      </p:sp>
      <p:sp>
        <p:nvSpPr>
          <p:cNvPr id="4" name="Rechteck 3"/>
          <p:cNvSpPr/>
          <p:nvPr/>
        </p:nvSpPr>
        <p:spPr>
          <a:xfrm>
            <a:off x="4010148" y="3778078"/>
            <a:ext cx="720000" cy="900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dirty="0" smtClean="0"/>
              <a:t>OilCo</a:t>
            </a:r>
          </a:p>
          <a:p>
            <a:pPr algn="ctr"/>
            <a:r>
              <a:rPr lang="en-GB" dirty="0" smtClean="0"/>
              <a:t>BBB</a:t>
            </a:r>
            <a:endParaRPr lang="en-GB" dirty="0"/>
          </a:p>
        </p:txBody>
      </p:sp>
      <p:sp>
        <p:nvSpPr>
          <p:cNvPr id="6" name="Textfeld 5"/>
          <p:cNvSpPr txBox="1"/>
          <p:nvPr/>
        </p:nvSpPr>
        <p:spPr>
          <a:xfrm>
            <a:off x="715712" y="1378576"/>
            <a:ext cx="7890065" cy="1569660"/>
          </a:xfrm>
          <a:prstGeom prst="rect">
            <a:avLst/>
          </a:prstGeom>
          <a:noFill/>
        </p:spPr>
        <p:txBody>
          <a:bodyPr wrap="square" rtlCol="0">
            <a:spAutoFit/>
          </a:bodyPr>
          <a:lstStyle/>
          <a:p>
            <a:r>
              <a:rPr lang="en-GB" sz="1600" dirty="0" smtClean="0"/>
              <a:t>Oil company AAA picks up goods from a Supply Contract through the use of an Order at a Non-Equity Terminal TP1.</a:t>
            </a:r>
          </a:p>
          <a:p>
            <a:endParaRPr lang="en-GB" sz="1600" dirty="0"/>
          </a:p>
          <a:p>
            <a:r>
              <a:rPr lang="en-GB" sz="1600" dirty="0" smtClean="0"/>
              <a:t>Preconditions:</a:t>
            </a:r>
          </a:p>
          <a:p>
            <a:pPr marL="285750" indent="-285750">
              <a:buFontTx/>
              <a:buChar char="-"/>
            </a:pPr>
            <a:r>
              <a:rPr lang="en-GB" sz="1600" dirty="0" smtClean="0"/>
              <a:t>Supply Contract OilCo AAA with OilCo BBB</a:t>
            </a:r>
          </a:p>
          <a:p>
            <a:pPr marL="285750" indent="-285750">
              <a:buFontTx/>
              <a:buChar char="-"/>
            </a:pPr>
            <a:r>
              <a:rPr lang="en-GB" sz="1600" dirty="0" smtClean="0"/>
              <a:t>Accounts/Master Data created in TAS</a:t>
            </a:r>
            <a:endParaRPr lang="en-GB" sz="1600" dirty="0"/>
          </a:p>
        </p:txBody>
      </p:sp>
      <p:sp>
        <p:nvSpPr>
          <p:cNvPr id="7" name="Rechteck 6"/>
          <p:cNvSpPr/>
          <p:nvPr/>
        </p:nvSpPr>
        <p:spPr>
          <a:xfrm>
            <a:off x="674077" y="1335387"/>
            <a:ext cx="8012723" cy="1881329"/>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8" name="Grafik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43865" y="3910588"/>
            <a:ext cx="923544" cy="646176"/>
          </a:xfrm>
          <a:prstGeom prst="rect">
            <a:avLst/>
          </a:prstGeom>
        </p:spPr>
      </p:pic>
      <p:sp>
        <p:nvSpPr>
          <p:cNvPr id="10" name="Rechteck 9"/>
          <p:cNvSpPr/>
          <p:nvPr/>
        </p:nvSpPr>
        <p:spPr>
          <a:xfrm>
            <a:off x="674077" y="3317991"/>
            <a:ext cx="8041660" cy="1462358"/>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Pfeil nach rechts 11"/>
          <p:cNvSpPr/>
          <p:nvPr/>
        </p:nvSpPr>
        <p:spPr>
          <a:xfrm>
            <a:off x="4990924" y="4132180"/>
            <a:ext cx="474562" cy="214131"/>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13" name="Textfeld 12"/>
          <p:cNvSpPr txBox="1"/>
          <p:nvPr/>
        </p:nvSpPr>
        <p:spPr>
          <a:xfrm>
            <a:off x="3808066" y="3293023"/>
            <a:ext cx="1354666" cy="369332"/>
          </a:xfrm>
          <a:prstGeom prst="rect">
            <a:avLst/>
          </a:prstGeom>
          <a:noFill/>
        </p:spPr>
        <p:txBody>
          <a:bodyPr wrap="none" rtlCol="0">
            <a:spAutoFit/>
          </a:bodyPr>
          <a:lstStyle/>
          <a:p>
            <a:r>
              <a:rPr lang="en-GB" dirty="0" smtClean="0"/>
              <a:t>Equity Chain</a:t>
            </a:r>
            <a:endParaRPr lang="en-GB" dirty="0"/>
          </a:p>
        </p:txBody>
      </p:sp>
      <p:sp>
        <p:nvSpPr>
          <p:cNvPr id="14" name="Rechteck 13"/>
          <p:cNvSpPr/>
          <p:nvPr/>
        </p:nvSpPr>
        <p:spPr>
          <a:xfrm>
            <a:off x="674077" y="4955910"/>
            <a:ext cx="8041660" cy="1701479"/>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Rechteck 15"/>
          <p:cNvSpPr/>
          <p:nvPr/>
        </p:nvSpPr>
        <p:spPr>
          <a:xfrm>
            <a:off x="3200923" y="5601274"/>
            <a:ext cx="720000" cy="900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dirty="0" smtClean="0"/>
              <a:t>OilCo</a:t>
            </a:r>
          </a:p>
          <a:p>
            <a:pPr algn="ctr"/>
            <a:r>
              <a:rPr lang="en-GB" dirty="0" smtClean="0"/>
              <a:t>BBB</a:t>
            </a:r>
            <a:endParaRPr lang="en-GB" dirty="0"/>
          </a:p>
        </p:txBody>
      </p:sp>
      <p:sp>
        <p:nvSpPr>
          <p:cNvPr id="17" name="Zylinder 16"/>
          <p:cNvSpPr/>
          <p:nvPr/>
        </p:nvSpPr>
        <p:spPr>
          <a:xfrm>
            <a:off x="5405914" y="5601274"/>
            <a:ext cx="995423" cy="90000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18" name="Pfeil nach rechts 17"/>
          <p:cNvSpPr/>
          <p:nvPr/>
        </p:nvSpPr>
        <p:spPr>
          <a:xfrm>
            <a:off x="4144276" y="5996332"/>
            <a:ext cx="1012784" cy="1909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Textfeld 18"/>
          <p:cNvSpPr txBox="1"/>
          <p:nvPr/>
        </p:nvSpPr>
        <p:spPr>
          <a:xfrm>
            <a:off x="4137922" y="5744136"/>
            <a:ext cx="999376" cy="338554"/>
          </a:xfrm>
          <a:prstGeom prst="rect">
            <a:avLst/>
          </a:prstGeom>
          <a:noFill/>
        </p:spPr>
        <p:txBody>
          <a:bodyPr wrap="none" rtlCol="0">
            <a:spAutoFit/>
          </a:bodyPr>
          <a:lstStyle/>
          <a:p>
            <a:r>
              <a:rPr lang="en-GB" sz="1600" dirty="0" smtClean="0"/>
              <a:t>PM Order</a:t>
            </a:r>
            <a:endParaRPr lang="en-GB" sz="1600" dirty="0"/>
          </a:p>
        </p:txBody>
      </p:sp>
      <p:sp>
        <p:nvSpPr>
          <p:cNvPr id="24" name="Textfeld 23"/>
          <p:cNvSpPr txBox="1"/>
          <p:nvPr/>
        </p:nvSpPr>
        <p:spPr>
          <a:xfrm>
            <a:off x="3860630" y="4965859"/>
            <a:ext cx="1566134" cy="369332"/>
          </a:xfrm>
          <a:prstGeom prst="rect">
            <a:avLst/>
          </a:prstGeom>
          <a:noFill/>
        </p:spPr>
        <p:txBody>
          <a:bodyPr wrap="none" rtlCol="0">
            <a:spAutoFit/>
          </a:bodyPr>
          <a:lstStyle/>
          <a:p>
            <a:r>
              <a:rPr lang="en-GB" dirty="0" smtClean="0"/>
              <a:t>PM-Message 1</a:t>
            </a:r>
            <a:endParaRPr lang="en-GB" dirty="0"/>
          </a:p>
        </p:txBody>
      </p:sp>
      <p:sp>
        <p:nvSpPr>
          <p:cNvPr id="20" name="Rechteck 3"/>
          <p:cNvSpPr/>
          <p:nvPr/>
        </p:nvSpPr>
        <p:spPr>
          <a:xfrm>
            <a:off x="2342626" y="3778078"/>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AAA</a:t>
            </a:r>
            <a:endParaRPr lang="en-GB" dirty="0"/>
          </a:p>
        </p:txBody>
      </p:sp>
      <p:sp>
        <p:nvSpPr>
          <p:cNvPr id="21" name="Pfeil nach rechts 11"/>
          <p:cNvSpPr/>
          <p:nvPr/>
        </p:nvSpPr>
        <p:spPr>
          <a:xfrm>
            <a:off x="3323402" y="4132180"/>
            <a:ext cx="474562" cy="214131"/>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28842802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GB" sz="2800" dirty="0" smtClean="0"/>
              <a:t>Order Use Case 1 </a:t>
            </a:r>
            <a:br>
              <a:rPr lang="en-GB" sz="2800" dirty="0" smtClean="0"/>
            </a:br>
            <a:r>
              <a:rPr lang="en-GB" sz="2800" dirty="0" smtClean="0"/>
              <a:t>PM-Message 1</a:t>
            </a:r>
            <a:endParaRPr lang="en-GB" sz="2800" dirty="0"/>
          </a:p>
        </p:txBody>
      </p:sp>
      <p:sp>
        <p:nvSpPr>
          <p:cNvPr id="4" name="Rechteck 3"/>
          <p:cNvSpPr/>
          <p:nvPr/>
        </p:nvSpPr>
        <p:spPr>
          <a:xfrm>
            <a:off x="4367288" y="2608611"/>
            <a:ext cx="720000" cy="900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dirty="0" smtClean="0"/>
              <a:t>OilCo</a:t>
            </a:r>
          </a:p>
          <a:p>
            <a:pPr algn="ctr"/>
            <a:r>
              <a:rPr lang="en-GB" dirty="0" smtClean="0"/>
              <a:t>BBB</a:t>
            </a:r>
            <a:endParaRPr lang="en-GB" dirty="0"/>
          </a:p>
        </p:txBody>
      </p:sp>
      <p:sp>
        <p:nvSpPr>
          <p:cNvPr id="6" name="Textfeld 5"/>
          <p:cNvSpPr txBox="1"/>
          <p:nvPr/>
        </p:nvSpPr>
        <p:spPr>
          <a:xfrm>
            <a:off x="674076" y="1711568"/>
            <a:ext cx="8280000" cy="646331"/>
          </a:xfrm>
          <a:prstGeom prst="rect">
            <a:avLst/>
          </a:prstGeom>
          <a:noFill/>
        </p:spPr>
        <p:txBody>
          <a:bodyPr wrap="square" rtlCol="0">
            <a:spAutoFit/>
          </a:bodyPr>
          <a:lstStyle/>
          <a:p>
            <a:r>
              <a:rPr lang="en-GB" dirty="0" smtClean="0"/>
              <a:t>Oil Company BBB issues Order against Supply Contract Contract to Terminal TP1</a:t>
            </a:r>
          </a:p>
          <a:p>
            <a:endParaRPr lang="en-GB" dirty="0" smtClean="0"/>
          </a:p>
        </p:txBody>
      </p:sp>
      <p:sp>
        <p:nvSpPr>
          <p:cNvPr id="3" name="Zylinder 2"/>
          <p:cNvSpPr/>
          <p:nvPr/>
        </p:nvSpPr>
        <p:spPr>
          <a:xfrm>
            <a:off x="6980595" y="2568062"/>
            <a:ext cx="995423" cy="90000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9" name="Pfeil nach rechts 8"/>
          <p:cNvSpPr/>
          <p:nvPr/>
        </p:nvSpPr>
        <p:spPr>
          <a:xfrm>
            <a:off x="5521447" y="2970899"/>
            <a:ext cx="1012784" cy="1909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Textfeld 12"/>
          <p:cNvSpPr txBox="1"/>
          <p:nvPr/>
        </p:nvSpPr>
        <p:spPr>
          <a:xfrm>
            <a:off x="5521447" y="2718703"/>
            <a:ext cx="999376" cy="338554"/>
          </a:xfrm>
          <a:prstGeom prst="rect">
            <a:avLst/>
          </a:prstGeom>
          <a:noFill/>
        </p:spPr>
        <p:txBody>
          <a:bodyPr wrap="none" rtlCol="0">
            <a:spAutoFit/>
          </a:bodyPr>
          <a:lstStyle/>
          <a:p>
            <a:r>
              <a:rPr lang="en-GB" sz="1600" dirty="0" smtClean="0"/>
              <a:t>PM Order</a:t>
            </a:r>
            <a:endParaRPr lang="en-GB" sz="1600" dirty="0"/>
          </a:p>
        </p:txBody>
      </p:sp>
      <p:sp>
        <p:nvSpPr>
          <p:cNvPr id="15" name="Rechteck 14"/>
          <p:cNvSpPr/>
          <p:nvPr/>
        </p:nvSpPr>
        <p:spPr>
          <a:xfrm>
            <a:off x="729204" y="1711568"/>
            <a:ext cx="7812911" cy="395024"/>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aphicFrame>
        <p:nvGraphicFramePr>
          <p:cNvPr id="16" name="Tabelle 15"/>
          <p:cNvGraphicFramePr>
            <a:graphicFrameLocks noGrp="1"/>
          </p:cNvGraphicFramePr>
          <p:nvPr>
            <p:extLst>
              <p:ext uri="{D42A27DB-BD31-4B8C-83A1-F6EECF244321}">
                <p14:modId xmlns:p14="http://schemas.microsoft.com/office/powerpoint/2010/main" val="776084471"/>
              </p:ext>
            </p:extLst>
          </p:nvPr>
        </p:nvGraphicFramePr>
        <p:xfrm>
          <a:off x="729205" y="2281520"/>
          <a:ext cx="3002590" cy="4278870"/>
        </p:xfrm>
        <a:graphic>
          <a:graphicData uri="http://schemas.openxmlformats.org/drawingml/2006/table">
            <a:tbl>
              <a:tblPr>
                <a:tableStyleId>{5C22544A-7EE6-4342-B048-85BDC9FD1C3A}</a:tableStyleId>
              </a:tblPr>
              <a:tblGrid>
                <a:gridCol w="870499"/>
                <a:gridCol w="1337288"/>
                <a:gridCol w="794803"/>
              </a:tblGrid>
              <a:tr h="162225">
                <a:tc>
                  <a:txBody>
                    <a:bodyPr/>
                    <a:lstStyle/>
                    <a:p>
                      <a:pPr algn="l" fontAlgn="b"/>
                      <a:r>
                        <a:rPr lang="de-DE" sz="900" u="none" strike="noStrike" dirty="0">
                          <a:effectLst/>
                        </a:rPr>
                        <a:t>Header</a:t>
                      </a:r>
                      <a:endParaRPr lang="de-DE" sz="900" b="1"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 </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From</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BBB</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To</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TP1</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DocumentIdentifier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9000012344</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DocumentHeader</a:t>
                      </a:r>
                      <a:endParaRPr lang="de-DE" sz="900" b="1"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MovementType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Order</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DocumentIdentifier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b"/>
                      <a:r>
                        <a:rPr lang="en-US" sz="900" b="0" i="0" u="none" strike="noStrike" dirty="0" smtClean="0">
                          <a:solidFill>
                            <a:schemeClr val="tx1"/>
                          </a:solidFill>
                          <a:effectLst/>
                          <a:latin typeface="+mn-lt"/>
                        </a:rPr>
                        <a:t>450009786</a:t>
                      </a:r>
                      <a:endParaRPr lang="en-US" sz="900" b="0" i="0" u="none" strike="noStrike" dirty="0">
                        <a:solidFill>
                          <a:schemeClr val="tx1"/>
                        </a:solidFill>
                        <a:effectLst/>
                        <a:latin typeface="Calibri"/>
                      </a:endParaRPr>
                    </a:p>
                  </a:txBody>
                  <a:tcPr marL="0" marR="0" marT="0" marB="0" anchor="b"/>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DocumentStatus</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Unblocked</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ValidDate</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03.01.2015</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ExpireDate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03.12.2015</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DocumentLI</a:t>
                      </a:r>
                      <a:endParaRPr lang="de-DE" sz="900" b="1"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DocumentLineItemNumber</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10</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LineItemStatus</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Unblocked</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MoTType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Truck</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Location</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TP1</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Sold to</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b="0" i="0" u="none" strike="noStrike" dirty="0" smtClean="0">
                          <a:solidFill>
                            <a:srgbClr val="000000"/>
                          </a:solidFill>
                          <a:effectLst/>
                          <a:latin typeface="Calibri" panose="020F0502020204030204" pitchFamily="34" charset="0"/>
                        </a:rPr>
                        <a:t>BBB</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dirty="0">
                          <a:effectLst/>
                        </a:rPr>
                        <a:t> </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Ship To</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b="0" i="0" u="none" strike="noStrike" dirty="0" smtClean="0">
                          <a:solidFill>
                            <a:schemeClr val="dk1"/>
                          </a:solidFill>
                          <a:effectLst/>
                          <a:latin typeface="+mn-lt"/>
                        </a:rPr>
                        <a:t>BBB</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endParaRPr lang="de-DE" sz="900" b="1"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b="0" i="0" u="none" strike="noStrike" dirty="0" smtClean="0">
                          <a:solidFill>
                            <a:srgbClr val="000000"/>
                          </a:solidFill>
                          <a:effectLst/>
                          <a:latin typeface="Calibri" panose="020F0502020204030204" pitchFamily="34" charset="0"/>
                        </a:rPr>
                        <a:t>ReferenceOwner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b="0" i="0" u="none" strike="noStrike" dirty="0" smtClean="0">
                          <a:solidFill>
                            <a:srgbClr val="000000"/>
                          </a:solidFill>
                          <a:effectLst/>
                          <a:latin typeface="Calibri" panose="020F0502020204030204" pitchFamily="34" charset="0"/>
                        </a:rPr>
                        <a:t>AAA</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dirty="0">
                          <a:effectLst/>
                        </a:rPr>
                        <a:t> </a:t>
                      </a:r>
                      <a:endParaRPr lang="de-DE" sz="900" b="1"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ReferenceQualifier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 </a:t>
                      </a:r>
                      <a:r>
                        <a:rPr lang="de-DE" sz="900" u="none" strike="noStrike" dirty="0" smtClean="0">
                          <a:effectLst/>
                        </a:rPr>
                        <a:t>SalesContract</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ReferenceIdentifier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4500092345</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ReferenceItem</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 </a:t>
                      </a:r>
                      <a:r>
                        <a:rPr lang="de-DE" sz="900" u="none" strike="noStrike" dirty="0" smtClean="0">
                          <a:effectLst/>
                        </a:rPr>
                        <a:t>001</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1"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ScheduleType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Outbound</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MotType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Truck</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MaterialCode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B100100</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TerminalProduct</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200101</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Quantity</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10000</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UoM</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LTR</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err="1">
                          <a:effectLst/>
                        </a:rPr>
                        <a:t>MeasurementQualifier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Standard</a:t>
                      </a:r>
                      <a:endParaRPr lang="de-DE" sz="900" b="0" i="0" u="none" strike="noStrike" dirty="0">
                        <a:solidFill>
                          <a:srgbClr val="000000"/>
                        </a:solidFill>
                        <a:effectLst/>
                        <a:latin typeface="Calibri" panose="020F0502020204030204" pitchFamily="34" charset="0"/>
                      </a:endParaRPr>
                    </a:p>
                  </a:txBody>
                  <a:tcPr marL="4755" marR="4755" marT="4755" marB="0" anchor="ctr"/>
                </a:tc>
              </a:tr>
            </a:tbl>
          </a:graphicData>
        </a:graphic>
      </p:graphicFrame>
      <p:sp>
        <p:nvSpPr>
          <p:cNvPr id="5" name="TextBox 4"/>
          <p:cNvSpPr txBox="1"/>
          <p:nvPr/>
        </p:nvSpPr>
        <p:spPr>
          <a:xfrm>
            <a:off x="3907427" y="4219451"/>
            <a:ext cx="4627421" cy="646331"/>
          </a:xfrm>
          <a:prstGeom prst="rect">
            <a:avLst/>
          </a:prstGeom>
          <a:noFill/>
        </p:spPr>
        <p:txBody>
          <a:bodyPr wrap="none" rtlCol="0">
            <a:spAutoFit/>
          </a:bodyPr>
          <a:lstStyle/>
          <a:p>
            <a:r>
              <a:rPr lang="en-US" sz="1200" dirty="0" smtClean="0"/>
              <a:t>Assumption:  The Customer of BBB is not important since the customer </a:t>
            </a:r>
          </a:p>
          <a:p>
            <a:r>
              <a:rPr lang="en-US" sz="1200" dirty="0" smtClean="0"/>
              <a:t>may not have an account.  BBB should know who to bill based on</a:t>
            </a:r>
          </a:p>
          <a:p>
            <a:r>
              <a:rPr lang="en-US" sz="1200" dirty="0" smtClean="0"/>
              <a:t>the Order, this is why BBB is used as </a:t>
            </a:r>
            <a:r>
              <a:rPr lang="en-US" sz="1200" dirty="0" err="1" smtClean="0"/>
              <a:t>SoldTo</a:t>
            </a:r>
            <a:r>
              <a:rPr lang="en-US" sz="1200" dirty="0" smtClean="0"/>
              <a:t>/</a:t>
            </a:r>
            <a:r>
              <a:rPr lang="en-US" sz="1200" dirty="0" err="1" smtClean="0"/>
              <a:t>ShipTo</a:t>
            </a:r>
            <a:r>
              <a:rPr lang="en-US" sz="1200" dirty="0" smtClean="0"/>
              <a:t>.</a:t>
            </a:r>
          </a:p>
        </p:txBody>
      </p:sp>
    </p:spTree>
    <p:extLst>
      <p:ext uri="{BB962C8B-B14F-4D97-AF65-F5344CB8AC3E}">
        <p14:creationId xmlns:p14="http://schemas.microsoft.com/office/powerpoint/2010/main" val="335324204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GB" sz="2800" dirty="0" smtClean="0"/>
              <a:t>Order Use Case 2</a:t>
            </a:r>
            <a:endParaRPr lang="en-GB" sz="2800" dirty="0"/>
          </a:p>
        </p:txBody>
      </p:sp>
      <p:sp>
        <p:nvSpPr>
          <p:cNvPr id="4" name="Rechteck 3"/>
          <p:cNvSpPr/>
          <p:nvPr/>
        </p:nvSpPr>
        <p:spPr>
          <a:xfrm>
            <a:off x="3377023" y="3783676"/>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AAA</a:t>
            </a:r>
            <a:endParaRPr lang="en-GB" dirty="0"/>
          </a:p>
        </p:txBody>
      </p:sp>
      <p:sp>
        <p:nvSpPr>
          <p:cNvPr id="6" name="Textfeld 5"/>
          <p:cNvSpPr txBox="1"/>
          <p:nvPr/>
        </p:nvSpPr>
        <p:spPr>
          <a:xfrm>
            <a:off x="715712" y="1378576"/>
            <a:ext cx="7890065" cy="1569660"/>
          </a:xfrm>
          <a:prstGeom prst="rect">
            <a:avLst/>
          </a:prstGeom>
          <a:noFill/>
        </p:spPr>
        <p:txBody>
          <a:bodyPr wrap="square" rtlCol="0">
            <a:spAutoFit/>
          </a:bodyPr>
          <a:lstStyle/>
          <a:p>
            <a:r>
              <a:rPr lang="en-GB" sz="1600" dirty="0" smtClean="0"/>
              <a:t>Customer C01 of Oil company AAA picks up goods from Equity Terminal TP1 through the use of an Order against a Sales Contract (sometimes known as a Pre-Order).</a:t>
            </a:r>
          </a:p>
          <a:p>
            <a:endParaRPr lang="en-GB" sz="1600" dirty="0"/>
          </a:p>
          <a:p>
            <a:r>
              <a:rPr lang="en-GB" sz="1600" dirty="0" smtClean="0"/>
              <a:t>Preconditions:</a:t>
            </a:r>
          </a:p>
          <a:p>
            <a:pPr marL="285750" indent="-285750">
              <a:buFontTx/>
              <a:buChar char="-"/>
            </a:pPr>
            <a:r>
              <a:rPr lang="en-GB" sz="1600" dirty="0" smtClean="0"/>
              <a:t>Sales Contract Oil company AAA -&gt; Customer C01</a:t>
            </a:r>
          </a:p>
          <a:p>
            <a:pPr marL="285750" indent="-285750">
              <a:buFontTx/>
              <a:buChar char="-"/>
            </a:pPr>
            <a:r>
              <a:rPr lang="en-GB" sz="1600" dirty="0" smtClean="0"/>
              <a:t>Accounts/Master Data created in TAS</a:t>
            </a:r>
            <a:endParaRPr lang="en-GB" sz="1600" dirty="0"/>
          </a:p>
        </p:txBody>
      </p:sp>
      <p:sp>
        <p:nvSpPr>
          <p:cNvPr id="7" name="Rechteck 6"/>
          <p:cNvSpPr/>
          <p:nvPr/>
        </p:nvSpPr>
        <p:spPr>
          <a:xfrm>
            <a:off x="674077" y="1335387"/>
            <a:ext cx="8012723" cy="1881329"/>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8" name="Grafik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95240" y="3910588"/>
            <a:ext cx="923544" cy="646176"/>
          </a:xfrm>
          <a:prstGeom prst="rect">
            <a:avLst/>
          </a:prstGeom>
        </p:spPr>
      </p:pic>
      <p:sp>
        <p:nvSpPr>
          <p:cNvPr id="10" name="Rechteck 9"/>
          <p:cNvSpPr/>
          <p:nvPr/>
        </p:nvSpPr>
        <p:spPr>
          <a:xfrm>
            <a:off x="674077" y="3317991"/>
            <a:ext cx="8041660" cy="1462358"/>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Pfeil nach rechts 11"/>
          <p:cNvSpPr/>
          <p:nvPr/>
        </p:nvSpPr>
        <p:spPr>
          <a:xfrm>
            <a:off x="4442299" y="4132180"/>
            <a:ext cx="474562" cy="214131"/>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13" name="Textfeld 12"/>
          <p:cNvSpPr txBox="1"/>
          <p:nvPr/>
        </p:nvSpPr>
        <p:spPr>
          <a:xfrm>
            <a:off x="3987558" y="3293023"/>
            <a:ext cx="1354666" cy="369332"/>
          </a:xfrm>
          <a:prstGeom prst="rect">
            <a:avLst/>
          </a:prstGeom>
          <a:noFill/>
        </p:spPr>
        <p:txBody>
          <a:bodyPr wrap="none" rtlCol="0">
            <a:spAutoFit/>
          </a:bodyPr>
          <a:lstStyle/>
          <a:p>
            <a:r>
              <a:rPr lang="en-GB" dirty="0" smtClean="0"/>
              <a:t>Equity Chain</a:t>
            </a:r>
            <a:endParaRPr lang="en-GB" dirty="0"/>
          </a:p>
        </p:txBody>
      </p:sp>
      <p:sp>
        <p:nvSpPr>
          <p:cNvPr id="14" name="Rechteck 13"/>
          <p:cNvSpPr/>
          <p:nvPr/>
        </p:nvSpPr>
        <p:spPr>
          <a:xfrm>
            <a:off x="674077" y="4955910"/>
            <a:ext cx="8041660" cy="1701479"/>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Rechteck 15"/>
          <p:cNvSpPr/>
          <p:nvPr/>
        </p:nvSpPr>
        <p:spPr>
          <a:xfrm>
            <a:off x="3200923" y="5601274"/>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err="1" smtClean="0"/>
              <a:t>Cust</a:t>
            </a:r>
            <a:endParaRPr lang="en-GB" dirty="0" smtClean="0"/>
          </a:p>
          <a:p>
            <a:pPr algn="ctr"/>
            <a:r>
              <a:rPr lang="en-GB" dirty="0" smtClean="0"/>
              <a:t>C01</a:t>
            </a:r>
            <a:endParaRPr lang="en-GB" dirty="0"/>
          </a:p>
        </p:txBody>
      </p:sp>
      <p:sp>
        <p:nvSpPr>
          <p:cNvPr id="17" name="Zylinder 16"/>
          <p:cNvSpPr/>
          <p:nvPr/>
        </p:nvSpPr>
        <p:spPr>
          <a:xfrm>
            <a:off x="5405914" y="5601274"/>
            <a:ext cx="995423" cy="90000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18" name="Pfeil nach rechts 17"/>
          <p:cNvSpPr/>
          <p:nvPr/>
        </p:nvSpPr>
        <p:spPr>
          <a:xfrm>
            <a:off x="4144276" y="5996332"/>
            <a:ext cx="1012784" cy="1909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Textfeld 18"/>
          <p:cNvSpPr txBox="1"/>
          <p:nvPr/>
        </p:nvSpPr>
        <p:spPr>
          <a:xfrm>
            <a:off x="4010148" y="5744136"/>
            <a:ext cx="999376" cy="338554"/>
          </a:xfrm>
          <a:prstGeom prst="rect">
            <a:avLst/>
          </a:prstGeom>
          <a:noFill/>
        </p:spPr>
        <p:txBody>
          <a:bodyPr wrap="none" rtlCol="0">
            <a:spAutoFit/>
          </a:bodyPr>
          <a:lstStyle/>
          <a:p>
            <a:r>
              <a:rPr lang="en-GB" sz="1600" dirty="0" smtClean="0"/>
              <a:t>PM Order</a:t>
            </a:r>
            <a:endParaRPr lang="en-GB" sz="1600" dirty="0"/>
          </a:p>
        </p:txBody>
      </p:sp>
      <p:sp>
        <p:nvSpPr>
          <p:cNvPr id="24" name="Textfeld 23"/>
          <p:cNvSpPr txBox="1"/>
          <p:nvPr/>
        </p:nvSpPr>
        <p:spPr>
          <a:xfrm>
            <a:off x="3860630" y="4965859"/>
            <a:ext cx="1566134" cy="369332"/>
          </a:xfrm>
          <a:prstGeom prst="rect">
            <a:avLst/>
          </a:prstGeom>
          <a:noFill/>
        </p:spPr>
        <p:txBody>
          <a:bodyPr wrap="none" rtlCol="0">
            <a:spAutoFit/>
          </a:bodyPr>
          <a:lstStyle/>
          <a:p>
            <a:r>
              <a:rPr lang="en-GB" dirty="0" smtClean="0"/>
              <a:t>PM-Message 1</a:t>
            </a:r>
            <a:endParaRPr lang="en-GB" dirty="0"/>
          </a:p>
        </p:txBody>
      </p:sp>
      <p:sp>
        <p:nvSpPr>
          <p:cNvPr id="20" name="Textfeld 12"/>
          <p:cNvSpPr txBox="1"/>
          <p:nvPr/>
        </p:nvSpPr>
        <p:spPr>
          <a:xfrm>
            <a:off x="5014342" y="3662355"/>
            <a:ext cx="1004442" cy="369332"/>
          </a:xfrm>
          <a:prstGeom prst="rect">
            <a:avLst/>
          </a:prstGeom>
          <a:noFill/>
        </p:spPr>
        <p:txBody>
          <a:bodyPr wrap="none" rtlCol="0">
            <a:spAutoFit/>
          </a:bodyPr>
          <a:lstStyle/>
          <a:p>
            <a:r>
              <a:rPr lang="en-GB" dirty="0" err="1" smtClean="0"/>
              <a:t>Cust</a:t>
            </a:r>
            <a:r>
              <a:rPr lang="en-GB" dirty="0" smtClean="0"/>
              <a:t> C01</a:t>
            </a:r>
            <a:endParaRPr lang="en-GB" dirty="0"/>
          </a:p>
        </p:txBody>
      </p:sp>
    </p:spTree>
    <p:extLst>
      <p:ext uri="{BB962C8B-B14F-4D97-AF65-F5344CB8AC3E}">
        <p14:creationId xmlns:p14="http://schemas.microsoft.com/office/powerpoint/2010/main" val="404139676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GB" sz="2800" dirty="0"/>
              <a:t>O</a:t>
            </a:r>
            <a:r>
              <a:rPr lang="en-GB" sz="2800" dirty="0" smtClean="0"/>
              <a:t>rder Use Case 2 </a:t>
            </a:r>
            <a:br>
              <a:rPr lang="en-GB" sz="2800" dirty="0" smtClean="0"/>
            </a:br>
            <a:r>
              <a:rPr lang="en-GB" sz="2800" dirty="0" smtClean="0"/>
              <a:t>PM-Message 1</a:t>
            </a:r>
            <a:endParaRPr lang="en-GB" sz="2800" dirty="0"/>
          </a:p>
        </p:txBody>
      </p:sp>
      <p:sp>
        <p:nvSpPr>
          <p:cNvPr id="4" name="Rechteck 3"/>
          <p:cNvSpPr/>
          <p:nvPr/>
        </p:nvSpPr>
        <p:spPr>
          <a:xfrm>
            <a:off x="4367288" y="2608611"/>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err="1" smtClean="0"/>
              <a:t>Cust</a:t>
            </a:r>
            <a:endParaRPr lang="en-GB" dirty="0" smtClean="0"/>
          </a:p>
          <a:p>
            <a:pPr algn="ctr"/>
            <a:r>
              <a:rPr lang="en-GB" dirty="0" smtClean="0"/>
              <a:t>C01</a:t>
            </a:r>
            <a:endParaRPr lang="en-GB" dirty="0"/>
          </a:p>
        </p:txBody>
      </p:sp>
      <p:sp>
        <p:nvSpPr>
          <p:cNvPr id="6" name="Textfeld 5"/>
          <p:cNvSpPr txBox="1"/>
          <p:nvPr/>
        </p:nvSpPr>
        <p:spPr>
          <a:xfrm>
            <a:off x="674076" y="1711568"/>
            <a:ext cx="8280000" cy="646331"/>
          </a:xfrm>
          <a:prstGeom prst="rect">
            <a:avLst/>
          </a:prstGeom>
          <a:noFill/>
        </p:spPr>
        <p:txBody>
          <a:bodyPr wrap="square" rtlCol="0">
            <a:spAutoFit/>
          </a:bodyPr>
          <a:lstStyle/>
          <a:p>
            <a:r>
              <a:rPr lang="en-GB" dirty="0" smtClean="0"/>
              <a:t>Customer C01 issues Order Against a Sales Contract to Terminal TP1</a:t>
            </a:r>
          </a:p>
          <a:p>
            <a:endParaRPr lang="en-GB" dirty="0" smtClean="0"/>
          </a:p>
        </p:txBody>
      </p:sp>
      <p:sp>
        <p:nvSpPr>
          <p:cNvPr id="3" name="Zylinder 2"/>
          <p:cNvSpPr/>
          <p:nvPr/>
        </p:nvSpPr>
        <p:spPr>
          <a:xfrm>
            <a:off x="6980595" y="2568062"/>
            <a:ext cx="995423" cy="90000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9" name="Pfeil nach rechts 8"/>
          <p:cNvSpPr/>
          <p:nvPr/>
        </p:nvSpPr>
        <p:spPr>
          <a:xfrm>
            <a:off x="5521447" y="2970899"/>
            <a:ext cx="1012784" cy="1909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Textfeld 12"/>
          <p:cNvSpPr txBox="1"/>
          <p:nvPr/>
        </p:nvSpPr>
        <p:spPr>
          <a:xfrm>
            <a:off x="5387319" y="2718703"/>
            <a:ext cx="999376" cy="338554"/>
          </a:xfrm>
          <a:prstGeom prst="rect">
            <a:avLst/>
          </a:prstGeom>
          <a:noFill/>
        </p:spPr>
        <p:txBody>
          <a:bodyPr wrap="none" rtlCol="0">
            <a:spAutoFit/>
          </a:bodyPr>
          <a:lstStyle/>
          <a:p>
            <a:r>
              <a:rPr lang="en-GB" sz="1600" dirty="0" smtClean="0"/>
              <a:t>PM Order</a:t>
            </a:r>
            <a:endParaRPr lang="en-GB" sz="1600" dirty="0"/>
          </a:p>
        </p:txBody>
      </p:sp>
      <p:sp>
        <p:nvSpPr>
          <p:cNvPr id="15" name="Rechteck 14"/>
          <p:cNvSpPr/>
          <p:nvPr/>
        </p:nvSpPr>
        <p:spPr>
          <a:xfrm>
            <a:off x="729204" y="1711568"/>
            <a:ext cx="7812911" cy="395024"/>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aphicFrame>
        <p:nvGraphicFramePr>
          <p:cNvPr id="16" name="Tabelle 15"/>
          <p:cNvGraphicFramePr>
            <a:graphicFrameLocks noGrp="1"/>
          </p:cNvGraphicFramePr>
          <p:nvPr>
            <p:extLst>
              <p:ext uri="{D42A27DB-BD31-4B8C-83A1-F6EECF244321}">
                <p14:modId xmlns:p14="http://schemas.microsoft.com/office/powerpoint/2010/main" val="1934259854"/>
              </p:ext>
            </p:extLst>
          </p:nvPr>
        </p:nvGraphicFramePr>
        <p:xfrm>
          <a:off x="729205" y="2281520"/>
          <a:ext cx="3002590" cy="4532880"/>
        </p:xfrm>
        <a:graphic>
          <a:graphicData uri="http://schemas.openxmlformats.org/drawingml/2006/table">
            <a:tbl>
              <a:tblPr>
                <a:tableStyleId>{5C22544A-7EE6-4342-B048-85BDC9FD1C3A}</a:tableStyleId>
              </a:tblPr>
              <a:tblGrid>
                <a:gridCol w="870499"/>
                <a:gridCol w="1337288"/>
                <a:gridCol w="794803"/>
              </a:tblGrid>
              <a:tr h="162225">
                <a:tc>
                  <a:txBody>
                    <a:bodyPr/>
                    <a:lstStyle/>
                    <a:p>
                      <a:pPr algn="l" fontAlgn="b"/>
                      <a:r>
                        <a:rPr lang="de-DE" sz="900" u="none" strike="noStrike" dirty="0">
                          <a:effectLst/>
                        </a:rPr>
                        <a:t>Header</a:t>
                      </a:r>
                      <a:endParaRPr lang="de-DE" sz="900" b="1"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 </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From</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C01</a:t>
                      </a:r>
                    </a:p>
                    <a:p>
                      <a:pPr algn="ctr" fontAlgn="ctr"/>
                      <a:r>
                        <a:rPr lang="de-DE" sz="900" u="none" strike="noStrike" dirty="0" smtClean="0">
                          <a:effectLst/>
                        </a:rPr>
                        <a:t>(CO1 PIDX Co</a:t>
                      </a:r>
                      <a:r>
                        <a:rPr lang="de-DE" sz="900" u="none" strike="noStrike" baseline="0" dirty="0" smtClean="0">
                          <a:effectLst/>
                        </a:rPr>
                        <a:t> Code)</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To</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TP1</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DocumentIdentifier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C12344</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DocumentHeader</a:t>
                      </a:r>
                      <a:endParaRPr lang="de-DE" sz="900" b="1"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MovementType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Order</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DocumentIdentifier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C12345</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DocumentStatus</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Unblocked</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ValidDate</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01.01.2015</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ExpireDate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31.12.2015</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DocumentLI</a:t>
                      </a:r>
                      <a:endParaRPr lang="de-DE" sz="900" b="1"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DocumentLineItemNumber</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10</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LineItemStatus</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Unblocked</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MoTType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Truck</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Location</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TP1</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Sold to</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b="0" i="0" u="none" strike="noStrike" dirty="0" smtClean="0">
                          <a:solidFill>
                            <a:schemeClr val="dk1"/>
                          </a:solidFill>
                          <a:effectLst/>
                          <a:latin typeface="+mn-lt"/>
                        </a:rPr>
                        <a:t>C01</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dirty="0">
                          <a:effectLst/>
                        </a:rPr>
                        <a:t> </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Ship To</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C01</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endParaRPr lang="de-DE" sz="900" b="1"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b="0" i="0" u="none" strike="noStrike" dirty="0" smtClean="0">
                          <a:solidFill>
                            <a:srgbClr val="000000"/>
                          </a:solidFill>
                          <a:effectLst/>
                          <a:latin typeface="Calibri" panose="020F0502020204030204" pitchFamily="34" charset="0"/>
                        </a:rPr>
                        <a:t>ReferenceOwner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b="0" i="0" u="none" strike="noStrike" dirty="0" smtClean="0">
                          <a:solidFill>
                            <a:srgbClr val="000000"/>
                          </a:solidFill>
                          <a:effectLst/>
                          <a:latin typeface="Calibri" panose="020F0502020204030204" pitchFamily="34" charset="0"/>
                        </a:rPr>
                        <a:t>AAA</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dirty="0">
                          <a:effectLst/>
                        </a:rPr>
                        <a:t> </a:t>
                      </a:r>
                      <a:endParaRPr lang="de-DE" sz="900" b="1"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ReferenceQualifier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SaleContract</a:t>
                      </a:r>
                      <a:r>
                        <a:rPr lang="de-DE" sz="900" u="none" strike="noStrike" dirty="0">
                          <a:effectLst/>
                        </a:rPr>
                        <a:t> </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ReferenceIdentifier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 </a:t>
                      </a:r>
                      <a:r>
                        <a:rPr lang="de-DE" sz="900" u="none" strike="noStrike" dirty="0" smtClean="0">
                          <a:effectLst/>
                        </a:rPr>
                        <a:t>50009876</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ReferenceItem</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 </a:t>
                      </a:r>
                      <a:r>
                        <a:rPr lang="de-DE" sz="900" u="none" strike="noStrike" dirty="0" smtClean="0">
                          <a:effectLst/>
                        </a:rPr>
                        <a:t>001</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1"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ScheduleType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Outbound</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MotType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Truck</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MaterialCode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100001234</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TerminalProduct</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T60000</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Quantity</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100000</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UoM</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LTR</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err="1">
                          <a:effectLst/>
                        </a:rPr>
                        <a:t>MeasurementQualifier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Standard</a:t>
                      </a:r>
                      <a:endParaRPr lang="de-DE" sz="900" b="0" i="0" u="none" strike="noStrike" dirty="0">
                        <a:solidFill>
                          <a:srgbClr val="000000"/>
                        </a:solidFill>
                        <a:effectLst/>
                        <a:latin typeface="Calibri" panose="020F0502020204030204" pitchFamily="34" charset="0"/>
                      </a:endParaRPr>
                    </a:p>
                  </a:txBody>
                  <a:tcPr marL="4755" marR="4755" marT="4755" marB="0" anchor="ctr"/>
                </a:tc>
              </a:tr>
            </a:tbl>
          </a:graphicData>
        </a:graphic>
      </p:graphicFrame>
    </p:spTree>
    <p:extLst>
      <p:ext uri="{BB962C8B-B14F-4D97-AF65-F5344CB8AC3E}">
        <p14:creationId xmlns:p14="http://schemas.microsoft.com/office/powerpoint/2010/main" val="24476354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Planned Movement </a:t>
            </a:r>
            <a:br>
              <a:rPr lang="en-US" sz="3200" dirty="0" smtClean="0"/>
            </a:br>
            <a:r>
              <a:rPr lang="en-US" sz="3200" dirty="0" smtClean="0"/>
              <a:t>Diagram</a:t>
            </a:r>
            <a:endParaRPr lang="en-US" sz="3200" dirty="0"/>
          </a:p>
        </p:txBody>
      </p:sp>
      <p:sp>
        <p:nvSpPr>
          <p:cNvPr id="4" name="Rectangle 3"/>
          <p:cNvSpPr/>
          <p:nvPr/>
        </p:nvSpPr>
        <p:spPr>
          <a:xfrm>
            <a:off x="1021383" y="1502055"/>
            <a:ext cx="7696200" cy="3653161"/>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3200" b="1" dirty="0" smtClean="0"/>
              <a:t>TAS</a:t>
            </a:r>
          </a:p>
          <a:p>
            <a:pPr algn="ctr"/>
            <a:endParaRPr lang="en-US" sz="3200" b="1" dirty="0"/>
          </a:p>
          <a:p>
            <a:pPr algn="ctr"/>
            <a:endParaRPr lang="en-US" sz="3200" b="1" dirty="0" smtClean="0"/>
          </a:p>
          <a:p>
            <a:pPr algn="ctr"/>
            <a:endParaRPr lang="en-US" sz="3200" b="1" dirty="0" smtClean="0"/>
          </a:p>
          <a:p>
            <a:pPr algn="ctr"/>
            <a:endParaRPr lang="en-US" sz="3200" b="1" dirty="0"/>
          </a:p>
          <a:p>
            <a:pPr algn="ctr"/>
            <a:endParaRPr lang="en-US" sz="3200" b="1" dirty="0"/>
          </a:p>
          <a:p>
            <a:pPr algn="ctr"/>
            <a:endParaRPr lang="en-US" sz="3200" b="1" dirty="0" smtClean="0"/>
          </a:p>
        </p:txBody>
      </p:sp>
      <p:sp>
        <p:nvSpPr>
          <p:cNvPr id="5" name="Rectangle 4"/>
          <p:cNvSpPr/>
          <p:nvPr/>
        </p:nvSpPr>
        <p:spPr>
          <a:xfrm>
            <a:off x="1151403" y="2110435"/>
            <a:ext cx="7438379"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Customer MD/Account/Products</a:t>
            </a:r>
          </a:p>
          <a:p>
            <a:pPr algn="ctr"/>
            <a:r>
              <a:rPr lang="en-US" b="1" dirty="0" smtClean="0"/>
              <a:t>(Pre-Existing)</a:t>
            </a:r>
          </a:p>
        </p:txBody>
      </p:sp>
      <p:sp>
        <p:nvSpPr>
          <p:cNvPr id="7" name="Rectangle 6"/>
          <p:cNvSpPr/>
          <p:nvPr/>
        </p:nvSpPr>
        <p:spPr>
          <a:xfrm>
            <a:off x="1151403" y="3460478"/>
            <a:ext cx="7440598" cy="68580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b="1" dirty="0" err="1"/>
              <a:t>LoadId</a:t>
            </a:r>
            <a:r>
              <a:rPr lang="en-US" b="1" dirty="0"/>
              <a:t>, Nominations, Orders, </a:t>
            </a:r>
            <a:r>
              <a:rPr lang="en-US" b="1" dirty="0" smtClean="0"/>
              <a:t> Shipments, and Contracts</a:t>
            </a:r>
          </a:p>
          <a:p>
            <a:pPr algn="ctr"/>
            <a:r>
              <a:rPr lang="en-US" b="1" dirty="0" smtClean="0"/>
              <a:t>(Planned Movement Data)</a:t>
            </a:r>
            <a:endParaRPr lang="en-US" b="1" dirty="0"/>
          </a:p>
        </p:txBody>
      </p:sp>
      <p:cxnSp>
        <p:nvCxnSpPr>
          <p:cNvPr id="9" name="Straight Arrow Connector 8"/>
          <p:cNvCxnSpPr>
            <a:stCxn id="7" idx="0"/>
            <a:endCxn id="5" idx="2"/>
          </p:cNvCxnSpPr>
          <p:nvPr/>
        </p:nvCxnSpPr>
        <p:spPr>
          <a:xfrm flipH="1" flipV="1">
            <a:off x="4870593" y="2796235"/>
            <a:ext cx="1109" cy="664243"/>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sp>
        <p:nvSpPr>
          <p:cNvPr id="14" name="Rectangle 13"/>
          <p:cNvSpPr/>
          <p:nvPr/>
        </p:nvSpPr>
        <p:spPr>
          <a:xfrm>
            <a:off x="1127146" y="5681314"/>
            <a:ext cx="3447865"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Supplier/Customer/Carrier</a:t>
            </a:r>
          </a:p>
        </p:txBody>
      </p:sp>
      <p:cxnSp>
        <p:nvCxnSpPr>
          <p:cNvPr id="16" name="Straight Arrow Connector 15"/>
          <p:cNvCxnSpPr>
            <a:stCxn id="14" idx="0"/>
            <a:endCxn id="31" idx="2"/>
          </p:cNvCxnSpPr>
          <p:nvPr/>
        </p:nvCxnSpPr>
        <p:spPr>
          <a:xfrm flipV="1">
            <a:off x="2851079" y="4905839"/>
            <a:ext cx="2020623" cy="775475"/>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35" name="Rectangle 34"/>
          <p:cNvSpPr/>
          <p:nvPr/>
        </p:nvSpPr>
        <p:spPr>
          <a:xfrm>
            <a:off x="5108216" y="5681314"/>
            <a:ext cx="3447865"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DCH</a:t>
            </a:r>
          </a:p>
        </p:txBody>
      </p:sp>
      <p:cxnSp>
        <p:nvCxnSpPr>
          <p:cNvPr id="36" name="Straight Arrow Connector 35"/>
          <p:cNvCxnSpPr>
            <a:stCxn id="35" idx="0"/>
            <a:endCxn id="31" idx="2"/>
          </p:cNvCxnSpPr>
          <p:nvPr/>
        </p:nvCxnSpPr>
        <p:spPr>
          <a:xfrm flipH="1" flipV="1">
            <a:off x="4871702" y="4905839"/>
            <a:ext cx="1960447" cy="775475"/>
          </a:xfrm>
          <a:prstGeom prst="straightConnector1">
            <a:avLst/>
          </a:prstGeom>
          <a:ln>
            <a:prstDash val="sysDash"/>
            <a:tailEnd type="arrow"/>
          </a:ln>
        </p:spPr>
        <p:style>
          <a:lnRef idx="3">
            <a:schemeClr val="accent2"/>
          </a:lnRef>
          <a:fillRef idx="0">
            <a:schemeClr val="accent2"/>
          </a:fillRef>
          <a:effectRef idx="2">
            <a:schemeClr val="accent2"/>
          </a:effectRef>
          <a:fontRef idx="minor">
            <a:schemeClr val="tx1"/>
          </a:fontRef>
        </p:style>
      </p:cxnSp>
      <p:cxnSp>
        <p:nvCxnSpPr>
          <p:cNvPr id="37" name="Straight Arrow Connector 36"/>
          <p:cNvCxnSpPr>
            <a:stCxn id="14" idx="3"/>
            <a:endCxn id="35" idx="1"/>
          </p:cNvCxnSpPr>
          <p:nvPr/>
        </p:nvCxnSpPr>
        <p:spPr>
          <a:xfrm>
            <a:off x="4575011" y="6024214"/>
            <a:ext cx="533205" cy="0"/>
          </a:xfrm>
          <a:prstGeom prst="straightConnector1">
            <a:avLst/>
          </a:prstGeom>
          <a:ln>
            <a:prstDash val="sysDash"/>
            <a:tailEnd type="arrow"/>
          </a:ln>
        </p:spPr>
        <p:style>
          <a:lnRef idx="3">
            <a:schemeClr val="accent2"/>
          </a:lnRef>
          <a:fillRef idx="0">
            <a:schemeClr val="accent2"/>
          </a:fillRef>
          <a:effectRef idx="2">
            <a:schemeClr val="accent2"/>
          </a:effectRef>
          <a:fontRef idx="minor">
            <a:schemeClr val="tx1"/>
          </a:fontRef>
        </p:style>
      </p:cxnSp>
      <p:sp>
        <p:nvSpPr>
          <p:cNvPr id="44" name="TextBox 43"/>
          <p:cNvSpPr txBox="1"/>
          <p:nvPr/>
        </p:nvSpPr>
        <p:spPr bwMode="auto">
          <a:xfrm>
            <a:off x="3064328" y="5067946"/>
            <a:ext cx="72006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rtlCol="0" anchor="ctr" anchorCtr="0" compatLnSpc="1">
            <a:prstTxWarp prst="textNoShape">
              <a:avLst/>
            </a:prstTxWarp>
            <a:spAutoFit/>
          </a:bodyPr>
          <a:lstStyle/>
          <a:p>
            <a:pPr algn="l"/>
            <a:r>
              <a:rPr lang="en-US" sz="1600" dirty="0" smtClean="0"/>
              <a:t>Direct</a:t>
            </a:r>
            <a:endParaRPr lang="en-US" sz="1600" dirty="0"/>
          </a:p>
        </p:txBody>
      </p:sp>
      <p:sp>
        <p:nvSpPr>
          <p:cNvPr id="45" name="TextBox 44"/>
          <p:cNvSpPr txBox="1"/>
          <p:nvPr/>
        </p:nvSpPr>
        <p:spPr bwMode="auto">
          <a:xfrm>
            <a:off x="6933882" y="5067946"/>
            <a:ext cx="213391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rtlCol="0" anchor="ctr" anchorCtr="0" compatLnSpc="1">
            <a:prstTxWarp prst="textNoShape">
              <a:avLst/>
            </a:prstTxWarp>
            <a:spAutoFit/>
          </a:bodyPr>
          <a:lstStyle/>
          <a:p>
            <a:pPr algn="l"/>
            <a:r>
              <a:rPr lang="en-US" sz="1600" dirty="0" smtClean="0"/>
              <a:t>Forwarded from DCH</a:t>
            </a:r>
            <a:endParaRPr lang="en-US" sz="1600" dirty="0"/>
          </a:p>
        </p:txBody>
      </p:sp>
      <p:sp>
        <p:nvSpPr>
          <p:cNvPr id="47" name="TextBox 46"/>
          <p:cNvSpPr txBox="1"/>
          <p:nvPr/>
        </p:nvSpPr>
        <p:spPr bwMode="auto">
          <a:xfrm>
            <a:off x="3767750" y="6392108"/>
            <a:ext cx="232788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rtlCol="0" anchor="ctr" anchorCtr="0" compatLnSpc="1">
            <a:prstTxWarp prst="textNoShape">
              <a:avLst/>
            </a:prstTxWarp>
            <a:spAutoFit/>
          </a:bodyPr>
          <a:lstStyle/>
          <a:p>
            <a:pPr algn="l"/>
            <a:r>
              <a:rPr lang="en-US" sz="1600" dirty="0" smtClean="0"/>
              <a:t>OR Forwarded to DCH</a:t>
            </a:r>
            <a:endParaRPr lang="en-US" sz="1600" dirty="0"/>
          </a:p>
        </p:txBody>
      </p:sp>
      <p:sp>
        <p:nvSpPr>
          <p:cNvPr id="10" name="TextBox 9"/>
          <p:cNvSpPr txBox="1"/>
          <p:nvPr/>
        </p:nvSpPr>
        <p:spPr>
          <a:xfrm>
            <a:off x="5050310" y="2860314"/>
            <a:ext cx="2868093" cy="600164"/>
          </a:xfrm>
          <a:prstGeom prst="rect">
            <a:avLst/>
          </a:prstGeom>
          <a:noFill/>
        </p:spPr>
        <p:txBody>
          <a:bodyPr wrap="none" rtlCol="0">
            <a:spAutoFit/>
          </a:bodyPr>
          <a:lstStyle/>
          <a:p>
            <a:r>
              <a:rPr lang="en-US" sz="1100" dirty="0" smtClean="0"/>
              <a:t>Planned Movements should Reference </a:t>
            </a:r>
          </a:p>
          <a:p>
            <a:r>
              <a:rPr lang="en-US" sz="1100" dirty="0" smtClean="0"/>
              <a:t>an Account or </a:t>
            </a:r>
            <a:r>
              <a:rPr lang="en-US" sz="1100" dirty="0" err="1" smtClean="0"/>
              <a:t>LoadID</a:t>
            </a:r>
            <a:r>
              <a:rPr lang="en-US" sz="1100" dirty="0" smtClean="0"/>
              <a:t>.  They can also reference</a:t>
            </a:r>
          </a:p>
          <a:p>
            <a:r>
              <a:rPr lang="en-US" sz="1100" dirty="0"/>
              <a:t>o</a:t>
            </a:r>
            <a:r>
              <a:rPr lang="en-US" sz="1100" dirty="0" smtClean="0"/>
              <a:t>ther Planned Movement Documents.</a:t>
            </a:r>
            <a:endParaRPr lang="en-US" sz="1100" dirty="0"/>
          </a:p>
        </p:txBody>
      </p:sp>
      <p:sp>
        <p:nvSpPr>
          <p:cNvPr id="31" name="Rectangle 30"/>
          <p:cNvSpPr/>
          <p:nvPr/>
        </p:nvSpPr>
        <p:spPr>
          <a:xfrm>
            <a:off x="1151403" y="4454957"/>
            <a:ext cx="7440598" cy="45088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b="1" dirty="0" smtClean="0"/>
              <a:t>Authentication/Document Type Validation</a:t>
            </a:r>
            <a:endParaRPr lang="en-US" b="1" dirty="0"/>
          </a:p>
        </p:txBody>
      </p:sp>
      <p:cxnSp>
        <p:nvCxnSpPr>
          <p:cNvPr id="38" name="Straight Arrow Connector 37"/>
          <p:cNvCxnSpPr>
            <a:stCxn id="31" idx="0"/>
            <a:endCxn id="7" idx="2"/>
          </p:cNvCxnSpPr>
          <p:nvPr/>
        </p:nvCxnSpPr>
        <p:spPr>
          <a:xfrm flipV="1">
            <a:off x="4871702" y="4146278"/>
            <a:ext cx="0" cy="308679"/>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sp>
        <p:nvSpPr>
          <p:cNvPr id="39" name="TextBox 38"/>
          <p:cNvSpPr txBox="1"/>
          <p:nvPr/>
        </p:nvSpPr>
        <p:spPr>
          <a:xfrm>
            <a:off x="5050310" y="4167344"/>
            <a:ext cx="3398687" cy="261610"/>
          </a:xfrm>
          <a:prstGeom prst="rect">
            <a:avLst/>
          </a:prstGeom>
          <a:noFill/>
        </p:spPr>
        <p:txBody>
          <a:bodyPr wrap="none" rtlCol="0">
            <a:spAutoFit/>
          </a:bodyPr>
          <a:lstStyle/>
          <a:p>
            <a:r>
              <a:rPr lang="en-US" sz="1100" dirty="0" smtClean="0"/>
              <a:t>Company/DCH has rights to Submit Planned Movement</a:t>
            </a:r>
            <a:endParaRPr lang="en-US" sz="1100" dirty="0"/>
          </a:p>
        </p:txBody>
      </p:sp>
    </p:spTree>
    <p:extLst>
      <p:ext uri="{BB962C8B-B14F-4D97-AF65-F5344CB8AC3E}">
        <p14:creationId xmlns:p14="http://schemas.microsoft.com/office/powerpoint/2010/main" val="62198915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GB" sz="2800" dirty="0" smtClean="0"/>
              <a:t>Order Use Case </a:t>
            </a:r>
            <a:r>
              <a:rPr lang="en-GB" sz="2800" dirty="0"/>
              <a:t>3</a:t>
            </a:r>
          </a:p>
        </p:txBody>
      </p:sp>
      <p:sp>
        <p:nvSpPr>
          <p:cNvPr id="4" name="Rechteck 3"/>
          <p:cNvSpPr/>
          <p:nvPr/>
        </p:nvSpPr>
        <p:spPr>
          <a:xfrm>
            <a:off x="3925648" y="3783676"/>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AAA</a:t>
            </a:r>
            <a:endParaRPr lang="en-GB" dirty="0"/>
          </a:p>
        </p:txBody>
      </p:sp>
      <p:sp>
        <p:nvSpPr>
          <p:cNvPr id="6" name="Textfeld 5"/>
          <p:cNvSpPr txBox="1"/>
          <p:nvPr/>
        </p:nvSpPr>
        <p:spPr>
          <a:xfrm>
            <a:off x="715712" y="1378576"/>
            <a:ext cx="7890065" cy="1569660"/>
          </a:xfrm>
          <a:prstGeom prst="rect">
            <a:avLst/>
          </a:prstGeom>
          <a:noFill/>
        </p:spPr>
        <p:txBody>
          <a:bodyPr wrap="square" rtlCol="0">
            <a:spAutoFit/>
          </a:bodyPr>
          <a:lstStyle/>
          <a:p>
            <a:r>
              <a:rPr lang="en-GB" sz="1600" dirty="0" smtClean="0"/>
              <a:t>Oil Company AAA picks up goods from through the use of an Order referencing a </a:t>
            </a:r>
            <a:r>
              <a:rPr lang="en-GB" sz="1600" dirty="0" err="1" smtClean="0"/>
              <a:t>LoadID</a:t>
            </a:r>
            <a:r>
              <a:rPr lang="en-GB" sz="1600" dirty="0" smtClean="0"/>
              <a:t> at  Terminal TP1.</a:t>
            </a:r>
          </a:p>
          <a:p>
            <a:endParaRPr lang="en-GB" sz="1600" dirty="0"/>
          </a:p>
          <a:p>
            <a:r>
              <a:rPr lang="en-GB" sz="1600" dirty="0" smtClean="0"/>
              <a:t>Preconditions:</a:t>
            </a:r>
          </a:p>
          <a:p>
            <a:pPr marL="285750" indent="-285750">
              <a:buFontTx/>
              <a:buChar char="-"/>
            </a:pPr>
            <a:r>
              <a:rPr lang="en-GB" sz="1600" dirty="0" err="1" smtClean="0"/>
              <a:t>LoadID</a:t>
            </a:r>
            <a:r>
              <a:rPr lang="en-GB" sz="1600" dirty="0" smtClean="0"/>
              <a:t> Setup at TAS for OilCo AAA.</a:t>
            </a:r>
          </a:p>
          <a:p>
            <a:pPr marL="285750" indent="-285750">
              <a:buFontTx/>
              <a:buChar char="-"/>
            </a:pPr>
            <a:r>
              <a:rPr lang="en-GB" sz="1600" dirty="0" smtClean="0"/>
              <a:t>Other Accounts/Master Data created in TAS</a:t>
            </a:r>
            <a:endParaRPr lang="en-GB" sz="1600" dirty="0"/>
          </a:p>
        </p:txBody>
      </p:sp>
      <p:sp>
        <p:nvSpPr>
          <p:cNvPr id="7" name="Rechteck 6"/>
          <p:cNvSpPr/>
          <p:nvPr/>
        </p:nvSpPr>
        <p:spPr>
          <a:xfrm>
            <a:off x="674077" y="1335387"/>
            <a:ext cx="8012723" cy="1881329"/>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8" name="Grafik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43865" y="3910588"/>
            <a:ext cx="923544" cy="646176"/>
          </a:xfrm>
          <a:prstGeom prst="rect">
            <a:avLst/>
          </a:prstGeom>
        </p:spPr>
      </p:pic>
      <p:sp>
        <p:nvSpPr>
          <p:cNvPr id="10" name="Rechteck 9"/>
          <p:cNvSpPr/>
          <p:nvPr/>
        </p:nvSpPr>
        <p:spPr>
          <a:xfrm>
            <a:off x="674077" y="3317991"/>
            <a:ext cx="8041660" cy="1462358"/>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Pfeil nach rechts 11"/>
          <p:cNvSpPr/>
          <p:nvPr/>
        </p:nvSpPr>
        <p:spPr>
          <a:xfrm>
            <a:off x="4990924" y="4132180"/>
            <a:ext cx="474562" cy="214131"/>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13" name="Textfeld 12"/>
          <p:cNvSpPr txBox="1"/>
          <p:nvPr/>
        </p:nvSpPr>
        <p:spPr>
          <a:xfrm>
            <a:off x="3808066" y="3293023"/>
            <a:ext cx="2788264" cy="369332"/>
          </a:xfrm>
          <a:prstGeom prst="rect">
            <a:avLst/>
          </a:prstGeom>
          <a:noFill/>
        </p:spPr>
        <p:txBody>
          <a:bodyPr wrap="none" rtlCol="0">
            <a:spAutoFit/>
          </a:bodyPr>
          <a:lstStyle/>
          <a:p>
            <a:r>
              <a:rPr lang="en-GB" dirty="0" smtClean="0"/>
              <a:t>Equity Chain – Not Relevant</a:t>
            </a:r>
            <a:endParaRPr lang="en-GB" dirty="0"/>
          </a:p>
        </p:txBody>
      </p:sp>
      <p:sp>
        <p:nvSpPr>
          <p:cNvPr id="14" name="Rechteck 13"/>
          <p:cNvSpPr/>
          <p:nvPr/>
        </p:nvSpPr>
        <p:spPr>
          <a:xfrm>
            <a:off x="674077" y="4955910"/>
            <a:ext cx="8041660" cy="1701479"/>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Rechteck 15"/>
          <p:cNvSpPr/>
          <p:nvPr/>
        </p:nvSpPr>
        <p:spPr>
          <a:xfrm>
            <a:off x="3200923" y="5601274"/>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AAA</a:t>
            </a:r>
            <a:endParaRPr lang="en-GB" dirty="0"/>
          </a:p>
        </p:txBody>
      </p:sp>
      <p:sp>
        <p:nvSpPr>
          <p:cNvPr id="17" name="Zylinder 16"/>
          <p:cNvSpPr/>
          <p:nvPr/>
        </p:nvSpPr>
        <p:spPr>
          <a:xfrm>
            <a:off x="5405914" y="5601274"/>
            <a:ext cx="995423" cy="90000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18" name="Pfeil nach rechts 17"/>
          <p:cNvSpPr/>
          <p:nvPr/>
        </p:nvSpPr>
        <p:spPr>
          <a:xfrm>
            <a:off x="4144276" y="5996332"/>
            <a:ext cx="1012784" cy="1909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Textfeld 18"/>
          <p:cNvSpPr txBox="1"/>
          <p:nvPr/>
        </p:nvSpPr>
        <p:spPr>
          <a:xfrm>
            <a:off x="4144009" y="5744136"/>
            <a:ext cx="999376" cy="338554"/>
          </a:xfrm>
          <a:prstGeom prst="rect">
            <a:avLst/>
          </a:prstGeom>
          <a:noFill/>
        </p:spPr>
        <p:txBody>
          <a:bodyPr wrap="none" rtlCol="0">
            <a:spAutoFit/>
          </a:bodyPr>
          <a:lstStyle/>
          <a:p>
            <a:r>
              <a:rPr lang="en-GB" sz="1600" dirty="0" smtClean="0"/>
              <a:t>PM Order</a:t>
            </a:r>
            <a:endParaRPr lang="en-GB" sz="1600" dirty="0"/>
          </a:p>
        </p:txBody>
      </p:sp>
      <p:sp>
        <p:nvSpPr>
          <p:cNvPr id="24" name="Textfeld 23"/>
          <p:cNvSpPr txBox="1"/>
          <p:nvPr/>
        </p:nvSpPr>
        <p:spPr>
          <a:xfrm>
            <a:off x="3860630" y="4965859"/>
            <a:ext cx="1566134" cy="369332"/>
          </a:xfrm>
          <a:prstGeom prst="rect">
            <a:avLst/>
          </a:prstGeom>
          <a:noFill/>
        </p:spPr>
        <p:txBody>
          <a:bodyPr wrap="none" rtlCol="0">
            <a:spAutoFit/>
          </a:bodyPr>
          <a:lstStyle/>
          <a:p>
            <a:r>
              <a:rPr lang="en-GB" dirty="0" smtClean="0"/>
              <a:t>PM-Message 1</a:t>
            </a:r>
            <a:endParaRPr lang="en-GB" dirty="0"/>
          </a:p>
        </p:txBody>
      </p:sp>
    </p:spTree>
    <p:extLst>
      <p:ext uri="{BB962C8B-B14F-4D97-AF65-F5344CB8AC3E}">
        <p14:creationId xmlns:p14="http://schemas.microsoft.com/office/powerpoint/2010/main" val="45890511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GB" sz="2800" dirty="0"/>
              <a:t>O</a:t>
            </a:r>
            <a:r>
              <a:rPr lang="en-GB" sz="2800" dirty="0" smtClean="0"/>
              <a:t>rder Use Case 3 </a:t>
            </a:r>
            <a:br>
              <a:rPr lang="en-GB" sz="2800" dirty="0" smtClean="0"/>
            </a:br>
            <a:r>
              <a:rPr lang="en-GB" sz="2800" dirty="0" smtClean="0"/>
              <a:t>PM-Message 1</a:t>
            </a:r>
            <a:endParaRPr lang="en-GB" sz="2800" dirty="0"/>
          </a:p>
        </p:txBody>
      </p:sp>
      <p:sp>
        <p:nvSpPr>
          <p:cNvPr id="4" name="Rechteck 3"/>
          <p:cNvSpPr/>
          <p:nvPr/>
        </p:nvSpPr>
        <p:spPr>
          <a:xfrm>
            <a:off x="4367288" y="2608611"/>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AAA</a:t>
            </a:r>
            <a:endParaRPr lang="en-GB" dirty="0"/>
          </a:p>
        </p:txBody>
      </p:sp>
      <p:sp>
        <p:nvSpPr>
          <p:cNvPr id="6" name="Textfeld 5"/>
          <p:cNvSpPr txBox="1"/>
          <p:nvPr/>
        </p:nvSpPr>
        <p:spPr>
          <a:xfrm>
            <a:off x="674076" y="1711568"/>
            <a:ext cx="8280000" cy="646331"/>
          </a:xfrm>
          <a:prstGeom prst="rect">
            <a:avLst/>
          </a:prstGeom>
          <a:noFill/>
        </p:spPr>
        <p:txBody>
          <a:bodyPr wrap="square" rtlCol="0">
            <a:spAutoFit/>
          </a:bodyPr>
          <a:lstStyle/>
          <a:p>
            <a:r>
              <a:rPr lang="en-GB" dirty="0" smtClean="0"/>
              <a:t>                   Oil Company AAA issues Supply Sales Contract to Terminal TP1</a:t>
            </a:r>
          </a:p>
          <a:p>
            <a:endParaRPr lang="en-GB" dirty="0" smtClean="0"/>
          </a:p>
        </p:txBody>
      </p:sp>
      <p:sp>
        <p:nvSpPr>
          <p:cNvPr id="3" name="Zylinder 2"/>
          <p:cNvSpPr/>
          <p:nvPr/>
        </p:nvSpPr>
        <p:spPr>
          <a:xfrm>
            <a:off x="6980595" y="2568062"/>
            <a:ext cx="995423" cy="90000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9" name="Pfeil nach rechts 8"/>
          <p:cNvSpPr/>
          <p:nvPr/>
        </p:nvSpPr>
        <p:spPr>
          <a:xfrm>
            <a:off x="5521447" y="2970899"/>
            <a:ext cx="1012784" cy="1909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Textfeld 12"/>
          <p:cNvSpPr txBox="1"/>
          <p:nvPr/>
        </p:nvSpPr>
        <p:spPr>
          <a:xfrm>
            <a:off x="5387319" y="2718703"/>
            <a:ext cx="999376" cy="338554"/>
          </a:xfrm>
          <a:prstGeom prst="rect">
            <a:avLst/>
          </a:prstGeom>
          <a:noFill/>
        </p:spPr>
        <p:txBody>
          <a:bodyPr wrap="none" rtlCol="0">
            <a:spAutoFit/>
          </a:bodyPr>
          <a:lstStyle/>
          <a:p>
            <a:r>
              <a:rPr lang="en-GB" sz="1600" dirty="0" smtClean="0"/>
              <a:t>PM Order</a:t>
            </a:r>
            <a:endParaRPr lang="en-GB" sz="1600" dirty="0"/>
          </a:p>
        </p:txBody>
      </p:sp>
      <p:sp>
        <p:nvSpPr>
          <p:cNvPr id="15" name="Rechteck 14"/>
          <p:cNvSpPr/>
          <p:nvPr/>
        </p:nvSpPr>
        <p:spPr>
          <a:xfrm>
            <a:off x="729204" y="1711568"/>
            <a:ext cx="7812911" cy="395024"/>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aphicFrame>
        <p:nvGraphicFramePr>
          <p:cNvPr id="16" name="Tabelle 15"/>
          <p:cNvGraphicFramePr>
            <a:graphicFrameLocks noGrp="1"/>
          </p:cNvGraphicFramePr>
          <p:nvPr>
            <p:extLst>
              <p:ext uri="{D42A27DB-BD31-4B8C-83A1-F6EECF244321}">
                <p14:modId xmlns:p14="http://schemas.microsoft.com/office/powerpoint/2010/main" val="65507855"/>
              </p:ext>
            </p:extLst>
          </p:nvPr>
        </p:nvGraphicFramePr>
        <p:xfrm>
          <a:off x="729205" y="2281520"/>
          <a:ext cx="3002590" cy="4116645"/>
        </p:xfrm>
        <a:graphic>
          <a:graphicData uri="http://schemas.openxmlformats.org/drawingml/2006/table">
            <a:tbl>
              <a:tblPr>
                <a:tableStyleId>{5C22544A-7EE6-4342-B048-85BDC9FD1C3A}</a:tableStyleId>
              </a:tblPr>
              <a:tblGrid>
                <a:gridCol w="870499"/>
                <a:gridCol w="1337288"/>
                <a:gridCol w="794803"/>
              </a:tblGrid>
              <a:tr h="162225">
                <a:tc>
                  <a:txBody>
                    <a:bodyPr/>
                    <a:lstStyle/>
                    <a:p>
                      <a:pPr algn="l" fontAlgn="b"/>
                      <a:r>
                        <a:rPr lang="de-DE" sz="900" u="none" strike="noStrike" dirty="0">
                          <a:effectLst/>
                        </a:rPr>
                        <a:t>Header</a:t>
                      </a:r>
                      <a:endParaRPr lang="de-DE" sz="900" b="1"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 </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From</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AAA</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To</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TP1</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DocumentIdentifier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9000012344</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DocumentHeader</a:t>
                      </a:r>
                      <a:endParaRPr lang="de-DE" sz="900" b="1"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MovementType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Order</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DocumentIdentifier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4500012345</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DocumentStatus</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Unblocked</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ValidDate</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01.01.2015</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ExpireDate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31.12.2015</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DocumentLI</a:t>
                      </a:r>
                      <a:endParaRPr lang="de-DE" sz="900" b="1"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DocumentLineItemNumber</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10</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LineItemStatus</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Unblocked</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MoTType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Truck</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Location</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TP1</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Sold to</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b="0" i="0" u="none" strike="noStrike" dirty="0" smtClean="0">
                          <a:solidFill>
                            <a:schemeClr val="dk1"/>
                          </a:solidFill>
                          <a:effectLst/>
                          <a:latin typeface="+mn-lt"/>
                        </a:rPr>
                        <a:t>C01</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dirty="0">
                          <a:effectLst/>
                        </a:rPr>
                        <a:t> </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Ship To</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C01</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dirty="0">
                          <a:effectLst/>
                        </a:rPr>
                        <a:t> </a:t>
                      </a:r>
                      <a:endParaRPr lang="de-DE" sz="900" b="1"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ReferenceQualifier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TASLoadID</a:t>
                      </a:r>
                      <a:r>
                        <a:rPr lang="de-DE" sz="900" u="none" strike="noStrike" dirty="0">
                          <a:effectLst/>
                        </a:rPr>
                        <a:t> </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ReferenceIdentifier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 </a:t>
                      </a:r>
                      <a:r>
                        <a:rPr lang="de-DE" sz="900" u="none" strike="noStrike" dirty="0" smtClean="0">
                          <a:effectLst/>
                        </a:rPr>
                        <a:t>090001247</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ReferenceItem</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1"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ScheduleType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Outbound</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MotType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Truck</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MaterialCode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100001234</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TerminalProduct</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T60000</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Quantity</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100000</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UoM</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LTR</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err="1">
                          <a:effectLst/>
                        </a:rPr>
                        <a:t>MeasurementQualifier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Standard</a:t>
                      </a:r>
                      <a:endParaRPr lang="de-DE" sz="900" b="0" i="0" u="none" strike="noStrike" dirty="0">
                        <a:solidFill>
                          <a:srgbClr val="000000"/>
                        </a:solidFill>
                        <a:effectLst/>
                        <a:latin typeface="Calibri" panose="020F0502020204030204" pitchFamily="34" charset="0"/>
                      </a:endParaRPr>
                    </a:p>
                  </a:txBody>
                  <a:tcPr marL="4755" marR="4755" marT="4755" marB="0" anchor="ctr"/>
                </a:tc>
              </a:tr>
            </a:tbl>
          </a:graphicData>
        </a:graphic>
      </p:graphicFrame>
    </p:spTree>
    <p:extLst>
      <p:ext uri="{BB962C8B-B14F-4D97-AF65-F5344CB8AC3E}">
        <p14:creationId xmlns:p14="http://schemas.microsoft.com/office/powerpoint/2010/main" val="421180786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GB" sz="2800" dirty="0" smtClean="0"/>
              <a:t>Order Use Case 4</a:t>
            </a:r>
            <a:endParaRPr lang="en-GB" sz="2800" dirty="0"/>
          </a:p>
        </p:txBody>
      </p:sp>
      <p:sp>
        <p:nvSpPr>
          <p:cNvPr id="4" name="Rechteck 3"/>
          <p:cNvSpPr/>
          <p:nvPr/>
        </p:nvSpPr>
        <p:spPr>
          <a:xfrm>
            <a:off x="3925648" y="3783676"/>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AAA</a:t>
            </a:r>
            <a:endParaRPr lang="en-GB" dirty="0"/>
          </a:p>
        </p:txBody>
      </p:sp>
      <p:sp>
        <p:nvSpPr>
          <p:cNvPr id="6" name="Textfeld 5"/>
          <p:cNvSpPr txBox="1"/>
          <p:nvPr/>
        </p:nvSpPr>
        <p:spPr>
          <a:xfrm>
            <a:off x="715712" y="1378576"/>
            <a:ext cx="7890065" cy="1077218"/>
          </a:xfrm>
          <a:prstGeom prst="rect">
            <a:avLst/>
          </a:prstGeom>
          <a:noFill/>
        </p:spPr>
        <p:txBody>
          <a:bodyPr wrap="square" rtlCol="0">
            <a:spAutoFit/>
          </a:bodyPr>
          <a:lstStyle/>
          <a:p>
            <a:r>
              <a:rPr lang="en-GB" sz="1600" dirty="0" smtClean="0"/>
              <a:t>Oil company AAA picks up goods from Terminal TP1 through an Account.</a:t>
            </a:r>
          </a:p>
          <a:p>
            <a:endParaRPr lang="en-GB" sz="1600" dirty="0"/>
          </a:p>
          <a:p>
            <a:r>
              <a:rPr lang="en-GB" sz="1600" dirty="0" smtClean="0"/>
              <a:t>Preconditions:</a:t>
            </a:r>
          </a:p>
          <a:p>
            <a:pPr marL="285750" indent="-285750">
              <a:buFontTx/>
              <a:buChar char="-"/>
            </a:pPr>
            <a:r>
              <a:rPr lang="en-GB" sz="1600" dirty="0" smtClean="0"/>
              <a:t>Accounts/Master Data created in TAS</a:t>
            </a:r>
            <a:endParaRPr lang="en-GB" sz="1600" dirty="0"/>
          </a:p>
        </p:txBody>
      </p:sp>
      <p:sp>
        <p:nvSpPr>
          <p:cNvPr id="7" name="Rechteck 6"/>
          <p:cNvSpPr/>
          <p:nvPr/>
        </p:nvSpPr>
        <p:spPr>
          <a:xfrm>
            <a:off x="674077" y="1335387"/>
            <a:ext cx="8012723" cy="1881329"/>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8" name="Grafik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43865" y="3910588"/>
            <a:ext cx="923544" cy="646176"/>
          </a:xfrm>
          <a:prstGeom prst="rect">
            <a:avLst/>
          </a:prstGeom>
        </p:spPr>
      </p:pic>
      <p:sp>
        <p:nvSpPr>
          <p:cNvPr id="10" name="Rechteck 9"/>
          <p:cNvSpPr/>
          <p:nvPr/>
        </p:nvSpPr>
        <p:spPr>
          <a:xfrm>
            <a:off x="674077" y="3317991"/>
            <a:ext cx="8041660" cy="1462358"/>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Pfeil nach rechts 11"/>
          <p:cNvSpPr/>
          <p:nvPr/>
        </p:nvSpPr>
        <p:spPr>
          <a:xfrm>
            <a:off x="4990924" y="4132180"/>
            <a:ext cx="474562" cy="214131"/>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13" name="Textfeld 12"/>
          <p:cNvSpPr txBox="1"/>
          <p:nvPr/>
        </p:nvSpPr>
        <p:spPr>
          <a:xfrm>
            <a:off x="3808066" y="3293023"/>
            <a:ext cx="1354666" cy="369332"/>
          </a:xfrm>
          <a:prstGeom prst="rect">
            <a:avLst/>
          </a:prstGeom>
          <a:noFill/>
        </p:spPr>
        <p:txBody>
          <a:bodyPr wrap="none" rtlCol="0">
            <a:spAutoFit/>
          </a:bodyPr>
          <a:lstStyle/>
          <a:p>
            <a:r>
              <a:rPr lang="en-GB" dirty="0" smtClean="0"/>
              <a:t>Equity Chain</a:t>
            </a:r>
            <a:endParaRPr lang="en-GB" dirty="0"/>
          </a:p>
        </p:txBody>
      </p:sp>
      <p:sp>
        <p:nvSpPr>
          <p:cNvPr id="14" name="Rechteck 13"/>
          <p:cNvSpPr/>
          <p:nvPr/>
        </p:nvSpPr>
        <p:spPr>
          <a:xfrm>
            <a:off x="674077" y="4955910"/>
            <a:ext cx="8041660" cy="1701479"/>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Rechteck 15"/>
          <p:cNvSpPr/>
          <p:nvPr/>
        </p:nvSpPr>
        <p:spPr>
          <a:xfrm>
            <a:off x="3200923" y="5601274"/>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AAA</a:t>
            </a:r>
            <a:endParaRPr lang="en-GB" dirty="0"/>
          </a:p>
        </p:txBody>
      </p:sp>
      <p:sp>
        <p:nvSpPr>
          <p:cNvPr id="17" name="Zylinder 16"/>
          <p:cNvSpPr/>
          <p:nvPr/>
        </p:nvSpPr>
        <p:spPr>
          <a:xfrm>
            <a:off x="5405914" y="5601274"/>
            <a:ext cx="995423" cy="90000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18" name="Pfeil nach rechts 17"/>
          <p:cNvSpPr/>
          <p:nvPr/>
        </p:nvSpPr>
        <p:spPr>
          <a:xfrm>
            <a:off x="4144276" y="5996332"/>
            <a:ext cx="1012784" cy="1909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Textfeld 18"/>
          <p:cNvSpPr txBox="1"/>
          <p:nvPr/>
        </p:nvSpPr>
        <p:spPr>
          <a:xfrm>
            <a:off x="4010148" y="5744136"/>
            <a:ext cx="999376" cy="338554"/>
          </a:xfrm>
          <a:prstGeom prst="rect">
            <a:avLst/>
          </a:prstGeom>
          <a:noFill/>
        </p:spPr>
        <p:txBody>
          <a:bodyPr wrap="none" rtlCol="0">
            <a:spAutoFit/>
          </a:bodyPr>
          <a:lstStyle/>
          <a:p>
            <a:r>
              <a:rPr lang="en-GB" sz="1600" dirty="0" smtClean="0"/>
              <a:t>PM Order</a:t>
            </a:r>
            <a:endParaRPr lang="en-GB" sz="1600" dirty="0"/>
          </a:p>
        </p:txBody>
      </p:sp>
      <p:sp>
        <p:nvSpPr>
          <p:cNvPr id="24" name="Textfeld 23"/>
          <p:cNvSpPr txBox="1"/>
          <p:nvPr/>
        </p:nvSpPr>
        <p:spPr>
          <a:xfrm>
            <a:off x="3860630" y="4965859"/>
            <a:ext cx="1566134" cy="369332"/>
          </a:xfrm>
          <a:prstGeom prst="rect">
            <a:avLst/>
          </a:prstGeom>
          <a:noFill/>
        </p:spPr>
        <p:txBody>
          <a:bodyPr wrap="none" rtlCol="0">
            <a:spAutoFit/>
          </a:bodyPr>
          <a:lstStyle/>
          <a:p>
            <a:r>
              <a:rPr lang="en-GB" dirty="0" smtClean="0"/>
              <a:t>PM-Message 1</a:t>
            </a:r>
            <a:endParaRPr lang="en-GB" dirty="0"/>
          </a:p>
        </p:txBody>
      </p:sp>
    </p:spTree>
    <p:extLst>
      <p:ext uri="{BB962C8B-B14F-4D97-AF65-F5344CB8AC3E}">
        <p14:creationId xmlns:p14="http://schemas.microsoft.com/office/powerpoint/2010/main" val="135289893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GB" sz="2800" dirty="0"/>
              <a:t>O</a:t>
            </a:r>
            <a:r>
              <a:rPr lang="en-GB" sz="2800" dirty="0" smtClean="0"/>
              <a:t>rder Use Case 4 </a:t>
            </a:r>
            <a:br>
              <a:rPr lang="en-GB" sz="2800" dirty="0" smtClean="0"/>
            </a:br>
            <a:r>
              <a:rPr lang="en-GB" sz="2800" dirty="0" smtClean="0"/>
              <a:t>PM-Message 1</a:t>
            </a:r>
            <a:endParaRPr lang="en-GB" sz="2800" dirty="0"/>
          </a:p>
        </p:txBody>
      </p:sp>
      <p:sp>
        <p:nvSpPr>
          <p:cNvPr id="4" name="Rechteck 3"/>
          <p:cNvSpPr/>
          <p:nvPr/>
        </p:nvSpPr>
        <p:spPr>
          <a:xfrm>
            <a:off x="4367288" y="2608611"/>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AAA</a:t>
            </a:r>
            <a:endParaRPr lang="en-GB" dirty="0"/>
          </a:p>
        </p:txBody>
      </p:sp>
      <p:sp>
        <p:nvSpPr>
          <p:cNvPr id="6" name="Textfeld 5"/>
          <p:cNvSpPr txBox="1"/>
          <p:nvPr/>
        </p:nvSpPr>
        <p:spPr>
          <a:xfrm>
            <a:off x="674076" y="1387262"/>
            <a:ext cx="8191946" cy="646331"/>
          </a:xfrm>
          <a:prstGeom prst="rect">
            <a:avLst/>
          </a:prstGeom>
          <a:noFill/>
        </p:spPr>
        <p:txBody>
          <a:bodyPr wrap="square" rtlCol="0">
            <a:spAutoFit/>
          </a:bodyPr>
          <a:lstStyle/>
          <a:p>
            <a:r>
              <a:rPr lang="en-GB" dirty="0" smtClean="0"/>
              <a:t>Oil Company AAA issues Order against Account (from Party mapping or </a:t>
            </a:r>
          </a:p>
          <a:p>
            <a:r>
              <a:rPr lang="en-GB" dirty="0" err="1" smtClean="0"/>
              <a:t>Soldto</a:t>
            </a:r>
            <a:r>
              <a:rPr lang="en-GB" dirty="0" smtClean="0"/>
              <a:t>/</a:t>
            </a:r>
            <a:r>
              <a:rPr lang="en-GB" dirty="0" err="1" smtClean="0"/>
              <a:t>ShipTo</a:t>
            </a:r>
            <a:r>
              <a:rPr lang="en-GB" dirty="0" smtClean="0"/>
              <a:t> Mapping).</a:t>
            </a:r>
          </a:p>
        </p:txBody>
      </p:sp>
      <p:sp>
        <p:nvSpPr>
          <p:cNvPr id="3" name="Zylinder 2"/>
          <p:cNvSpPr/>
          <p:nvPr/>
        </p:nvSpPr>
        <p:spPr>
          <a:xfrm>
            <a:off x="6980595" y="2568062"/>
            <a:ext cx="995423" cy="90000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9" name="Pfeil nach rechts 8"/>
          <p:cNvSpPr/>
          <p:nvPr/>
        </p:nvSpPr>
        <p:spPr>
          <a:xfrm>
            <a:off x="5521447" y="2970899"/>
            <a:ext cx="1012784" cy="1909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Textfeld 12"/>
          <p:cNvSpPr txBox="1"/>
          <p:nvPr/>
        </p:nvSpPr>
        <p:spPr>
          <a:xfrm>
            <a:off x="5387319" y="2718703"/>
            <a:ext cx="999376" cy="338554"/>
          </a:xfrm>
          <a:prstGeom prst="rect">
            <a:avLst/>
          </a:prstGeom>
          <a:noFill/>
        </p:spPr>
        <p:txBody>
          <a:bodyPr wrap="none" rtlCol="0">
            <a:spAutoFit/>
          </a:bodyPr>
          <a:lstStyle/>
          <a:p>
            <a:r>
              <a:rPr lang="en-GB" sz="1600" dirty="0" smtClean="0"/>
              <a:t>PM Order</a:t>
            </a:r>
            <a:endParaRPr lang="en-GB" sz="1600" dirty="0"/>
          </a:p>
        </p:txBody>
      </p:sp>
      <p:sp>
        <p:nvSpPr>
          <p:cNvPr id="15" name="Rechteck 14"/>
          <p:cNvSpPr/>
          <p:nvPr/>
        </p:nvSpPr>
        <p:spPr>
          <a:xfrm>
            <a:off x="729204" y="1338682"/>
            <a:ext cx="7812911" cy="775225"/>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aphicFrame>
        <p:nvGraphicFramePr>
          <p:cNvPr id="16" name="Tabelle 15"/>
          <p:cNvGraphicFramePr>
            <a:graphicFrameLocks noGrp="1"/>
          </p:cNvGraphicFramePr>
          <p:nvPr>
            <p:extLst>
              <p:ext uri="{D42A27DB-BD31-4B8C-83A1-F6EECF244321}">
                <p14:modId xmlns:p14="http://schemas.microsoft.com/office/powerpoint/2010/main" val="252011216"/>
              </p:ext>
            </p:extLst>
          </p:nvPr>
        </p:nvGraphicFramePr>
        <p:xfrm>
          <a:off x="729205" y="2281520"/>
          <a:ext cx="3002590" cy="4116645"/>
        </p:xfrm>
        <a:graphic>
          <a:graphicData uri="http://schemas.openxmlformats.org/drawingml/2006/table">
            <a:tbl>
              <a:tblPr>
                <a:tableStyleId>{5C22544A-7EE6-4342-B048-85BDC9FD1C3A}</a:tableStyleId>
              </a:tblPr>
              <a:tblGrid>
                <a:gridCol w="870499"/>
                <a:gridCol w="1337288"/>
                <a:gridCol w="794803"/>
              </a:tblGrid>
              <a:tr h="162225">
                <a:tc>
                  <a:txBody>
                    <a:bodyPr/>
                    <a:lstStyle/>
                    <a:p>
                      <a:pPr algn="l" fontAlgn="b"/>
                      <a:r>
                        <a:rPr lang="de-DE" sz="900" u="none" strike="noStrike" dirty="0">
                          <a:effectLst/>
                        </a:rPr>
                        <a:t>Header</a:t>
                      </a:r>
                      <a:endParaRPr lang="de-DE" sz="900" b="1"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 </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From</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AAA</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To</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TP1</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DocumentIdentifier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9000012344</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DocumentHeader</a:t>
                      </a:r>
                      <a:endParaRPr lang="de-DE" sz="900" b="1"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MovementType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Order</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DocumentIdentifier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4500012345</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DocumentStatus</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unblocked</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ValidDate</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01.01.2015</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ExpireDate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31.12.2015</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DocumentLI</a:t>
                      </a:r>
                      <a:endParaRPr lang="de-DE" sz="900" b="1"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DocumentLineItemNumber</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10</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LineItemStatus</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unblocked</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MoTType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Truck</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Location</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TP1</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Sold to</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b="0" i="0" u="none" strike="noStrike" dirty="0" smtClean="0">
                          <a:solidFill>
                            <a:schemeClr val="dk1"/>
                          </a:solidFill>
                          <a:effectLst/>
                          <a:latin typeface="+mn-lt"/>
                        </a:rPr>
                        <a:t>AAA</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dirty="0">
                          <a:effectLst/>
                        </a:rPr>
                        <a:t> </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Ship To</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AAA</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dirty="0">
                          <a:effectLst/>
                        </a:rPr>
                        <a:t> </a:t>
                      </a:r>
                      <a:endParaRPr lang="de-DE" sz="900" b="1"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ReferenceQualifier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 </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ReferenceIdentifier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 </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ReferenceItem</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1"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ScheduleType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Outbound</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MotType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Truck</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MaterialCode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100001234</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TerminalProduct</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T60000</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Quantity</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100000</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UoM</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LTR</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err="1">
                          <a:effectLst/>
                        </a:rPr>
                        <a:t>MeasurementQualifier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Standard</a:t>
                      </a:r>
                      <a:endParaRPr lang="de-DE" sz="900" b="0" i="0" u="none" strike="noStrike" dirty="0">
                        <a:solidFill>
                          <a:srgbClr val="000000"/>
                        </a:solidFill>
                        <a:effectLst/>
                        <a:latin typeface="Calibri" panose="020F0502020204030204" pitchFamily="34" charset="0"/>
                      </a:endParaRPr>
                    </a:p>
                  </a:txBody>
                  <a:tcPr marL="4755" marR="4755" marT="4755" marB="0" anchor="ctr"/>
                </a:tc>
              </a:tr>
            </a:tbl>
          </a:graphicData>
        </a:graphic>
      </p:graphicFrame>
    </p:spTree>
    <p:extLst>
      <p:ext uri="{BB962C8B-B14F-4D97-AF65-F5344CB8AC3E}">
        <p14:creationId xmlns:p14="http://schemas.microsoft.com/office/powerpoint/2010/main" val="319608891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81164"/>
          </a:xfrm>
        </p:spPr>
        <p:txBody>
          <a:bodyPr/>
          <a:lstStyle/>
          <a:p>
            <a:r>
              <a:rPr lang="en-US" dirty="0" smtClean="0"/>
              <a:t>Nomination Use Case Overview</a:t>
            </a:r>
            <a:endParaRPr lang="en-US" dirty="0"/>
          </a:p>
        </p:txBody>
      </p:sp>
      <p:sp>
        <p:nvSpPr>
          <p:cNvPr id="3" name="Content Placeholder 2"/>
          <p:cNvSpPr>
            <a:spLocks noGrp="1"/>
          </p:cNvSpPr>
          <p:nvPr>
            <p:ph idx="1"/>
          </p:nvPr>
        </p:nvSpPr>
        <p:spPr>
          <a:xfrm>
            <a:off x="563216" y="962757"/>
            <a:ext cx="8041660" cy="1274885"/>
          </a:xfrm>
        </p:spPr>
        <p:txBody>
          <a:bodyPr>
            <a:normAutofit/>
          </a:bodyPr>
          <a:lstStyle/>
          <a:p>
            <a:pPr marL="457200" indent="-457200">
              <a:buAutoNum type="arabicParenR"/>
            </a:pPr>
            <a:r>
              <a:rPr lang="en-US" sz="2000" dirty="0" smtClean="0"/>
              <a:t>Nomination Use Case 1 – Stock Transfer - Terminal A to B</a:t>
            </a:r>
          </a:p>
          <a:p>
            <a:pPr marL="457200" indent="-457200">
              <a:buAutoNum type="arabicParenR"/>
            </a:pPr>
            <a:r>
              <a:rPr lang="en-US" sz="2000" dirty="0" smtClean="0"/>
              <a:t>Nomination Use Case 2 – Stock Resupply</a:t>
            </a:r>
          </a:p>
        </p:txBody>
      </p:sp>
      <p:sp>
        <p:nvSpPr>
          <p:cNvPr id="4" name="Rechteck 13"/>
          <p:cNvSpPr/>
          <p:nvPr/>
        </p:nvSpPr>
        <p:spPr>
          <a:xfrm>
            <a:off x="559044" y="2298894"/>
            <a:ext cx="8041660" cy="970105"/>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 name="Rechteck 15"/>
          <p:cNvSpPr/>
          <p:nvPr/>
        </p:nvSpPr>
        <p:spPr>
          <a:xfrm>
            <a:off x="727706" y="2493509"/>
            <a:ext cx="720000" cy="58604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AAA</a:t>
            </a:r>
            <a:endParaRPr lang="en-GB" dirty="0"/>
          </a:p>
        </p:txBody>
      </p:sp>
      <p:sp>
        <p:nvSpPr>
          <p:cNvPr id="6" name="Zylinder 16"/>
          <p:cNvSpPr/>
          <p:nvPr/>
        </p:nvSpPr>
        <p:spPr>
          <a:xfrm>
            <a:off x="3115572" y="2493509"/>
            <a:ext cx="995423" cy="58604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TPA</a:t>
            </a:r>
          </a:p>
        </p:txBody>
      </p:sp>
      <p:sp>
        <p:nvSpPr>
          <p:cNvPr id="7" name="Pfeil nach rechts 17"/>
          <p:cNvSpPr/>
          <p:nvPr/>
        </p:nvSpPr>
        <p:spPr>
          <a:xfrm>
            <a:off x="1671059" y="2818231"/>
            <a:ext cx="1012784" cy="12435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Textfeld 18"/>
          <p:cNvSpPr txBox="1"/>
          <p:nvPr/>
        </p:nvSpPr>
        <p:spPr>
          <a:xfrm>
            <a:off x="1536931" y="2566035"/>
            <a:ext cx="1498808" cy="338554"/>
          </a:xfrm>
          <a:prstGeom prst="rect">
            <a:avLst/>
          </a:prstGeom>
          <a:noFill/>
        </p:spPr>
        <p:txBody>
          <a:bodyPr wrap="none" rtlCol="0">
            <a:spAutoFit/>
          </a:bodyPr>
          <a:lstStyle/>
          <a:p>
            <a:r>
              <a:rPr lang="en-GB" sz="1600" dirty="0" smtClean="0"/>
              <a:t>PM Nomination</a:t>
            </a:r>
            <a:endParaRPr lang="en-GB" sz="1600" dirty="0"/>
          </a:p>
        </p:txBody>
      </p:sp>
      <p:sp>
        <p:nvSpPr>
          <p:cNvPr id="9" name="Textfeld 23"/>
          <p:cNvSpPr txBox="1"/>
          <p:nvPr/>
        </p:nvSpPr>
        <p:spPr>
          <a:xfrm>
            <a:off x="1550808" y="2290584"/>
            <a:ext cx="1566134" cy="369332"/>
          </a:xfrm>
          <a:prstGeom prst="rect">
            <a:avLst/>
          </a:prstGeom>
          <a:noFill/>
        </p:spPr>
        <p:txBody>
          <a:bodyPr wrap="none" rtlCol="0">
            <a:spAutoFit/>
          </a:bodyPr>
          <a:lstStyle/>
          <a:p>
            <a:r>
              <a:rPr lang="en-GB" dirty="0" smtClean="0"/>
              <a:t>PM-Message 1</a:t>
            </a:r>
            <a:endParaRPr lang="en-GB" dirty="0"/>
          </a:p>
        </p:txBody>
      </p:sp>
      <p:sp>
        <p:nvSpPr>
          <p:cNvPr id="16" name="Rechteck 13"/>
          <p:cNvSpPr/>
          <p:nvPr/>
        </p:nvSpPr>
        <p:spPr>
          <a:xfrm>
            <a:off x="571866" y="3430171"/>
            <a:ext cx="8041660" cy="970105"/>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Rechteck 15"/>
          <p:cNvSpPr/>
          <p:nvPr/>
        </p:nvSpPr>
        <p:spPr>
          <a:xfrm>
            <a:off x="3098712" y="3688687"/>
            <a:ext cx="720000" cy="58604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dirty="0" smtClean="0"/>
              <a:t>OilCo</a:t>
            </a:r>
          </a:p>
          <a:p>
            <a:pPr algn="ctr"/>
            <a:r>
              <a:rPr lang="en-GB" dirty="0" smtClean="0"/>
              <a:t>BBB</a:t>
            </a:r>
            <a:endParaRPr lang="en-GB" dirty="0"/>
          </a:p>
        </p:txBody>
      </p:sp>
      <p:sp>
        <p:nvSpPr>
          <p:cNvPr id="18" name="Zylinder 16"/>
          <p:cNvSpPr/>
          <p:nvPr/>
        </p:nvSpPr>
        <p:spPr>
          <a:xfrm>
            <a:off x="5464633" y="3688687"/>
            <a:ext cx="995423" cy="58604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TPA</a:t>
            </a:r>
            <a:endParaRPr lang="en-GB" dirty="0"/>
          </a:p>
        </p:txBody>
      </p:sp>
      <p:sp>
        <p:nvSpPr>
          <p:cNvPr id="19" name="Pfeil nach rechts 17"/>
          <p:cNvSpPr/>
          <p:nvPr/>
        </p:nvSpPr>
        <p:spPr>
          <a:xfrm>
            <a:off x="4042065" y="4013409"/>
            <a:ext cx="1012784" cy="12435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Textfeld 18"/>
          <p:cNvSpPr txBox="1"/>
          <p:nvPr/>
        </p:nvSpPr>
        <p:spPr>
          <a:xfrm>
            <a:off x="3907937" y="3761213"/>
            <a:ext cx="1498808" cy="338554"/>
          </a:xfrm>
          <a:prstGeom prst="rect">
            <a:avLst/>
          </a:prstGeom>
          <a:noFill/>
        </p:spPr>
        <p:txBody>
          <a:bodyPr wrap="none" rtlCol="0">
            <a:spAutoFit/>
          </a:bodyPr>
          <a:lstStyle/>
          <a:p>
            <a:r>
              <a:rPr lang="en-GB" sz="1600" dirty="0" smtClean="0"/>
              <a:t>PM Nomination</a:t>
            </a:r>
            <a:endParaRPr lang="en-GB" sz="1600" dirty="0"/>
          </a:p>
        </p:txBody>
      </p:sp>
      <p:sp>
        <p:nvSpPr>
          <p:cNvPr id="21" name="Textfeld 23"/>
          <p:cNvSpPr txBox="1"/>
          <p:nvPr/>
        </p:nvSpPr>
        <p:spPr>
          <a:xfrm>
            <a:off x="3758419" y="3440120"/>
            <a:ext cx="1566134" cy="369332"/>
          </a:xfrm>
          <a:prstGeom prst="rect">
            <a:avLst/>
          </a:prstGeom>
          <a:noFill/>
        </p:spPr>
        <p:txBody>
          <a:bodyPr wrap="none" rtlCol="0">
            <a:spAutoFit/>
          </a:bodyPr>
          <a:lstStyle/>
          <a:p>
            <a:r>
              <a:rPr lang="en-GB" dirty="0" smtClean="0"/>
              <a:t>PM-Message 1</a:t>
            </a:r>
            <a:endParaRPr lang="en-GB" dirty="0"/>
          </a:p>
        </p:txBody>
      </p:sp>
      <p:sp>
        <p:nvSpPr>
          <p:cNvPr id="28" name="Rechteck 15"/>
          <p:cNvSpPr/>
          <p:nvPr/>
        </p:nvSpPr>
        <p:spPr>
          <a:xfrm>
            <a:off x="4548457" y="2587390"/>
            <a:ext cx="720000" cy="58604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AAA</a:t>
            </a:r>
            <a:endParaRPr lang="en-GB" dirty="0"/>
          </a:p>
        </p:txBody>
      </p:sp>
      <p:sp>
        <p:nvSpPr>
          <p:cNvPr id="29" name="Zylinder 16"/>
          <p:cNvSpPr/>
          <p:nvPr/>
        </p:nvSpPr>
        <p:spPr>
          <a:xfrm>
            <a:off x="6936323" y="2525211"/>
            <a:ext cx="995423" cy="58604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TPB</a:t>
            </a:r>
          </a:p>
        </p:txBody>
      </p:sp>
      <p:sp>
        <p:nvSpPr>
          <p:cNvPr id="30" name="Pfeil nach rechts 17"/>
          <p:cNvSpPr/>
          <p:nvPr/>
        </p:nvSpPr>
        <p:spPr>
          <a:xfrm>
            <a:off x="5491810" y="2912112"/>
            <a:ext cx="1012784" cy="12435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 name="Textfeld 18"/>
          <p:cNvSpPr txBox="1"/>
          <p:nvPr/>
        </p:nvSpPr>
        <p:spPr>
          <a:xfrm>
            <a:off x="5357682" y="2659916"/>
            <a:ext cx="1498808" cy="338554"/>
          </a:xfrm>
          <a:prstGeom prst="rect">
            <a:avLst/>
          </a:prstGeom>
          <a:noFill/>
        </p:spPr>
        <p:txBody>
          <a:bodyPr wrap="none" rtlCol="0">
            <a:spAutoFit/>
          </a:bodyPr>
          <a:lstStyle/>
          <a:p>
            <a:r>
              <a:rPr lang="en-GB" sz="1600" dirty="0" smtClean="0"/>
              <a:t>PM Nomination</a:t>
            </a:r>
            <a:endParaRPr lang="en-GB" sz="1600" dirty="0"/>
          </a:p>
        </p:txBody>
      </p:sp>
      <p:sp>
        <p:nvSpPr>
          <p:cNvPr id="32" name="Textfeld 23"/>
          <p:cNvSpPr txBox="1"/>
          <p:nvPr/>
        </p:nvSpPr>
        <p:spPr>
          <a:xfrm>
            <a:off x="5324019" y="2298894"/>
            <a:ext cx="1566134" cy="369332"/>
          </a:xfrm>
          <a:prstGeom prst="rect">
            <a:avLst/>
          </a:prstGeom>
          <a:noFill/>
        </p:spPr>
        <p:txBody>
          <a:bodyPr wrap="none" rtlCol="0">
            <a:spAutoFit/>
          </a:bodyPr>
          <a:lstStyle/>
          <a:p>
            <a:r>
              <a:rPr lang="en-GB" dirty="0" smtClean="0"/>
              <a:t>PM-Message 2</a:t>
            </a:r>
            <a:endParaRPr lang="en-GB" dirty="0"/>
          </a:p>
        </p:txBody>
      </p:sp>
    </p:spTree>
    <p:extLst>
      <p:ext uri="{BB962C8B-B14F-4D97-AF65-F5344CB8AC3E}">
        <p14:creationId xmlns:p14="http://schemas.microsoft.com/office/powerpoint/2010/main" val="386882559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GB" sz="2800" dirty="0" smtClean="0"/>
              <a:t>Nomination Use Case </a:t>
            </a:r>
            <a:r>
              <a:rPr lang="en-GB" sz="2800" dirty="0"/>
              <a:t>1</a:t>
            </a:r>
            <a:br>
              <a:rPr lang="en-GB" sz="2800" dirty="0"/>
            </a:br>
            <a:r>
              <a:rPr lang="en-GB" sz="2800" dirty="0"/>
              <a:t>Outbound Nomination sent to Terminal A</a:t>
            </a:r>
          </a:p>
        </p:txBody>
      </p:sp>
      <p:sp>
        <p:nvSpPr>
          <p:cNvPr id="6" name="Textfeld 5"/>
          <p:cNvSpPr txBox="1"/>
          <p:nvPr/>
        </p:nvSpPr>
        <p:spPr>
          <a:xfrm>
            <a:off x="715712" y="1387629"/>
            <a:ext cx="7890065" cy="1077218"/>
          </a:xfrm>
          <a:prstGeom prst="rect">
            <a:avLst/>
          </a:prstGeom>
          <a:noFill/>
        </p:spPr>
        <p:txBody>
          <a:bodyPr wrap="square" rtlCol="0">
            <a:spAutoFit/>
          </a:bodyPr>
          <a:lstStyle/>
          <a:p>
            <a:r>
              <a:rPr lang="en-US" sz="1600" dirty="0" smtClean="0"/>
              <a:t>Nomination </a:t>
            </a:r>
            <a:r>
              <a:rPr lang="en-US" sz="1600" dirty="0"/>
              <a:t>Use Case </a:t>
            </a:r>
            <a:r>
              <a:rPr lang="en-US" sz="1600" dirty="0" smtClean="0"/>
              <a:t>1/PM Message 1 </a:t>
            </a:r>
            <a:r>
              <a:rPr lang="en-US" sz="1600" dirty="0"/>
              <a:t>– </a:t>
            </a:r>
            <a:r>
              <a:rPr lang="en-US" sz="1600" dirty="0" smtClean="0"/>
              <a:t>Stock Transfer for Terminal A via Barge to Terminal B</a:t>
            </a:r>
            <a:endParaRPr lang="en-US" sz="1600" dirty="0"/>
          </a:p>
          <a:p>
            <a:endParaRPr lang="en-GB" sz="1600" dirty="0"/>
          </a:p>
          <a:p>
            <a:r>
              <a:rPr lang="en-GB" sz="1600" dirty="0" smtClean="0"/>
              <a:t>Preconditions:</a:t>
            </a:r>
            <a:endParaRPr lang="en-GB" sz="1600" dirty="0"/>
          </a:p>
          <a:p>
            <a:pPr marL="285750" indent="-285750">
              <a:buFontTx/>
              <a:buChar char="-"/>
            </a:pPr>
            <a:r>
              <a:rPr lang="en-GB" sz="1600" dirty="0"/>
              <a:t>Own Stock at both locations</a:t>
            </a:r>
          </a:p>
        </p:txBody>
      </p:sp>
      <p:sp>
        <p:nvSpPr>
          <p:cNvPr id="7" name="Rechteck 6"/>
          <p:cNvSpPr/>
          <p:nvPr/>
        </p:nvSpPr>
        <p:spPr>
          <a:xfrm>
            <a:off x="674077" y="1335387"/>
            <a:ext cx="8012723" cy="1881329"/>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Rechteck 9"/>
          <p:cNvSpPr/>
          <p:nvPr/>
        </p:nvSpPr>
        <p:spPr>
          <a:xfrm>
            <a:off x="674077" y="3317991"/>
            <a:ext cx="8041660" cy="1462358"/>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Textfeld 12"/>
          <p:cNvSpPr txBox="1"/>
          <p:nvPr/>
        </p:nvSpPr>
        <p:spPr>
          <a:xfrm>
            <a:off x="3075459" y="3293023"/>
            <a:ext cx="3268972" cy="369332"/>
          </a:xfrm>
          <a:prstGeom prst="rect">
            <a:avLst/>
          </a:prstGeom>
          <a:noFill/>
        </p:spPr>
        <p:txBody>
          <a:bodyPr wrap="none" rtlCol="0">
            <a:spAutoFit/>
          </a:bodyPr>
          <a:lstStyle/>
          <a:p>
            <a:r>
              <a:rPr lang="en-GB" dirty="0" smtClean="0"/>
              <a:t>Equity Chain (AAA – Stockowner)</a:t>
            </a:r>
            <a:endParaRPr lang="en-GB" dirty="0"/>
          </a:p>
        </p:txBody>
      </p:sp>
      <p:sp>
        <p:nvSpPr>
          <p:cNvPr id="14" name="Rechteck 13"/>
          <p:cNvSpPr/>
          <p:nvPr/>
        </p:nvSpPr>
        <p:spPr>
          <a:xfrm>
            <a:off x="674077" y="4955910"/>
            <a:ext cx="8041660" cy="1701479"/>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Rechteck 15"/>
          <p:cNvSpPr/>
          <p:nvPr/>
        </p:nvSpPr>
        <p:spPr>
          <a:xfrm>
            <a:off x="3200923" y="5601274"/>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AAA</a:t>
            </a:r>
            <a:endParaRPr lang="en-GB" dirty="0"/>
          </a:p>
        </p:txBody>
      </p:sp>
      <p:sp>
        <p:nvSpPr>
          <p:cNvPr id="17" name="Zylinder 16"/>
          <p:cNvSpPr/>
          <p:nvPr/>
        </p:nvSpPr>
        <p:spPr>
          <a:xfrm>
            <a:off x="6230499" y="5546332"/>
            <a:ext cx="995423" cy="90000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TPA</a:t>
            </a:r>
            <a:endParaRPr lang="en-GB" dirty="0"/>
          </a:p>
        </p:txBody>
      </p:sp>
      <p:sp>
        <p:nvSpPr>
          <p:cNvPr id="18" name="Pfeil nach rechts 17"/>
          <p:cNvSpPr/>
          <p:nvPr/>
        </p:nvSpPr>
        <p:spPr>
          <a:xfrm>
            <a:off x="4709945" y="6051274"/>
            <a:ext cx="1012784" cy="1909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Textfeld 18"/>
          <p:cNvSpPr txBox="1"/>
          <p:nvPr/>
        </p:nvSpPr>
        <p:spPr>
          <a:xfrm>
            <a:off x="4052556" y="5657778"/>
            <a:ext cx="2220351" cy="338554"/>
          </a:xfrm>
          <a:prstGeom prst="rect">
            <a:avLst/>
          </a:prstGeom>
          <a:noFill/>
        </p:spPr>
        <p:txBody>
          <a:bodyPr wrap="none" rtlCol="0">
            <a:spAutoFit/>
          </a:bodyPr>
          <a:lstStyle/>
          <a:p>
            <a:r>
              <a:rPr lang="en-GB" sz="1600" dirty="0" smtClean="0"/>
              <a:t>PM Message(Outbound)</a:t>
            </a:r>
            <a:endParaRPr lang="en-GB" sz="1600" dirty="0"/>
          </a:p>
        </p:txBody>
      </p:sp>
      <p:sp>
        <p:nvSpPr>
          <p:cNvPr id="24" name="Textfeld 23"/>
          <p:cNvSpPr txBox="1"/>
          <p:nvPr/>
        </p:nvSpPr>
        <p:spPr>
          <a:xfrm>
            <a:off x="3860630" y="4965859"/>
            <a:ext cx="1566134" cy="369332"/>
          </a:xfrm>
          <a:prstGeom prst="rect">
            <a:avLst/>
          </a:prstGeom>
          <a:noFill/>
        </p:spPr>
        <p:txBody>
          <a:bodyPr wrap="none" rtlCol="0">
            <a:spAutoFit/>
          </a:bodyPr>
          <a:lstStyle/>
          <a:p>
            <a:r>
              <a:rPr lang="en-GB" dirty="0" smtClean="0"/>
              <a:t>PM-Message 1</a:t>
            </a:r>
            <a:endParaRPr lang="en-GB" dirty="0"/>
          </a:p>
        </p:txBody>
      </p:sp>
      <p:sp>
        <p:nvSpPr>
          <p:cNvPr id="21" name="Rechteck 15"/>
          <p:cNvSpPr/>
          <p:nvPr/>
        </p:nvSpPr>
        <p:spPr>
          <a:xfrm>
            <a:off x="4506182" y="3680402"/>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AAA</a:t>
            </a:r>
            <a:endParaRPr lang="en-GB" dirty="0"/>
          </a:p>
        </p:txBody>
      </p:sp>
    </p:spTree>
    <p:extLst>
      <p:ext uri="{BB962C8B-B14F-4D97-AF65-F5344CB8AC3E}">
        <p14:creationId xmlns:p14="http://schemas.microsoft.com/office/powerpoint/2010/main" val="97406536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GB" sz="2800" dirty="0" smtClean="0"/>
              <a:t>Nomination Use Case 1 </a:t>
            </a:r>
            <a:br>
              <a:rPr lang="en-GB" sz="2800" dirty="0" smtClean="0"/>
            </a:br>
            <a:r>
              <a:rPr lang="en-GB" sz="2800" dirty="0" smtClean="0"/>
              <a:t>PM-Message 1</a:t>
            </a:r>
            <a:endParaRPr lang="en-GB" sz="2800" dirty="0"/>
          </a:p>
        </p:txBody>
      </p:sp>
      <p:sp>
        <p:nvSpPr>
          <p:cNvPr id="4" name="Rechteck 3"/>
          <p:cNvSpPr/>
          <p:nvPr/>
        </p:nvSpPr>
        <p:spPr>
          <a:xfrm>
            <a:off x="4367288" y="2608611"/>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AAA</a:t>
            </a:r>
            <a:endParaRPr lang="en-GB" dirty="0"/>
          </a:p>
        </p:txBody>
      </p:sp>
      <p:sp>
        <p:nvSpPr>
          <p:cNvPr id="6" name="Textfeld 5"/>
          <p:cNvSpPr txBox="1"/>
          <p:nvPr/>
        </p:nvSpPr>
        <p:spPr>
          <a:xfrm>
            <a:off x="631315" y="1387262"/>
            <a:ext cx="8191946" cy="369332"/>
          </a:xfrm>
          <a:prstGeom prst="rect">
            <a:avLst/>
          </a:prstGeom>
          <a:noFill/>
        </p:spPr>
        <p:txBody>
          <a:bodyPr wrap="square" rtlCol="0">
            <a:spAutoFit/>
          </a:bodyPr>
          <a:lstStyle/>
          <a:p>
            <a:r>
              <a:rPr lang="en-GB" dirty="0" smtClean="0"/>
              <a:t>Oil Company AAA is transferring Stock from Terminal A to Terminal B via Barge. </a:t>
            </a:r>
            <a:r>
              <a:rPr lang="en-GB" dirty="0"/>
              <a:t> </a:t>
            </a:r>
            <a:endParaRPr lang="en-GB" dirty="0" smtClean="0"/>
          </a:p>
        </p:txBody>
      </p:sp>
      <p:sp>
        <p:nvSpPr>
          <p:cNvPr id="3" name="Zylinder 2"/>
          <p:cNvSpPr/>
          <p:nvPr/>
        </p:nvSpPr>
        <p:spPr>
          <a:xfrm>
            <a:off x="6980595" y="2568062"/>
            <a:ext cx="995423" cy="90000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TPA</a:t>
            </a:r>
            <a:endParaRPr lang="en-GB" dirty="0"/>
          </a:p>
        </p:txBody>
      </p:sp>
      <p:sp>
        <p:nvSpPr>
          <p:cNvPr id="9" name="Pfeil nach rechts 8"/>
          <p:cNvSpPr/>
          <p:nvPr/>
        </p:nvSpPr>
        <p:spPr>
          <a:xfrm>
            <a:off x="5521447" y="2970899"/>
            <a:ext cx="1012784" cy="1909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Textfeld 12"/>
          <p:cNvSpPr txBox="1"/>
          <p:nvPr/>
        </p:nvSpPr>
        <p:spPr>
          <a:xfrm>
            <a:off x="5387319" y="2718703"/>
            <a:ext cx="1498808" cy="338554"/>
          </a:xfrm>
          <a:prstGeom prst="rect">
            <a:avLst/>
          </a:prstGeom>
          <a:noFill/>
        </p:spPr>
        <p:txBody>
          <a:bodyPr wrap="none" rtlCol="0">
            <a:spAutoFit/>
          </a:bodyPr>
          <a:lstStyle/>
          <a:p>
            <a:r>
              <a:rPr lang="en-GB" sz="1600" dirty="0" smtClean="0"/>
              <a:t>PM </a:t>
            </a:r>
            <a:r>
              <a:rPr lang="en-GB" sz="1600" dirty="0"/>
              <a:t>Nomination</a:t>
            </a:r>
          </a:p>
        </p:txBody>
      </p:sp>
      <p:sp>
        <p:nvSpPr>
          <p:cNvPr id="15" name="Rechteck 14"/>
          <p:cNvSpPr/>
          <p:nvPr/>
        </p:nvSpPr>
        <p:spPr>
          <a:xfrm>
            <a:off x="729204" y="1338682"/>
            <a:ext cx="7812911" cy="775225"/>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aphicFrame>
        <p:nvGraphicFramePr>
          <p:cNvPr id="16" name="Tabelle 15"/>
          <p:cNvGraphicFramePr>
            <a:graphicFrameLocks noGrp="1"/>
          </p:cNvGraphicFramePr>
          <p:nvPr>
            <p:extLst>
              <p:ext uri="{D42A27DB-BD31-4B8C-83A1-F6EECF244321}">
                <p14:modId xmlns:p14="http://schemas.microsoft.com/office/powerpoint/2010/main" val="2960000893"/>
              </p:ext>
            </p:extLst>
          </p:nvPr>
        </p:nvGraphicFramePr>
        <p:xfrm>
          <a:off x="729205" y="2281520"/>
          <a:ext cx="3002590" cy="4278870"/>
        </p:xfrm>
        <a:graphic>
          <a:graphicData uri="http://schemas.openxmlformats.org/drawingml/2006/table">
            <a:tbl>
              <a:tblPr>
                <a:tableStyleId>{5C22544A-7EE6-4342-B048-85BDC9FD1C3A}</a:tableStyleId>
              </a:tblPr>
              <a:tblGrid>
                <a:gridCol w="870499"/>
                <a:gridCol w="1337288"/>
                <a:gridCol w="794803"/>
              </a:tblGrid>
              <a:tr h="162225">
                <a:tc>
                  <a:txBody>
                    <a:bodyPr/>
                    <a:lstStyle/>
                    <a:p>
                      <a:pPr algn="l" fontAlgn="b"/>
                      <a:r>
                        <a:rPr lang="de-DE" sz="900" u="none" strike="noStrike" dirty="0">
                          <a:effectLst/>
                        </a:rPr>
                        <a:t>Header</a:t>
                      </a:r>
                      <a:endParaRPr lang="de-DE" sz="900" b="1"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 </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From</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AAA</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To</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TPA</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DocumentIdentifier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9000012344</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DocumentHeader</a:t>
                      </a:r>
                      <a:endParaRPr lang="de-DE" sz="900" b="1"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MovementType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en-GB" sz="900" dirty="0" smtClean="0"/>
                        <a:t>Nomination</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DocumentIdentifier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4500012345</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DocumentStatus</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unblocked</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ValidDate</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01.01.2015</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ExpireDate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31.12.2015</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DocumentLI</a:t>
                      </a:r>
                      <a:endParaRPr lang="de-DE" sz="900" b="1"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DocumentLineItemNumber</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10</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LineItemStatus</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unblocked</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MoTType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BookTransfer</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Location</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TP1</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Sold to</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b="0" i="0" u="none" strike="noStrike" dirty="0" smtClean="0">
                          <a:solidFill>
                            <a:schemeClr val="dk1"/>
                          </a:solidFill>
                          <a:effectLst/>
                          <a:latin typeface="+mn-lt"/>
                        </a:rPr>
                        <a:t>AAA</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dirty="0">
                          <a:effectLst/>
                        </a:rPr>
                        <a:t> </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Ship To</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AAA</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endParaRPr lang="de-DE" sz="900" b="1"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b="0" i="0" u="none" strike="noStrike" dirty="0" smtClean="0">
                          <a:solidFill>
                            <a:srgbClr val="000000"/>
                          </a:solidFill>
                          <a:effectLst/>
                          <a:latin typeface="Calibri" panose="020F0502020204030204" pitchFamily="34" charset="0"/>
                        </a:rPr>
                        <a:t>TransportCompany</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b="0" i="0" u="none" strike="noStrike" dirty="0" smtClean="0">
                          <a:solidFill>
                            <a:srgbClr val="000000"/>
                          </a:solidFill>
                          <a:effectLst/>
                          <a:latin typeface="Calibri" panose="020F0502020204030204" pitchFamily="34" charset="0"/>
                        </a:rPr>
                        <a:t>BargeCo</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dirty="0">
                          <a:effectLst/>
                        </a:rPr>
                        <a:t> </a:t>
                      </a:r>
                      <a:endParaRPr lang="de-DE" sz="900" b="1"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ReferenceQualifier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 </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ReferenceIdentifier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 </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ReferenceItem</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1"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ScheduleType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b="1" u="none" strike="noStrike" dirty="0">
                          <a:effectLst/>
                        </a:rPr>
                        <a:t>Outbound</a:t>
                      </a:r>
                      <a:endParaRPr lang="de-DE" sz="900" b="1"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MotType</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Barge</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MaterialCode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100001234</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TerminalProduct</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T60000</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Quantity</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100000</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UoM</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LTR</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err="1">
                          <a:effectLst/>
                        </a:rPr>
                        <a:t>MeasurementQualifier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Standard</a:t>
                      </a:r>
                      <a:endParaRPr lang="de-DE" sz="900" b="0" i="0" u="none" strike="noStrike" dirty="0">
                        <a:solidFill>
                          <a:srgbClr val="000000"/>
                        </a:solidFill>
                        <a:effectLst/>
                        <a:latin typeface="Calibri" panose="020F0502020204030204" pitchFamily="34" charset="0"/>
                      </a:endParaRPr>
                    </a:p>
                  </a:txBody>
                  <a:tcPr marL="4755" marR="4755" marT="4755" marB="0" anchor="ctr"/>
                </a:tc>
              </a:tr>
            </a:tbl>
          </a:graphicData>
        </a:graphic>
      </p:graphicFrame>
    </p:spTree>
    <p:extLst>
      <p:ext uri="{BB962C8B-B14F-4D97-AF65-F5344CB8AC3E}">
        <p14:creationId xmlns:p14="http://schemas.microsoft.com/office/powerpoint/2010/main" val="118423200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GB" sz="2800" dirty="0" smtClean="0"/>
              <a:t>Nomination Use Case 1</a:t>
            </a:r>
            <a:br>
              <a:rPr lang="en-GB" sz="2800" dirty="0" smtClean="0"/>
            </a:br>
            <a:r>
              <a:rPr lang="en-GB" sz="2800" dirty="0" smtClean="0"/>
              <a:t>Inbound Nomination sent to Terminal B</a:t>
            </a:r>
            <a:endParaRPr lang="en-GB" sz="2800" dirty="0"/>
          </a:p>
        </p:txBody>
      </p:sp>
      <p:sp>
        <p:nvSpPr>
          <p:cNvPr id="6" name="Textfeld 5"/>
          <p:cNvSpPr txBox="1"/>
          <p:nvPr/>
        </p:nvSpPr>
        <p:spPr>
          <a:xfrm>
            <a:off x="715712" y="1405735"/>
            <a:ext cx="7890065" cy="2062103"/>
          </a:xfrm>
          <a:prstGeom prst="rect">
            <a:avLst/>
          </a:prstGeom>
          <a:noFill/>
        </p:spPr>
        <p:txBody>
          <a:bodyPr wrap="square" rtlCol="0">
            <a:spAutoFit/>
          </a:bodyPr>
          <a:lstStyle/>
          <a:p>
            <a:r>
              <a:rPr lang="en-US" sz="1600" dirty="0" smtClean="0"/>
              <a:t>Nomination </a:t>
            </a:r>
            <a:r>
              <a:rPr lang="en-US" sz="1600" dirty="0"/>
              <a:t>Use Case 1 – </a:t>
            </a:r>
            <a:r>
              <a:rPr lang="en-US" sz="1600" dirty="0" smtClean="0"/>
              <a:t>Stock </a:t>
            </a:r>
            <a:r>
              <a:rPr lang="en-US" sz="1600" dirty="0"/>
              <a:t>Transfer - Terminal </a:t>
            </a:r>
            <a:r>
              <a:rPr lang="en-US" sz="1600" dirty="0" smtClean="0"/>
              <a:t>B</a:t>
            </a:r>
          </a:p>
          <a:p>
            <a:r>
              <a:rPr lang="en-US" sz="1600" dirty="0" smtClean="0"/>
              <a:t>For this Message schedule type should be Inbound to reflect that the Product Movement is into the TAS.</a:t>
            </a:r>
            <a:endParaRPr lang="en-US" sz="1600" dirty="0"/>
          </a:p>
          <a:p>
            <a:endParaRPr lang="en-GB" sz="1600" dirty="0"/>
          </a:p>
          <a:p>
            <a:r>
              <a:rPr lang="en-GB" sz="1600" dirty="0" smtClean="0"/>
              <a:t>Preconditions:</a:t>
            </a:r>
          </a:p>
          <a:p>
            <a:pPr marL="285750" indent="-285750">
              <a:buFontTx/>
              <a:buChar char="-"/>
            </a:pPr>
            <a:r>
              <a:rPr lang="en-GB" sz="1600" dirty="0"/>
              <a:t>Own Stock at </a:t>
            </a:r>
            <a:r>
              <a:rPr lang="en-GB" sz="1600" dirty="0" smtClean="0"/>
              <a:t>both locations</a:t>
            </a:r>
          </a:p>
          <a:p>
            <a:pPr marL="285750" indent="-285750">
              <a:buFontTx/>
              <a:buChar char="-"/>
            </a:pPr>
            <a:endParaRPr lang="en-GB" sz="1600" dirty="0"/>
          </a:p>
          <a:p>
            <a:endParaRPr lang="en-GB" sz="1600" dirty="0"/>
          </a:p>
        </p:txBody>
      </p:sp>
      <p:sp>
        <p:nvSpPr>
          <p:cNvPr id="7" name="Rechteck 6"/>
          <p:cNvSpPr/>
          <p:nvPr/>
        </p:nvSpPr>
        <p:spPr>
          <a:xfrm>
            <a:off x="674077" y="1335387"/>
            <a:ext cx="8012723" cy="1881329"/>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Rechteck 9"/>
          <p:cNvSpPr/>
          <p:nvPr/>
        </p:nvSpPr>
        <p:spPr>
          <a:xfrm>
            <a:off x="674077" y="3317991"/>
            <a:ext cx="8041660" cy="1462358"/>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Textfeld 12"/>
          <p:cNvSpPr txBox="1"/>
          <p:nvPr/>
        </p:nvSpPr>
        <p:spPr>
          <a:xfrm>
            <a:off x="3808066" y="3293023"/>
            <a:ext cx="2687723" cy="369332"/>
          </a:xfrm>
          <a:prstGeom prst="rect">
            <a:avLst/>
          </a:prstGeom>
          <a:noFill/>
        </p:spPr>
        <p:txBody>
          <a:bodyPr wrap="none" rtlCol="0">
            <a:spAutoFit/>
          </a:bodyPr>
          <a:lstStyle/>
          <a:p>
            <a:r>
              <a:rPr lang="en-GB" dirty="0" smtClean="0"/>
              <a:t>Equity Chain (</a:t>
            </a:r>
            <a:r>
              <a:rPr lang="en-GB" dirty="0" err="1" smtClean="0"/>
              <a:t>StockOwner</a:t>
            </a:r>
            <a:r>
              <a:rPr lang="en-GB" dirty="0" smtClean="0"/>
              <a:t>)</a:t>
            </a:r>
            <a:endParaRPr lang="en-GB" dirty="0"/>
          </a:p>
        </p:txBody>
      </p:sp>
      <p:sp>
        <p:nvSpPr>
          <p:cNvPr id="14" name="Rechteck 13"/>
          <p:cNvSpPr/>
          <p:nvPr/>
        </p:nvSpPr>
        <p:spPr>
          <a:xfrm>
            <a:off x="674077" y="4955910"/>
            <a:ext cx="8041660" cy="1701479"/>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Rechteck 15"/>
          <p:cNvSpPr/>
          <p:nvPr/>
        </p:nvSpPr>
        <p:spPr>
          <a:xfrm>
            <a:off x="3200923" y="5601274"/>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AAA</a:t>
            </a:r>
            <a:endParaRPr lang="en-GB" dirty="0"/>
          </a:p>
        </p:txBody>
      </p:sp>
      <p:sp>
        <p:nvSpPr>
          <p:cNvPr id="17" name="Zylinder 16"/>
          <p:cNvSpPr/>
          <p:nvPr/>
        </p:nvSpPr>
        <p:spPr>
          <a:xfrm>
            <a:off x="5405914" y="5601274"/>
            <a:ext cx="995423" cy="90000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TPB</a:t>
            </a:r>
            <a:endParaRPr lang="en-GB" dirty="0"/>
          </a:p>
        </p:txBody>
      </p:sp>
      <p:sp>
        <p:nvSpPr>
          <p:cNvPr id="18" name="Pfeil nach rechts 17"/>
          <p:cNvSpPr/>
          <p:nvPr/>
        </p:nvSpPr>
        <p:spPr>
          <a:xfrm>
            <a:off x="4144276" y="5996332"/>
            <a:ext cx="1012784" cy="1909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Textfeld 18"/>
          <p:cNvSpPr txBox="1"/>
          <p:nvPr/>
        </p:nvSpPr>
        <p:spPr>
          <a:xfrm>
            <a:off x="4010148" y="5744136"/>
            <a:ext cx="1498808" cy="338554"/>
          </a:xfrm>
          <a:prstGeom prst="rect">
            <a:avLst/>
          </a:prstGeom>
          <a:noFill/>
        </p:spPr>
        <p:txBody>
          <a:bodyPr wrap="none" rtlCol="0">
            <a:spAutoFit/>
          </a:bodyPr>
          <a:lstStyle/>
          <a:p>
            <a:r>
              <a:rPr lang="en-GB" sz="1600" dirty="0" smtClean="0"/>
              <a:t>PM Nomination</a:t>
            </a:r>
            <a:endParaRPr lang="en-GB" sz="1600" dirty="0"/>
          </a:p>
        </p:txBody>
      </p:sp>
      <p:sp>
        <p:nvSpPr>
          <p:cNvPr id="24" name="Textfeld 23"/>
          <p:cNvSpPr txBox="1"/>
          <p:nvPr/>
        </p:nvSpPr>
        <p:spPr>
          <a:xfrm>
            <a:off x="3860630" y="4965859"/>
            <a:ext cx="1566134" cy="369332"/>
          </a:xfrm>
          <a:prstGeom prst="rect">
            <a:avLst/>
          </a:prstGeom>
          <a:noFill/>
        </p:spPr>
        <p:txBody>
          <a:bodyPr wrap="none" rtlCol="0">
            <a:spAutoFit/>
          </a:bodyPr>
          <a:lstStyle/>
          <a:p>
            <a:r>
              <a:rPr lang="en-GB" dirty="0" smtClean="0"/>
              <a:t>PM-Message 1</a:t>
            </a:r>
            <a:endParaRPr lang="en-GB" dirty="0"/>
          </a:p>
        </p:txBody>
      </p:sp>
      <p:sp>
        <p:nvSpPr>
          <p:cNvPr id="21" name="Rechteck 15"/>
          <p:cNvSpPr/>
          <p:nvPr/>
        </p:nvSpPr>
        <p:spPr>
          <a:xfrm>
            <a:off x="4144276" y="3675647"/>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AAA</a:t>
            </a:r>
            <a:endParaRPr lang="en-GB" dirty="0"/>
          </a:p>
        </p:txBody>
      </p:sp>
    </p:spTree>
    <p:extLst>
      <p:ext uri="{BB962C8B-B14F-4D97-AF65-F5344CB8AC3E}">
        <p14:creationId xmlns:p14="http://schemas.microsoft.com/office/powerpoint/2010/main" val="319154255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GB" sz="2800" dirty="0" smtClean="0"/>
              <a:t>Nomination Use Case 1 </a:t>
            </a:r>
            <a:br>
              <a:rPr lang="en-GB" sz="2800" dirty="0" smtClean="0"/>
            </a:br>
            <a:r>
              <a:rPr lang="en-GB" sz="2800" dirty="0" smtClean="0"/>
              <a:t>PM-Message 1</a:t>
            </a:r>
            <a:endParaRPr lang="en-GB" sz="2800" dirty="0"/>
          </a:p>
        </p:txBody>
      </p:sp>
      <p:sp>
        <p:nvSpPr>
          <p:cNvPr id="4" name="Rechteck 3"/>
          <p:cNvSpPr/>
          <p:nvPr/>
        </p:nvSpPr>
        <p:spPr>
          <a:xfrm>
            <a:off x="4367288" y="2608611"/>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AAA</a:t>
            </a:r>
            <a:endParaRPr lang="en-GB" dirty="0"/>
          </a:p>
        </p:txBody>
      </p:sp>
      <p:sp>
        <p:nvSpPr>
          <p:cNvPr id="6" name="Textfeld 5"/>
          <p:cNvSpPr txBox="1"/>
          <p:nvPr/>
        </p:nvSpPr>
        <p:spPr>
          <a:xfrm>
            <a:off x="674076" y="1387262"/>
            <a:ext cx="8191946" cy="646331"/>
          </a:xfrm>
          <a:prstGeom prst="rect">
            <a:avLst/>
          </a:prstGeom>
          <a:noFill/>
        </p:spPr>
        <p:txBody>
          <a:bodyPr wrap="square" rtlCol="0">
            <a:spAutoFit/>
          </a:bodyPr>
          <a:lstStyle/>
          <a:p>
            <a:r>
              <a:rPr lang="en-US" dirty="0"/>
              <a:t>Nomination Use Case 1/PM Message </a:t>
            </a:r>
            <a:r>
              <a:rPr lang="en-US" dirty="0" smtClean="0"/>
              <a:t>2 </a:t>
            </a:r>
            <a:r>
              <a:rPr lang="en-US" dirty="0"/>
              <a:t>– Stock Transfer for Terminal </a:t>
            </a:r>
            <a:r>
              <a:rPr lang="en-US" dirty="0" smtClean="0"/>
              <a:t>B receiving product via a Barge.</a:t>
            </a:r>
            <a:endParaRPr lang="en-US" dirty="0"/>
          </a:p>
        </p:txBody>
      </p:sp>
      <p:sp>
        <p:nvSpPr>
          <p:cNvPr id="3" name="Zylinder 2"/>
          <p:cNvSpPr/>
          <p:nvPr/>
        </p:nvSpPr>
        <p:spPr>
          <a:xfrm>
            <a:off x="6980595" y="2568062"/>
            <a:ext cx="995423" cy="90000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TPB</a:t>
            </a:r>
            <a:endParaRPr lang="en-GB" dirty="0"/>
          </a:p>
        </p:txBody>
      </p:sp>
      <p:sp>
        <p:nvSpPr>
          <p:cNvPr id="9" name="Pfeil nach rechts 8"/>
          <p:cNvSpPr/>
          <p:nvPr/>
        </p:nvSpPr>
        <p:spPr>
          <a:xfrm>
            <a:off x="5521447" y="2970899"/>
            <a:ext cx="1012784" cy="1909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Textfeld 12"/>
          <p:cNvSpPr txBox="1"/>
          <p:nvPr/>
        </p:nvSpPr>
        <p:spPr>
          <a:xfrm>
            <a:off x="5387319" y="2718703"/>
            <a:ext cx="1498808" cy="338554"/>
          </a:xfrm>
          <a:prstGeom prst="rect">
            <a:avLst/>
          </a:prstGeom>
          <a:noFill/>
        </p:spPr>
        <p:txBody>
          <a:bodyPr wrap="none" rtlCol="0">
            <a:spAutoFit/>
          </a:bodyPr>
          <a:lstStyle/>
          <a:p>
            <a:r>
              <a:rPr lang="en-GB" sz="1600" dirty="0" smtClean="0"/>
              <a:t>PM </a:t>
            </a:r>
            <a:r>
              <a:rPr lang="en-GB" sz="1600" dirty="0"/>
              <a:t>Nomination</a:t>
            </a:r>
          </a:p>
        </p:txBody>
      </p:sp>
      <p:sp>
        <p:nvSpPr>
          <p:cNvPr id="15" name="Rechteck 14"/>
          <p:cNvSpPr/>
          <p:nvPr/>
        </p:nvSpPr>
        <p:spPr>
          <a:xfrm>
            <a:off x="729204" y="1338682"/>
            <a:ext cx="7812911" cy="775225"/>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aphicFrame>
        <p:nvGraphicFramePr>
          <p:cNvPr id="16" name="Tabelle 15"/>
          <p:cNvGraphicFramePr>
            <a:graphicFrameLocks noGrp="1"/>
          </p:cNvGraphicFramePr>
          <p:nvPr>
            <p:extLst>
              <p:ext uri="{D42A27DB-BD31-4B8C-83A1-F6EECF244321}">
                <p14:modId xmlns:p14="http://schemas.microsoft.com/office/powerpoint/2010/main" val="155494692"/>
              </p:ext>
            </p:extLst>
          </p:nvPr>
        </p:nvGraphicFramePr>
        <p:xfrm>
          <a:off x="729205" y="2281520"/>
          <a:ext cx="3002590" cy="4278870"/>
        </p:xfrm>
        <a:graphic>
          <a:graphicData uri="http://schemas.openxmlformats.org/drawingml/2006/table">
            <a:tbl>
              <a:tblPr>
                <a:tableStyleId>{5C22544A-7EE6-4342-B048-85BDC9FD1C3A}</a:tableStyleId>
              </a:tblPr>
              <a:tblGrid>
                <a:gridCol w="870499"/>
                <a:gridCol w="1337288"/>
                <a:gridCol w="794803"/>
              </a:tblGrid>
              <a:tr h="162225">
                <a:tc>
                  <a:txBody>
                    <a:bodyPr/>
                    <a:lstStyle/>
                    <a:p>
                      <a:pPr algn="l" fontAlgn="b"/>
                      <a:r>
                        <a:rPr lang="de-DE" sz="900" u="none" strike="noStrike" dirty="0">
                          <a:effectLst/>
                        </a:rPr>
                        <a:t>Header</a:t>
                      </a:r>
                      <a:endParaRPr lang="de-DE" sz="900" b="1"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 </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From</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AAA</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To</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TPB</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DocumentIdentifier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9000012344</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DocumentHeader</a:t>
                      </a:r>
                      <a:endParaRPr lang="de-DE" sz="900" b="1"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MovementType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en-GB" sz="900" dirty="0" smtClean="0"/>
                        <a:t>Nomination</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DocumentIdentifier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4500012345</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DocumentStatus</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unblocked</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ValidDate</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01.01.2015</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ExpireDate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31.12.2015</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DocumentLI</a:t>
                      </a:r>
                      <a:endParaRPr lang="de-DE" sz="900" b="1"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DocumentLineItemNumber</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10</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LineItemStatus</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unblocked</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MoTType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BookTransfer</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Location</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TP1</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Sold to</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b="0" i="0" u="none" strike="noStrike" dirty="0" smtClean="0">
                          <a:solidFill>
                            <a:schemeClr val="dk1"/>
                          </a:solidFill>
                          <a:effectLst/>
                          <a:latin typeface="+mn-lt"/>
                        </a:rPr>
                        <a:t>AAA</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dirty="0">
                          <a:effectLst/>
                        </a:rPr>
                        <a:t> </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Ship To</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AAA</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endParaRPr lang="de-DE" sz="900" b="1"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b="0" i="0" u="none" strike="noStrike" dirty="0" smtClean="0">
                          <a:solidFill>
                            <a:srgbClr val="000000"/>
                          </a:solidFill>
                          <a:effectLst/>
                          <a:latin typeface="Calibri" panose="020F0502020204030204" pitchFamily="34" charset="0"/>
                        </a:rPr>
                        <a:t>TransportCompany</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b="0" i="0" u="none" strike="noStrike" dirty="0" smtClean="0">
                          <a:solidFill>
                            <a:srgbClr val="000000"/>
                          </a:solidFill>
                          <a:effectLst/>
                          <a:latin typeface="Calibri" panose="020F0502020204030204" pitchFamily="34" charset="0"/>
                        </a:rPr>
                        <a:t>BargeCo</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dirty="0">
                          <a:effectLst/>
                        </a:rPr>
                        <a:t> </a:t>
                      </a:r>
                      <a:endParaRPr lang="de-DE" sz="900" b="1"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ReferenceQualifier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 </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ReferenceIdentifier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 </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ReferenceItem</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1"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ScheduleType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b="1" u="none" strike="noStrike" dirty="0" smtClean="0">
                          <a:effectLst/>
                        </a:rPr>
                        <a:t>Inbound</a:t>
                      </a:r>
                      <a:endParaRPr lang="de-DE" sz="900" b="1"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MotType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Barge</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MaterialCode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100001234</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TerminalProduct</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T60000</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Quantity</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100000</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UoM</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LTR</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err="1">
                          <a:effectLst/>
                        </a:rPr>
                        <a:t>MeasurementQualifier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Standard</a:t>
                      </a:r>
                      <a:endParaRPr lang="de-DE" sz="900" b="0" i="0" u="none" strike="noStrike" dirty="0">
                        <a:solidFill>
                          <a:srgbClr val="000000"/>
                        </a:solidFill>
                        <a:effectLst/>
                        <a:latin typeface="Calibri" panose="020F0502020204030204" pitchFamily="34" charset="0"/>
                      </a:endParaRPr>
                    </a:p>
                  </a:txBody>
                  <a:tcPr marL="4755" marR="4755" marT="4755" marB="0" anchor="ctr"/>
                </a:tc>
              </a:tr>
            </a:tbl>
          </a:graphicData>
        </a:graphic>
      </p:graphicFrame>
    </p:spTree>
    <p:extLst>
      <p:ext uri="{BB962C8B-B14F-4D97-AF65-F5344CB8AC3E}">
        <p14:creationId xmlns:p14="http://schemas.microsoft.com/office/powerpoint/2010/main" val="111917571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GB" sz="2800" dirty="0" smtClean="0"/>
              <a:t>Nomination Use Case </a:t>
            </a:r>
            <a:r>
              <a:rPr lang="en-GB" sz="2800" dirty="0"/>
              <a:t>2</a:t>
            </a:r>
          </a:p>
        </p:txBody>
      </p:sp>
      <p:sp>
        <p:nvSpPr>
          <p:cNvPr id="4" name="Rechteck 3"/>
          <p:cNvSpPr/>
          <p:nvPr/>
        </p:nvSpPr>
        <p:spPr>
          <a:xfrm>
            <a:off x="3163648" y="3783676"/>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AAA</a:t>
            </a:r>
            <a:endParaRPr lang="en-GB" dirty="0"/>
          </a:p>
        </p:txBody>
      </p:sp>
      <p:sp>
        <p:nvSpPr>
          <p:cNvPr id="6" name="Textfeld 5"/>
          <p:cNvSpPr txBox="1"/>
          <p:nvPr/>
        </p:nvSpPr>
        <p:spPr>
          <a:xfrm>
            <a:off x="715712" y="1378576"/>
            <a:ext cx="7890065" cy="1569660"/>
          </a:xfrm>
          <a:prstGeom prst="rect">
            <a:avLst/>
          </a:prstGeom>
          <a:noFill/>
        </p:spPr>
        <p:txBody>
          <a:bodyPr wrap="square" rtlCol="0">
            <a:spAutoFit/>
          </a:bodyPr>
          <a:lstStyle/>
          <a:p>
            <a:r>
              <a:rPr lang="en-US" sz="1600" dirty="0"/>
              <a:t>Nomination Use Case 2 – Stock </a:t>
            </a:r>
            <a:r>
              <a:rPr lang="en-US" sz="1600" dirty="0" smtClean="0"/>
              <a:t>Resupply</a:t>
            </a:r>
          </a:p>
          <a:p>
            <a:r>
              <a:rPr lang="en-US" sz="1600" dirty="0" smtClean="0"/>
              <a:t>Oil company BBB is purchasing product from Oil Company AAA. Oil Company BBB is responsible for the transport, title transfer at loading</a:t>
            </a:r>
            <a:endParaRPr lang="en-GB" sz="1600" dirty="0"/>
          </a:p>
          <a:p>
            <a:r>
              <a:rPr lang="en-GB" sz="1600" dirty="0" smtClean="0"/>
              <a:t>Preconditions:</a:t>
            </a:r>
          </a:p>
          <a:p>
            <a:pPr marL="285750" indent="-285750">
              <a:buFontTx/>
              <a:buChar char="-"/>
            </a:pPr>
            <a:r>
              <a:rPr lang="en-GB" sz="1600" dirty="0" smtClean="0"/>
              <a:t>Supply-Contract OilCo AAA -&gt; BBB</a:t>
            </a:r>
          </a:p>
          <a:p>
            <a:pPr marL="285750" indent="-285750">
              <a:buFontTx/>
              <a:buChar char="-"/>
            </a:pPr>
            <a:endParaRPr lang="en-GB" sz="1600" dirty="0"/>
          </a:p>
        </p:txBody>
      </p:sp>
      <p:sp>
        <p:nvSpPr>
          <p:cNvPr id="7" name="Rechteck 6"/>
          <p:cNvSpPr/>
          <p:nvPr/>
        </p:nvSpPr>
        <p:spPr>
          <a:xfrm>
            <a:off x="674077" y="1335387"/>
            <a:ext cx="8012723" cy="1881329"/>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Rechteck 9"/>
          <p:cNvSpPr/>
          <p:nvPr/>
        </p:nvSpPr>
        <p:spPr>
          <a:xfrm>
            <a:off x="674077" y="3317991"/>
            <a:ext cx="8041660" cy="1462358"/>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Pfeil nach rechts 11"/>
          <p:cNvSpPr/>
          <p:nvPr/>
        </p:nvSpPr>
        <p:spPr>
          <a:xfrm>
            <a:off x="4228924" y="4132180"/>
            <a:ext cx="474562" cy="214131"/>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13" name="Textfeld 12"/>
          <p:cNvSpPr txBox="1"/>
          <p:nvPr/>
        </p:nvSpPr>
        <p:spPr>
          <a:xfrm>
            <a:off x="3808066" y="3293023"/>
            <a:ext cx="1354666" cy="369332"/>
          </a:xfrm>
          <a:prstGeom prst="rect">
            <a:avLst/>
          </a:prstGeom>
          <a:noFill/>
        </p:spPr>
        <p:txBody>
          <a:bodyPr wrap="none" rtlCol="0">
            <a:spAutoFit/>
          </a:bodyPr>
          <a:lstStyle/>
          <a:p>
            <a:r>
              <a:rPr lang="en-GB" dirty="0" smtClean="0"/>
              <a:t>Equity Chain</a:t>
            </a:r>
            <a:endParaRPr lang="en-GB" dirty="0"/>
          </a:p>
        </p:txBody>
      </p:sp>
      <p:sp>
        <p:nvSpPr>
          <p:cNvPr id="14" name="Rechteck 13"/>
          <p:cNvSpPr/>
          <p:nvPr/>
        </p:nvSpPr>
        <p:spPr>
          <a:xfrm>
            <a:off x="715712" y="4955910"/>
            <a:ext cx="8041660" cy="1701479"/>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Zylinder 16"/>
          <p:cNvSpPr/>
          <p:nvPr/>
        </p:nvSpPr>
        <p:spPr>
          <a:xfrm>
            <a:off x="7367114" y="5601274"/>
            <a:ext cx="995423" cy="90000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18" name="Pfeil nach rechts 17"/>
          <p:cNvSpPr/>
          <p:nvPr/>
        </p:nvSpPr>
        <p:spPr>
          <a:xfrm>
            <a:off x="6105476" y="5996332"/>
            <a:ext cx="1012784" cy="1909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Textfeld 18"/>
          <p:cNvSpPr txBox="1"/>
          <p:nvPr/>
        </p:nvSpPr>
        <p:spPr>
          <a:xfrm>
            <a:off x="5820004" y="5744136"/>
            <a:ext cx="1498808" cy="338554"/>
          </a:xfrm>
          <a:prstGeom prst="rect">
            <a:avLst/>
          </a:prstGeom>
          <a:noFill/>
        </p:spPr>
        <p:txBody>
          <a:bodyPr wrap="none" rtlCol="0">
            <a:spAutoFit/>
          </a:bodyPr>
          <a:lstStyle/>
          <a:p>
            <a:r>
              <a:rPr lang="en-GB" sz="1600" dirty="0" smtClean="0"/>
              <a:t>PM </a:t>
            </a:r>
            <a:r>
              <a:rPr lang="en-GB" sz="1600" dirty="0"/>
              <a:t>Nomination</a:t>
            </a:r>
          </a:p>
        </p:txBody>
      </p:sp>
      <p:sp>
        <p:nvSpPr>
          <p:cNvPr id="24" name="Textfeld 23"/>
          <p:cNvSpPr txBox="1"/>
          <p:nvPr/>
        </p:nvSpPr>
        <p:spPr>
          <a:xfrm>
            <a:off x="5815523" y="4965859"/>
            <a:ext cx="1566134" cy="369332"/>
          </a:xfrm>
          <a:prstGeom prst="rect">
            <a:avLst/>
          </a:prstGeom>
          <a:noFill/>
        </p:spPr>
        <p:txBody>
          <a:bodyPr wrap="none" rtlCol="0">
            <a:spAutoFit/>
          </a:bodyPr>
          <a:lstStyle/>
          <a:p>
            <a:r>
              <a:rPr lang="en-GB" dirty="0" smtClean="0"/>
              <a:t>PM-Message 1</a:t>
            </a:r>
            <a:endParaRPr lang="en-GB" dirty="0"/>
          </a:p>
        </p:txBody>
      </p:sp>
      <p:sp>
        <p:nvSpPr>
          <p:cNvPr id="20" name="Rechteck 15"/>
          <p:cNvSpPr/>
          <p:nvPr/>
        </p:nvSpPr>
        <p:spPr>
          <a:xfrm>
            <a:off x="4919337" y="3756150"/>
            <a:ext cx="720000" cy="927526"/>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dirty="0" smtClean="0"/>
              <a:t>OilCo</a:t>
            </a:r>
          </a:p>
          <a:p>
            <a:pPr algn="ctr"/>
            <a:r>
              <a:rPr lang="en-GB" dirty="0" smtClean="0"/>
              <a:t>BBB</a:t>
            </a:r>
            <a:endParaRPr lang="en-GB" dirty="0"/>
          </a:p>
        </p:txBody>
      </p:sp>
      <p:sp>
        <p:nvSpPr>
          <p:cNvPr id="21" name="Rechteck 15"/>
          <p:cNvSpPr/>
          <p:nvPr/>
        </p:nvSpPr>
        <p:spPr>
          <a:xfrm>
            <a:off x="5113303" y="5532569"/>
            <a:ext cx="720000" cy="927526"/>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dirty="0" smtClean="0"/>
              <a:t>OilCo</a:t>
            </a:r>
          </a:p>
          <a:p>
            <a:pPr algn="ctr"/>
            <a:r>
              <a:rPr lang="en-GB" dirty="0" smtClean="0"/>
              <a:t>BBB</a:t>
            </a:r>
            <a:endParaRPr lang="en-GB" dirty="0"/>
          </a:p>
        </p:txBody>
      </p:sp>
      <p:sp>
        <p:nvSpPr>
          <p:cNvPr id="16" name="Zylinder 15"/>
          <p:cNvSpPr/>
          <p:nvPr/>
        </p:nvSpPr>
        <p:spPr>
          <a:xfrm>
            <a:off x="3540371" y="5583412"/>
            <a:ext cx="995423" cy="90000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22" name="Pfeil nach rechts 21"/>
          <p:cNvSpPr/>
          <p:nvPr/>
        </p:nvSpPr>
        <p:spPr>
          <a:xfrm>
            <a:off x="2278733" y="5978470"/>
            <a:ext cx="1012784" cy="1909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 name="Textfeld 22"/>
          <p:cNvSpPr txBox="1"/>
          <p:nvPr/>
        </p:nvSpPr>
        <p:spPr>
          <a:xfrm>
            <a:off x="2094157" y="5726274"/>
            <a:ext cx="1225272" cy="338554"/>
          </a:xfrm>
          <a:prstGeom prst="rect">
            <a:avLst/>
          </a:prstGeom>
          <a:noFill/>
        </p:spPr>
        <p:txBody>
          <a:bodyPr wrap="none" rtlCol="0">
            <a:spAutoFit/>
          </a:bodyPr>
          <a:lstStyle/>
          <a:p>
            <a:r>
              <a:rPr lang="en-GB" sz="1600" dirty="0" smtClean="0"/>
              <a:t>PM Contract</a:t>
            </a:r>
            <a:endParaRPr lang="en-GB" sz="1600" dirty="0"/>
          </a:p>
        </p:txBody>
      </p:sp>
      <p:sp>
        <p:nvSpPr>
          <p:cNvPr id="26" name="Rechteck 25"/>
          <p:cNvSpPr/>
          <p:nvPr/>
        </p:nvSpPr>
        <p:spPr>
          <a:xfrm>
            <a:off x="1358181" y="5528470"/>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AAA</a:t>
            </a:r>
            <a:endParaRPr lang="en-GB" dirty="0"/>
          </a:p>
        </p:txBody>
      </p:sp>
      <p:sp>
        <p:nvSpPr>
          <p:cNvPr id="25" name="Textfeld 23"/>
          <p:cNvSpPr txBox="1"/>
          <p:nvPr/>
        </p:nvSpPr>
        <p:spPr>
          <a:xfrm>
            <a:off x="1718181" y="5084225"/>
            <a:ext cx="2648033" cy="369332"/>
          </a:xfrm>
          <a:prstGeom prst="rect">
            <a:avLst/>
          </a:prstGeom>
          <a:noFill/>
        </p:spPr>
        <p:txBody>
          <a:bodyPr wrap="none" rtlCol="0">
            <a:spAutoFit/>
          </a:bodyPr>
          <a:lstStyle/>
          <a:p>
            <a:r>
              <a:rPr lang="en-GB" dirty="0" smtClean="0"/>
              <a:t>PM-Message Precondition</a:t>
            </a:r>
            <a:endParaRPr lang="en-GB" dirty="0"/>
          </a:p>
        </p:txBody>
      </p:sp>
    </p:spTree>
    <p:extLst>
      <p:ext uri="{BB962C8B-B14F-4D97-AF65-F5344CB8AC3E}">
        <p14:creationId xmlns:p14="http://schemas.microsoft.com/office/powerpoint/2010/main" val="2271337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457200"/>
            <a:ext cx="6629400" cy="786690"/>
          </a:xfrm>
        </p:spPr>
        <p:txBody>
          <a:bodyPr/>
          <a:lstStyle/>
          <a:p>
            <a:r>
              <a:rPr lang="en-US" sz="3200" dirty="0"/>
              <a:t>Who Can Submit a PM</a:t>
            </a:r>
            <a:r>
              <a:rPr lang="en-US" sz="3200" dirty="0" smtClean="0"/>
              <a:t>? (Actors)</a:t>
            </a:r>
            <a:endParaRPr lang="en-US" sz="3200" dirty="0"/>
          </a:p>
        </p:txBody>
      </p:sp>
      <p:sp>
        <p:nvSpPr>
          <p:cNvPr id="3" name="Content Placeholder 2"/>
          <p:cNvSpPr>
            <a:spLocks noGrp="1"/>
          </p:cNvSpPr>
          <p:nvPr>
            <p:ph idx="1"/>
          </p:nvPr>
        </p:nvSpPr>
        <p:spPr/>
        <p:txBody>
          <a:bodyPr>
            <a:normAutofit/>
          </a:bodyPr>
          <a:lstStyle/>
          <a:p>
            <a:r>
              <a:rPr lang="en-US" sz="2400" dirty="0"/>
              <a:t>Generally anyone with a PIDX Company Code can submit a Planned </a:t>
            </a:r>
            <a:r>
              <a:rPr lang="en-US" sz="2400" dirty="0" smtClean="0"/>
              <a:t>Movement.</a:t>
            </a:r>
          </a:p>
          <a:p>
            <a:pPr marL="0" indent="0">
              <a:buNone/>
            </a:pPr>
            <a:r>
              <a:rPr lang="en-US" sz="1800" u="sng" dirty="0" smtClean="0"/>
              <a:t>For Example</a:t>
            </a:r>
          </a:p>
          <a:p>
            <a:pPr lvl="1"/>
            <a:r>
              <a:rPr lang="en-US" sz="1800" dirty="0" smtClean="0"/>
              <a:t>Suppliers - Delivery Business (Shipments), Commercial Biz(Orders), Pickup Biz (Contracts),  Bulk Movements (</a:t>
            </a:r>
            <a:r>
              <a:rPr lang="en-US" sz="1800" dirty="0"/>
              <a:t>Nominations). </a:t>
            </a:r>
            <a:r>
              <a:rPr lang="en-US" sz="1800" dirty="0" smtClean="0"/>
              <a:t>  </a:t>
            </a:r>
            <a:r>
              <a:rPr lang="en-US" sz="1800" dirty="0" err="1" smtClean="0"/>
              <a:t>LoadID</a:t>
            </a:r>
            <a:r>
              <a:rPr lang="en-US" sz="1800" dirty="0" smtClean="0"/>
              <a:t>/Account Setup will be sent to Supply Partner, other PMs will place Orders against the accounts setup.</a:t>
            </a:r>
          </a:p>
          <a:p>
            <a:pPr lvl="1"/>
            <a:r>
              <a:rPr lang="en-US" sz="1800" dirty="0" smtClean="0"/>
              <a:t>Large Customers/Carriers (orders/shipments)</a:t>
            </a:r>
          </a:p>
          <a:p>
            <a:pPr lvl="1"/>
            <a:r>
              <a:rPr lang="en-US" sz="1800" dirty="0" smtClean="0"/>
              <a:t>TAS Vendors – One Common interface to be used for all parties submitting Planned Movements.</a:t>
            </a:r>
          </a:p>
          <a:p>
            <a:pPr lvl="1"/>
            <a:r>
              <a:rPr lang="en-US" sz="1800" dirty="0" smtClean="0"/>
              <a:t>TAS Owners/Stockowner – Processes </a:t>
            </a:r>
            <a:r>
              <a:rPr lang="en-US" sz="1800" dirty="0" err="1" smtClean="0"/>
              <a:t>LoadID</a:t>
            </a:r>
            <a:r>
              <a:rPr lang="en-US" sz="1800" dirty="0" smtClean="0"/>
              <a:t>/Account setup requests, owns Terminals.</a:t>
            </a:r>
          </a:p>
          <a:p>
            <a:pPr lvl="1"/>
            <a:r>
              <a:rPr lang="en-US" sz="1800" dirty="0"/>
              <a:t>DCH – RTL, PM Document Distribution On Demand and via File push.  For Customers/Carrier, this maybe their only option to get PMs into the TAS at the time of lifting</a:t>
            </a:r>
            <a:r>
              <a:rPr lang="en-US" sz="1800" dirty="0" smtClean="0"/>
              <a:t>.</a:t>
            </a:r>
          </a:p>
          <a:p>
            <a:pPr lvl="1"/>
            <a:endParaRPr lang="en-US" sz="1800" dirty="0"/>
          </a:p>
        </p:txBody>
      </p:sp>
    </p:spTree>
    <p:extLst>
      <p:ext uri="{BB962C8B-B14F-4D97-AF65-F5344CB8AC3E}">
        <p14:creationId xmlns:p14="http://schemas.microsoft.com/office/powerpoint/2010/main" val="232974763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GB" sz="2800" dirty="0" smtClean="0"/>
              <a:t>Nomination Use Case 2 </a:t>
            </a:r>
            <a:br>
              <a:rPr lang="en-GB" sz="2800" dirty="0" smtClean="0"/>
            </a:br>
            <a:r>
              <a:rPr lang="en-GB" sz="2800" dirty="0" smtClean="0"/>
              <a:t>PM-Message 1 – Contract (</a:t>
            </a:r>
            <a:r>
              <a:rPr lang="en-GB" sz="2800" dirty="0" err="1" smtClean="0"/>
              <a:t>PreCondition</a:t>
            </a:r>
            <a:r>
              <a:rPr lang="en-GB" sz="2800" dirty="0" smtClean="0"/>
              <a:t>)</a:t>
            </a:r>
            <a:endParaRPr lang="en-GB" sz="2800" dirty="0"/>
          </a:p>
        </p:txBody>
      </p:sp>
      <p:sp>
        <p:nvSpPr>
          <p:cNvPr id="4" name="Rechteck 3"/>
          <p:cNvSpPr/>
          <p:nvPr/>
        </p:nvSpPr>
        <p:spPr>
          <a:xfrm>
            <a:off x="4775604" y="2568062"/>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AAA</a:t>
            </a:r>
            <a:endParaRPr lang="en-GB" dirty="0"/>
          </a:p>
        </p:txBody>
      </p:sp>
      <p:sp>
        <p:nvSpPr>
          <p:cNvPr id="6" name="Textfeld 5"/>
          <p:cNvSpPr txBox="1"/>
          <p:nvPr/>
        </p:nvSpPr>
        <p:spPr>
          <a:xfrm>
            <a:off x="674076" y="1711568"/>
            <a:ext cx="8280000" cy="646331"/>
          </a:xfrm>
          <a:prstGeom prst="rect">
            <a:avLst/>
          </a:prstGeom>
          <a:noFill/>
        </p:spPr>
        <p:txBody>
          <a:bodyPr wrap="square" rtlCol="0">
            <a:spAutoFit/>
          </a:bodyPr>
          <a:lstStyle/>
          <a:p>
            <a:r>
              <a:rPr lang="en-GB" dirty="0" smtClean="0"/>
              <a:t>                   Oil Company AAA issues Supply Sales Contract to Terminal TP1</a:t>
            </a:r>
          </a:p>
          <a:p>
            <a:endParaRPr lang="en-GB" dirty="0" smtClean="0"/>
          </a:p>
        </p:txBody>
      </p:sp>
      <p:sp>
        <p:nvSpPr>
          <p:cNvPr id="3" name="Zylinder 2"/>
          <p:cNvSpPr/>
          <p:nvPr/>
        </p:nvSpPr>
        <p:spPr>
          <a:xfrm>
            <a:off x="6980595" y="2568062"/>
            <a:ext cx="995423" cy="90000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9" name="Pfeil nach rechts 8"/>
          <p:cNvSpPr/>
          <p:nvPr/>
        </p:nvSpPr>
        <p:spPr>
          <a:xfrm>
            <a:off x="5718957" y="2963120"/>
            <a:ext cx="1012784" cy="1909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Textfeld 12"/>
          <p:cNvSpPr txBox="1"/>
          <p:nvPr/>
        </p:nvSpPr>
        <p:spPr>
          <a:xfrm>
            <a:off x="5584829" y="2710924"/>
            <a:ext cx="1225272" cy="338554"/>
          </a:xfrm>
          <a:prstGeom prst="rect">
            <a:avLst/>
          </a:prstGeom>
          <a:noFill/>
        </p:spPr>
        <p:txBody>
          <a:bodyPr wrap="none" rtlCol="0">
            <a:spAutoFit/>
          </a:bodyPr>
          <a:lstStyle/>
          <a:p>
            <a:r>
              <a:rPr lang="en-GB" sz="1600" dirty="0" smtClean="0"/>
              <a:t>PM Contract</a:t>
            </a:r>
            <a:endParaRPr lang="en-GB" sz="1600" dirty="0"/>
          </a:p>
        </p:txBody>
      </p:sp>
      <p:sp>
        <p:nvSpPr>
          <p:cNvPr id="15" name="Rechteck 14"/>
          <p:cNvSpPr/>
          <p:nvPr/>
        </p:nvSpPr>
        <p:spPr>
          <a:xfrm>
            <a:off x="729204" y="1711568"/>
            <a:ext cx="7812911" cy="395024"/>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aphicFrame>
        <p:nvGraphicFramePr>
          <p:cNvPr id="16" name="Tabelle 15"/>
          <p:cNvGraphicFramePr>
            <a:graphicFrameLocks noGrp="1"/>
          </p:cNvGraphicFramePr>
          <p:nvPr>
            <p:extLst>
              <p:ext uri="{D42A27DB-BD31-4B8C-83A1-F6EECF244321}">
                <p14:modId xmlns:p14="http://schemas.microsoft.com/office/powerpoint/2010/main" val="3380212053"/>
              </p:ext>
            </p:extLst>
          </p:nvPr>
        </p:nvGraphicFramePr>
        <p:xfrm>
          <a:off x="729205" y="2281520"/>
          <a:ext cx="3002590" cy="4116645"/>
        </p:xfrm>
        <a:graphic>
          <a:graphicData uri="http://schemas.openxmlformats.org/drawingml/2006/table">
            <a:tbl>
              <a:tblPr>
                <a:tableStyleId>{5C22544A-7EE6-4342-B048-85BDC9FD1C3A}</a:tableStyleId>
              </a:tblPr>
              <a:tblGrid>
                <a:gridCol w="870499"/>
                <a:gridCol w="1337288"/>
                <a:gridCol w="794803"/>
              </a:tblGrid>
              <a:tr h="162225">
                <a:tc>
                  <a:txBody>
                    <a:bodyPr/>
                    <a:lstStyle/>
                    <a:p>
                      <a:pPr algn="l" fontAlgn="b"/>
                      <a:r>
                        <a:rPr lang="de-DE" sz="900" u="none" strike="noStrike" dirty="0">
                          <a:effectLst/>
                        </a:rPr>
                        <a:t>Header</a:t>
                      </a:r>
                      <a:endParaRPr lang="de-DE" sz="900" b="1"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 </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From</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AAA</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To</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TP1</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DocumentIdentifier</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9000012344</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DocumentHeader</a:t>
                      </a:r>
                      <a:endParaRPr lang="de-DE" sz="900" b="1"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MovementType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Contract</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DocumentIdentifier</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4500012345</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DocumentStatus</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unblocked</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ValidDate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01.01.2015</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ExpireDate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31.12.2015</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DocumentLI</a:t>
                      </a:r>
                      <a:endParaRPr lang="de-DE" sz="900" b="1"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DocumentLineItemNumber</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10</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LineItemStatus</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unblocked</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MoTType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err="1" smtClean="0">
                          <a:effectLst/>
                        </a:rPr>
                        <a:t>Rail</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Location</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TP1</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Sold to</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BBB</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Ship To</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BBB</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dirty="0">
                          <a:effectLst/>
                        </a:rPr>
                        <a:t> </a:t>
                      </a:r>
                      <a:endParaRPr lang="de-DE" sz="900" b="1"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ReferenceQualifier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 </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ReferenceIdentifier</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ReferenceItem</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1"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ScheduleType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Outbound</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MotType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b="0" i="0" u="none" strike="noStrike" dirty="0" err="1" smtClean="0">
                          <a:solidFill>
                            <a:schemeClr val="dk1"/>
                          </a:solidFill>
                          <a:effectLst/>
                          <a:latin typeface="+mn-lt"/>
                        </a:rPr>
                        <a:t>Rail</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MaterialCode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100001234</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TerminalProduct</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T60000</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Quantity</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100000</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UoM</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CBM</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err="1">
                          <a:effectLst/>
                        </a:rPr>
                        <a:t>MeasurementQualifier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Standard</a:t>
                      </a:r>
                      <a:endParaRPr lang="de-DE" sz="900" b="0" i="0" u="none" strike="noStrike" dirty="0">
                        <a:solidFill>
                          <a:srgbClr val="000000"/>
                        </a:solidFill>
                        <a:effectLst/>
                        <a:latin typeface="Calibri" panose="020F0502020204030204" pitchFamily="34" charset="0"/>
                      </a:endParaRPr>
                    </a:p>
                  </a:txBody>
                  <a:tcPr marL="4755" marR="4755" marT="4755" marB="0" anchor="ctr"/>
                </a:tc>
              </a:tr>
            </a:tbl>
          </a:graphicData>
        </a:graphic>
      </p:graphicFrame>
    </p:spTree>
    <p:extLst>
      <p:ext uri="{BB962C8B-B14F-4D97-AF65-F5344CB8AC3E}">
        <p14:creationId xmlns:p14="http://schemas.microsoft.com/office/powerpoint/2010/main" val="359460338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GB" sz="2800" dirty="0"/>
              <a:t>Nomination Use </a:t>
            </a:r>
            <a:r>
              <a:rPr lang="en-GB" sz="2800" dirty="0" smtClean="0"/>
              <a:t>Case </a:t>
            </a:r>
            <a:r>
              <a:rPr lang="en-GB" sz="2800" dirty="0"/>
              <a:t>2</a:t>
            </a:r>
            <a:r>
              <a:rPr lang="en-GB" sz="2800" dirty="0" smtClean="0"/>
              <a:t> </a:t>
            </a:r>
            <a:br>
              <a:rPr lang="en-GB" sz="2800" dirty="0" smtClean="0"/>
            </a:br>
            <a:r>
              <a:rPr lang="en-GB" sz="2800" dirty="0" smtClean="0"/>
              <a:t>PM-Message 2 - Nomination</a:t>
            </a:r>
            <a:endParaRPr lang="en-GB" sz="2800" dirty="0"/>
          </a:p>
        </p:txBody>
      </p:sp>
      <p:sp>
        <p:nvSpPr>
          <p:cNvPr id="6" name="Textfeld 5"/>
          <p:cNvSpPr txBox="1"/>
          <p:nvPr/>
        </p:nvSpPr>
        <p:spPr>
          <a:xfrm>
            <a:off x="674076" y="1387262"/>
            <a:ext cx="8191946" cy="369332"/>
          </a:xfrm>
          <a:prstGeom prst="rect">
            <a:avLst/>
          </a:prstGeom>
          <a:noFill/>
        </p:spPr>
        <p:txBody>
          <a:bodyPr wrap="square" rtlCol="0">
            <a:spAutoFit/>
          </a:bodyPr>
          <a:lstStyle/>
          <a:p>
            <a:r>
              <a:rPr lang="en-GB" dirty="0" smtClean="0"/>
              <a:t>Oil Company BBB issues Nominations for AAA to resupply Stock at Terminal TP1.</a:t>
            </a:r>
          </a:p>
        </p:txBody>
      </p:sp>
      <p:sp>
        <p:nvSpPr>
          <p:cNvPr id="3" name="Zylinder 2"/>
          <p:cNvSpPr/>
          <p:nvPr/>
        </p:nvSpPr>
        <p:spPr>
          <a:xfrm>
            <a:off x="6980595" y="2568062"/>
            <a:ext cx="995423" cy="90000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9" name="Pfeil nach rechts 8"/>
          <p:cNvSpPr/>
          <p:nvPr/>
        </p:nvSpPr>
        <p:spPr>
          <a:xfrm>
            <a:off x="5521447" y="2970899"/>
            <a:ext cx="1012784" cy="1909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Textfeld 12"/>
          <p:cNvSpPr txBox="1"/>
          <p:nvPr/>
        </p:nvSpPr>
        <p:spPr>
          <a:xfrm>
            <a:off x="5387319" y="2718703"/>
            <a:ext cx="1498808" cy="338554"/>
          </a:xfrm>
          <a:prstGeom prst="rect">
            <a:avLst/>
          </a:prstGeom>
          <a:noFill/>
        </p:spPr>
        <p:txBody>
          <a:bodyPr wrap="none" rtlCol="0">
            <a:spAutoFit/>
          </a:bodyPr>
          <a:lstStyle/>
          <a:p>
            <a:r>
              <a:rPr lang="en-GB" sz="1600" dirty="0" smtClean="0"/>
              <a:t>PM </a:t>
            </a:r>
            <a:r>
              <a:rPr lang="en-GB" sz="1600" dirty="0"/>
              <a:t>Nomination</a:t>
            </a:r>
          </a:p>
        </p:txBody>
      </p:sp>
      <p:sp>
        <p:nvSpPr>
          <p:cNvPr id="15" name="Rechteck 14"/>
          <p:cNvSpPr/>
          <p:nvPr/>
        </p:nvSpPr>
        <p:spPr>
          <a:xfrm>
            <a:off x="729204" y="1338682"/>
            <a:ext cx="7812911" cy="775225"/>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aphicFrame>
        <p:nvGraphicFramePr>
          <p:cNvPr id="16" name="Tabelle 15"/>
          <p:cNvGraphicFramePr>
            <a:graphicFrameLocks noGrp="1"/>
          </p:cNvGraphicFramePr>
          <p:nvPr>
            <p:extLst>
              <p:ext uri="{D42A27DB-BD31-4B8C-83A1-F6EECF244321}">
                <p14:modId xmlns:p14="http://schemas.microsoft.com/office/powerpoint/2010/main" val="377583671"/>
              </p:ext>
            </p:extLst>
          </p:nvPr>
        </p:nvGraphicFramePr>
        <p:xfrm>
          <a:off x="729205" y="2281520"/>
          <a:ext cx="3002590" cy="4116645"/>
        </p:xfrm>
        <a:graphic>
          <a:graphicData uri="http://schemas.openxmlformats.org/drawingml/2006/table">
            <a:tbl>
              <a:tblPr>
                <a:tableStyleId>{5C22544A-7EE6-4342-B048-85BDC9FD1C3A}</a:tableStyleId>
              </a:tblPr>
              <a:tblGrid>
                <a:gridCol w="870499"/>
                <a:gridCol w="1337288"/>
                <a:gridCol w="794803"/>
              </a:tblGrid>
              <a:tr h="162225">
                <a:tc>
                  <a:txBody>
                    <a:bodyPr/>
                    <a:lstStyle/>
                    <a:p>
                      <a:pPr algn="l" fontAlgn="b"/>
                      <a:r>
                        <a:rPr lang="de-DE" sz="900" u="none" strike="noStrike" dirty="0">
                          <a:effectLst/>
                        </a:rPr>
                        <a:t>Header</a:t>
                      </a:r>
                      <a:endParaRPr lang="de-DE" sz="900" b="1"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 </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From</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b="0" i="0" u="none" strike="noStrike" dirty="0" smtClean="0">
                          <a:solidFill>
                            <a:srgbClr val="000000"/>
                          </a:solidFill>
                          <a:effectLst/>
                          <a:latin typeface="Calibri" panose="020F0502020204030204" pitchFamily="34" charset="0"/>
                        </a:rPr>
                        <a:t>BBB</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To</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TP1</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DocumentIdentifier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9000012344</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DocumentHeader</a:t>
                      </a:r>
                      <a:endParaRPr lang="de-DE" sz="900" b="1"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MovementType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en-GB" sz="900" dirty="0" smtClean="0"/>
                        <a:t>Nomination</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DocumentIdentifier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4500012345</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DocumentStatus</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Unblocked</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ValidDate</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01.01.2015</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ExpireDate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01.04.2015</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DocumentLI</a:t>
                      </a:r>
                      <a:endParaRPr lang="de-DE" sz="900" b="1"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DocumentLineItemNumber</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10</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LineItemStatus</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Unblocked</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MoTType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b="0" i="0" u="none" strike="noStrike" dirty="0" smtClean="0">
                          <a:solidFill>
                            <a:srgbClr val="000000"/>
                          </a:solidFill>
                          <a:effectLst/>
                          <a:latin typeface="Calibri" panose="020F0502020204030204" pitchFamily="34" charset="0"/>
                        </a:rPr>
                        <a:t>StorageTank</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Location</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TP1</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smtClean="0">
                          <a:effectLst/>
                        </a:rPr>
                        <a:t>SupplyTo</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b="0" i="0" u="none" strike="noStrike" dirty="0" smtClean="0">
                          <a:solidFill>
                            <a:schemeClr val="dk1"/>
                          </a:solidFill>
                          <a:effectLst/>
                          <a:latin typeface="+mn-lt"/>
                        </a:rPr>
                        <a:t>BBB</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dirty="0">
                          <a:effectLst/>
                        </a:rPr>
                        <a:t> </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b="0" i="0" u="none" strike="noStrike" dirty="0" smtClean="0">
                          <a:solidFill>
                            <a:schemeClr val="dk1"/>
                          </a:solidFill>
                          <a:effectLst/>
                          <a:latin typeface="+mn-lt"/>
                        </a:rPr>
                        <a:t>Seller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AAA</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dirty="0">
                          <a:effectLst/>
                        </a:rPr>
                        <a:t> </a:t>
                      </a:r>
                      <a:endParaRPr lang="de-DE" sz="900" b="1" i="0" u="none" strike="noStrike" dirty="0">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ReferenceQualifier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Contract</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a:effectLst/>
                        </a:rPr>
                        <a:t>ReferenceIdentifier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4500012345</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ReferenceItem</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 </a:t>
                      </a:r>
                      <a:r>
                        <a:rPr lang="de-DE" sz="900" u="none" strike="noStrike" dirty="0" smtClean="0">
                          <a:effectLst/>
                        </a:rPr>
                        <a:t>10</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900" u="none" strike="noStrike">
                          <a:effectLst/>
                        </a:rPr>
                        <a:t> </a:t>
                      </a:r>
                      <a:endParaRPr lang="de-DE" sz="900" b="1"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ScheduleType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Inbound</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MotType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b="0" i="0" u="none" strike="noStrike" dirty="0" err="1" smtClean="0">
                          <a:solidFill>
                            <a:schemeClr val="dk1"/>
                          </a:solidFill>
                          <a:effectLst/>
                          <a:latin typeface="+mn-lt"/>
                        </a:rPr>
                        <a:t>Rail</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MaterialCode</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100001234</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TerminalProduct</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a:effectLst/>
                        </a:rPr>
                        <a:t>T60000</a:t>
                      </a:r>
                      <a:endParaRPr lang="de-DE" sz="900" b="0" i="0" u="none" strike="noStrike">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Quantity</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smtClean="0">
                          <a:effectLst/>
                        </a:rPr>
                        <a:t>10000</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a:effectLst/>
                        </a:rPr>
                        <a:t>UoM</a:t>
                      </a:r>
                      <a:endParaRPr lang="de-DE" sz="900" b="0" i="0" u="none" strike="noStrike">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b="0" i="0" u="none" strike="noStrike" dirty="0" smtClean="0">
                          <a:solidFill>
                            <a:schemeClr val="dk1"/>
                          </a:solidFill>
                          <a:effectLst/>
                          <a:latin typeface="+mn-lt"/>
                        </a:rPr>
                        <a:t>CBM</a:t>
                      </a:r>
                      <a:endParaRPr lang="de-DE" sz="900" b="0" i="0" u="none" strike="noStrike" dirty="0">
                        <a:solidFill>
                          <a:srgbClr val="000000"/>
                        </a:solidFill>
                        <a:effectLst/>
                        <a:latin typeface="Calibri" panose="020F0502020204030204" pitchFamily="34" charset="0"/>
                      </a:endParaRPr>
                    </a:p>
                  </a:txBody>
                  <a:tcPr marL="4755" marR="4755" marT="4755" marB="0" anchor="ctr"/>
                </a:tc>
              </a:tr>
              <a:tr h="162225">
                <a:tc>
                  <a:txBody>
                    <a:bodyPr/>
                    <a:lstStyle/>
                    <a:p>
                      <a:pPr algn="l" fontAlgn="b"/>
                      <a:r>
                        <a:rPr lang="de-DE" sz="1100" u="none" strike="noStrike">
                          <a:effectLst/>
                        </a:rPr>
                        <a:t> </a:t>
                      </a:r>
                      <a:endParaRPr lang="de-DE" sz="1100" b="0" i="0" u="none" strike="noStrike">
                        <a:solidFill>
                          <a:srgbClr val="000000"/>
                        </a:solidFill>
                        <a:effectLst/>
                        <a:latin typeface="Calibri" panose="020F0502020204030204" pitchFamily="34" charset="0"/>
                      </a:endParaRPr>
                    </a:p>
                  </a:txBody>
                  <a:tcPr marL="4755" marR="4755" marT="4755" marB="0" anchor="b"/>
                </a:tc>
                <a:tc>
                  <a:txBody>
                    <a:bodyPr/>
                    <a:lstStyle/>
                    <a:p>
                      <a:pPr algn="l" fontAlgn="b"/>
                      <a:r>
                        <a:rPr lang="de-DE" sz="900" u="none" strike="noStrike" dirty="0" err="1">
                          <a:effectLst/>
                        </a:rPr>
                        <a:t>MeasurementQualifier</a:t>
                      </a:r>
                      <a:endParaRPr lang="de-DE" sz="900" b="0" i="0" u="none" strike="noStrike" dirty="0">
                        <a:solidFill>
                          <a:srgbClr val="000000"/>
                        </a:solidFill>
                        <a:effectLst/>
                        <a:latin typeface="Calibri" panose="020F0502020204030204" pitchFamily="34" charset="0"/>
                      </a:endParaRPr>
                    </a:p>
                  </a:txBody>
                  <a:tcPr marL="4755" marR="4755" marT="4755" marB="0" anchor="b"/>
                </a:tc>
                <a:tc>
                  <a:txBody>
                    <a:bodyPr/>
                    <a:lstStyle/>
                    <a:p>
                      <a:pPr algn="ctr" fontAlgn="ctr"/>
                      <a:r>
                        <a:rPr lang="de-DE" sz="900" u="none" strike="noStrike" dirty="0">
                          <a:effectLst/>
                        </a:rPr>
                        <a:t>Standard</a:t>
                      </a:r>
                      <a:endParaRPr lang="de-DE" sz="900" b="0" i="0" u="none" strike="noStrike" dirty="0">
                        <a:solidFill>
                          <a:srgbClr val="000000"/>
                        </a:solidFill>
                        <a:effectLst/>
                        <a:latin typeface="Calibri" panose="020F0502020204030204" pitchFamily="34" charset="0"/>
                      </a:endParaRPr>
                    </a:p>
                  </a:txBody>
                  <a:tcPr marL="4755" marR="4755" marT="4755" marB="0" anchor="ctr"/>
                </a:tc>
              </a:tr>
            </a:tbl>
          </a:graphicData>
        </a:graphic>
      </p:graphicFrame>
      <p:sp>
        <p:nvSpPr>
          <p:cNvPr id="10" name="Rechteck 15"/>
          <p:cNvSpPr/>
          <p:nvPr/>
        </p:nvSpPr>
        <p:spPr>
          <a:xfrm>
            <a:off x="4410049" y="2593494"/>
            <a:ext cx="720000" cy="927526"/>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dirty="0" smtClean="0"/>
              <a:t>OilCo</a:t>
            </a:r>
          </a:p>
          <a:p>
            <a:pPr algn="ctr"/>
            <a:r>
              <a:rPr lang="en-GB" dirty="0" smtClean="0"/>
              <a:t>BBB</a:t>
            </a:r>
            <a:endParaRPr lang="en-GB" dirty="0"/>
          </a:p>
        </p:txBody>
      </p:sp>
    </p:spTree>
    <p:extLst>
      <p:ext uri="{BB962C8B-B14F-4D97-AF65-F5344CB8AC3E}">
        <p14:creationId xmlns:p14="http://schemas.microsoft.com/office/powerpoint/2010/main" val="40549863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6340" y="332656"/>
            <a:ext cx="6006060" cy="911234"/>
          </a:xfrm>
        </p:spPr>
        <p:txBody>
          <a:bodyPr/>
          <a:lstStyle/>
          <a:p>
            <a:r>
              <a:rPr lang="en-US" sz="2800" dirty="0" smtClean="0"/>
              <a:t>Actor File Control</a:t>
            </a:r>
            <a:endParaRPr lang="en-US" sz="2800" dirty="0"/>
          </a:p>
        </p:txBody>
      </p:sp>
      <p:graphicFrame>
        <p:nvGraphicFramePr>
          <p:cNvPr id="4" name="Table 3"/>
          <p:cNvGraphicFramePr>
            <a:graphicFrameLocks noGrp="1"/>
          </p:cNvGraphicFramePr>
          <p:nvPr>
            <p:extLst>
              <p:ext uri="{D42A27DB-BD31-4B8C-83A1-F6EECF244321}">
                <p14:modId xmlns:p14="http://schemas.microsoft.com/office/powerpoint/2010/main" val="2814494478"/>
              </p:ext>
            </p:extLst>
          </p:nvPr>
        </p:nvGraphicFramePr>
        <p:xfrm>
          <a:off x="613868" y="2727960"/>
          <a:ext cx="7467601" cy="2621280"/>
        </p:xfrm>
        <a:graphic>
          <a:graphicData uri="http://schemas.openxmlformats.org/drawingml/2006/table">
            <a:tbl>
              <a:tblPr firstRow="1" bandRow="1">
                <a:tableStyleId>{5C22544A-7EE6-4342-B048-85BDC9FD1C3A}</a:tableStyleId>
              </a:tblPr>
              <a:tblGrid>
                <a:gridCol w="1613370"/>
                <a:gridCol w="1129830"/>
                <a:gridCol w="1143000"/>
                <a:gridCol w="914400"/>
                <a:gridCol w="990600"/>
                <a:gridCol w="1676401"/>
              </a:tblGrid>
              <a:tr h="431800">
                <a:tc>
                  <a:txBody>
                    <a:bodyPr/>
                    <a:lstStyle/>
                    <a:p>
                      <a:r>
                        <a:rPr lang="en-US" dirty="0" smtClean="0"/>
                        <a:t>Actor</a:t>
                      </a:r>
                      <a:endParaRPr lang="en-US" dirty="0"/>
                    </a:p>
                  </a:txBody>
                  <a:tcPr/>
                </a:tc>
                <a:tc>
                  <a:txBody>
                    <a:bodyPr/>
                    <a:lstStyle/>
                    <a:p>
                      <a:r>
                        <a:rPr lang="en-US" dirty="0" err="1" smtClean="0"/>
                        <a:t>LoadID</a:t>
                      </a:r>
                      <a:endParaRPr lang="en-US" dirty="0"/>
                    </a:p>
                  </a:txBody>
                  <a:tcPr/>
                </a:tc>
                <a:tc>
                  <a:txBody>
                    <a:bodyPr/>
                    <a:lstStyle/>
                    <a:p>
                      <a:r>
                        <a:rPr lang="en-US" dirty="0" smtClean="0"/>
                        <a:t>Shipment</a:t>
                      </a:r>
                      <a:endParaRPr lang="en-US" dirty="0"/>
                    </a:p>
                  </a:txBody>
                  <a:tcPr/>
                </a:tc>
                <a:tc>
                  <a:txBody>
                    <a:bodyPr/>
                    <a:lstStyle/>
                    <a:p>
                      <a:r>
                        <a:rPr lang="en-US" dirty="0" smtClean="0"/>
                        <a:t>Order</a:t>
                      </a:r>
                      <a:endParaRPr lang="en-US" dirty="0"/>
                    </a:p>
                  </a:txBody>
                  <a:tcPr/>
                </a:tc>
                <a:tc>
                  <a:txBody>
                    <a:bodyPr/>
                    <a:lstStyle/>
                    <a:p>
                      <a:r>
                        <a:rPr lang="en-US" dirty="0" smtClean="0"/>
                        <a:t>Contract</a:t>
                      </a:r>
                      <a:endParaRPr lang="en-US" dirty="0"/>
                    </a:p>
                  </a:txBody>
                  <a:tcPr/>
                </a:tc>
                <a:tc>
                  <a:txBody>
                    <a:bodyPr/>
                    <a:lstStyle/>
                    <a:p>
                      <a:r>
                        <a:rPr lang="en-US" dirty="0" smtClean="0"/>
                        <a:t>Nominations</a:t>
                      </a:r>
                      <a:endParaRPr lang="en-US" dirty="0"/>
                    </a:p>
                  </a:txBody>
                  <a:tcPr/>
                </a:tc>
              </a:tr>
              <a:tr h="381000">
                <a:tc>
                  <a:txBody>
                    <a:bodyPr/>
                    <a:lstStyle/>
                    <a:p>
                      <a:r>
                        <a:rPr lang="en-US" dirty="0" smtClean="0"/>
                        <a:t>TAS Owner</a:t>
                      </a:r>
                      <a:endParaRPr lang="en-US" dirty="0"/>
                    </a:p>
                  </a:txBody>
                  <a:tcPr/>
                </a:tc>
                <a:tc>
                  <a:txBody>
                    <a:bodyPr/>
                    <a:lstStyle/>
                    <a:p>
                      <a:r>
                        <a:rPr lang="en-US" dirty="0" smtClean="0"/>
                        <a:t>N</a:t>
                      </a:r>
                      <a:endParaRPr lang="en-US" dirty="0"/>
                    </a:p>
                  </a:txBody>
                  <a:tcPr/>
                </a:tc>
                <a:tc>
                  <a:txBody>
                    <a:bodyPr/>
                    <a:lstStyle/>
                    <a:p>
                      <a:r>
                        <a:rPr lang="en-US" dirty="0" smtClean="0"/>
                        <a:t>Y</a:t>
                      </a:r>
                      <a:endParaRPr lang="en-US" dirty="0"/>
                    </a:p>
                  </a:txBody>
                  <a:tcPr/>
                </a:tc>
                <a:tc>
                  <a:txBody>
                    <a:bodyPr/>
                    <a:lstStyle/>
                    <a:p>
                      <a:r>
                        <a:rPr lang="en-US" dirty="0" smtClean="0"/>
                        <a:t>Y</a:t>
                      </a:r>
                      <a:endParaRPr lang="en-US" dirty="0"/>
                    </a:p>
                  </a:txBody>
                  <a:tcPr/>
                </a:tc>
                <a:tc>
                  <a:txBody>
                    <a:bodyPr/>
                    <a:lstStyle/>
                    <a:p>
                      <a:r>
                        <a:rPr lang="en-US" dirty="0" smtClean="0"/>
                        <a:t>Y</a:t>
                      </a:r>
                      <a:endParaRPr lang="en-US" dirty="0"/>
                    </a:p>
                  </a:txBody>
                  <a:tcPr/>
                </a:tc>
                <a:tc>
                  <a:txBody>
                    <a:bodyPr/>
                    <a:lstStyle/>
                    <a:p>
                      <a:r>
                        <a:rPr lang="en-US" dirty="0" smtClean="0"/>
                        <a:t>Y</a:t>
                      </a:r>
                      <a:endParaRPr lang="en-US" dirty="0"/>
                    </a:p>
                  </a:txBody>
                  <a:tcPr/>
                </a:tc>
              </a:tr>
              <a:tr h="381000">
                <a:tc>
                  <a:txBody>
                    <a:bodyPr/>
                    <a:lstStyle/>
                    <a:p>
                      <a:r>
                        <a:rPr lang="en-US" dirty="0" smtClean="0"/>
                        <a:t>Stockowner</a:t>
                      </a:r>
                      <a:endParaRPr lang="en-US" baseline="0" dirty="0" smtClean="0"/>
                    </a:p>
                  </a:txBody>
                  <a:tcPr/>
                </a:tc>
                <a:tc>
                  <a:txBody>
                    <a:bodyPr/>
                    <a:lstStyle/>
                    <a:p>
                      <a:r>
                        <a:rPr lang="en-US" dirty="0" smtClean="0"/>
                        <a:t>Y</a:t>
                      </a:r>
                      <a:endParaRPr lang="en-US" dirty="0"/>
                    </a:p>
                  </a:txBody>
                  <a:tcPr/>
                </a:tc>
                <a:tc>
                  <a:txBody>
                    <a:bodyPr/>
                    <a:lstStyle/>
                    <a:p>
                      <a:r>
                        <a:rPr lang="en-US" dirty="0" smtClean="0"/>
                        <a:t>Y</a:t>
                      </a:r>
                      <a:endParaRPr lang="en-US" dirty="0"/>
                    </a:p>
                  </a:txBody>
                  <a:tcPr/>
                </a:tc>
                <a:tc>
                  <a:txBody>
                    <a:bodyPr/>
                    <a:lstStyle/>
                    <a:p>
                      <a:r>
                        <a:rPr lang="en-US" dirty="0" smtClean="0"/>
                        <a:t>Y</a:t>
                      </a:r>
                      <a:endParaRPr lang="en-US" dirty="0"/>
                    </a:p>
                  </a:txBody>
                  <a:tcPr/>
                </a:tc>
                <a:tc>
                  <a:txBody>
                    <a:bodyPr/>
                    <a:lstStyle/>
                    <a:p>
                      <a:r>
                        <a:rPr lang="en-US" dirty="0" smtClean="0"/>
                        <a:t>Y</a:t>
                      </a:r>
                      <a:endParaRPr lang="en-US" dirty="0"/>
                    </a:p>
                  </a:txBody>
                  <a:tcPr/>
                </a:tc>
                <a:tc>
                  <a:txBody>
                    <a:bodyPr/>
                    <a:lstStyle/>
                    <a:p>
                      <a:r>
                        <a:rPr lang="en-US" dirty="0" smtClean="0"/>
                        <a:t>Y</a:t>
                      </a:r>
                      <a:endParaRPr lang="en-US" dirty="0"/>
                    </a:p>
                  </a:txBody>
                  <a:tcPr/>
                </a:tc>
              </a:tr>
              <a:tr h="381000">
                <a:tc>
                  <a:txBody>
                    <a:bodyPr/>
                    <a:lstStyle/>
                    <a:p>
                      <a:r>
                        <a:rPr lang="en-US" dirty="0" smtClean="0"/>
                        <a:t>Seller/Supplier</a:t>
                      </a:r>
                    </a:p>
                  </a:txBody>
                  <a:tcPr/>
                </a:tc>
                <a:tc>
                  <a:txBody>
                    <a:bodyPr/>
                    <a:lstStyle/>
                    <a:p>
                      <a:r>
                        <a:rPr lang="en-US" dirty="0" smtClean="0"/>
                        <a:t>N</a:t>
                      </a:r>
                      <a:endParaRPr lang="en-US" dirty="0"/>
                    </a:p>
                  </a:txBody>
                  <a:tcPr/>
                </a:tc>
                <a:tc>
                  <a:txBody>
                    <a:bodyPr/>
                    <a:lstStyle/>
                    <a:p>
                      <a:r>
                        <a:rPr lang="en-US" dirty="0" smtClean="0"/>
                        <a:t>Y</a:t>
                      </a:r>
                      <a:endParaRPr lang="en-US" dirty="0"/>
                    </a:p>
                  </a:txBody>
                  <a:tcPr/>
                </a:tc>
                <a:tc>
                  <a:txBody>
                    <a:bodyPr/>
                    <a:lstStyle/>
                    <a:p>
                      <a:r>
                        <a:rPr lang="en-US" dirty="0" smtClean="0"/>
                        <a:t>Y</a:t>
                      </a:r>
                      <a:endParaRPr lang="en-US" dirty="0"/>
                    </a:p>
                  </a:txBody>
                  <a:tcPr/>
                </a:tc>
                <a:tc>
                  <a:txBody>
                    <a:bodyPr/>
                    <a:lstStyle/>
                    <a:p>
                      <a:r>
                        <a:rPr lang="en-US" dirty="0" smtClean="0"/>
                        <a:t>Y</a:t>
                      </a:r>
                      <a:endParaRPr lang="en-US" dirty="0"/>
                    </a:p>
                  </a:txBody>
                  <a:tcPr/>
                </a:tc>
                <a:tc>
                  <a:txBody>
                    <a:bodyPr/>
                    <a:lstStyle/>
                    <a:p>
                      <a:r>
                        <a:rPr lang="en-US" dirty="0" smtClean="0"/>
                        <a:t>Y</a:t>
                      </a:r>
                      <a:endParaRPr lang="en-US" dirty="0"/>
                    </a:p>
                  </a:txBody>
                  <a:tcPr/>
                </a:tc>
              </a:tr>
              <a:tr h="381000">
                <a:tc>
                  <a:txBody>
                    <a:bodyPr/>
                    <a:lstStyle/>
                    <a:p>
                      <a:r>
                        <a:rPr lang="en-US" dirty="0" smtClean="0"/>
                        <a:t>Customer</a:t>
                      </a:r>
                      <a:endParaRPr lang="en-US" dirty="0"/>
                    </a:p>
                  </a:txBody>
                  <a:tcPr/>
                </a:tc>
                <a:tc>
                  <a:txBody>
                    <a:bodyPr/>
                    <a:lstStyle/>
                    <a:p>
                      <a:r>
                        <a:rPr lang="en-US" dirty="0" smtClean="0"/>
                        <a:t>N</a:t>
                      </a:r>
                      <a:endParaRPr lang="en-US" dirty="0"/>
                    </a:p>
                  </a:txBody>
                  <a:tcPr/>
                </a:tc>
                <a:tc>
                  <a:txBody>
                    <a:bodyPr/>
                    <a:lstStyle/>
                    <a:p>
                      <a:r>
                        <a:rPr lang="en-US" dirty="0" smtClean="0"/>
                        <a:t>Y</a:t>
                      </a:r>
                      <a:endParaRPr lang="en-US" dirty="0"/>
                    </a:p>
                  </a:txBody>
                  <a:tcPr/>
                </a:tc>
                <a:tc>
                  <a:txBody>
                    <a:bodyPr/>
                    <a:lstStyle/>
                    <a:p>
                      <a:r>
                        <a:rPr lang="en-US" dirty="0" smtClean="0"/>
                        <a:t>Y</a:t>
                      </a:r>
                      <a:endParaRPr lang="en-US" dirty="0"/>
                    </a:p>
                  </a:txBody>
                  <a:tcPr/>
                </a:tc>
                <a:tc>
                  <a:txBody>
                    <a:bodyPr/>
                    <a:lstStyle/>
                    <a:p>
                      <a:r>
                        <a:rPr lang="en-US" dirty="0" smtClean="0"/>
                        <a:t>N (could be Y)</a:t>
                      </a:r>
                      <a:endParaRPr lang="en-US" dirty="0"/>
                    </a:p>
                  </a:txBody>
                  <a:tcPr/>
                </a:tc>
                <a:tc>
                  <a:txBody>
                    <a:bodyPr/>
                    <a:lstStyle/>
                    <a:p>
                      <a:r>
                        <a:rPr lang="en-US" dirty="0" smtClean="0"/>
                        <a:t>Y</a:t>
                      </a:r>
                      <a:endParaRPr lang="en-US" dirty="0"/>
                    </a:p>
                  </a:txBody>
                  <a:tcPr/>
                </a:tc>
              </a:tr>
              <a:tr h="406400">
                <a:tc>
                  <a:txBody>
                    <a:bodyPr/>
                    <a:lstStyle/>
                    <a:p>
                      <a:r>
                        <a:rPr lang="en-US" dirty="0" smtClean="0"/>
                        <a:t>Carrier</a:t>
                      </a:r>
                      <a:endParaRPr lang="en-US" dirty="0"/>
                    </a:p>
                  </a:txBody>
                  <a:tcPr/>
                </a:tc>
                <a:tc>
                  <a:txBody>
                    <a:bodyPr/>
                    <a:lstStyle/>
                    <a:p>
                      <a:r>
                        <a:rPr lang="en-US" dirty="0" smtClean="0"/>
                        <a:t>N</a:t>
                      </a:r>
                      <a:endParaRPr lang="en-US" dirty="0"/>
                    </a:p>
                  </a:txBody>
                  <a:tcPr/>
                </a:tc>
                <a:tc>
                  <a:txBody>
                    <a:bodyPr/>
                    <a:lstStyle/>
                    <a:p>
                      <a:r>
                        <a:rPr lang="en-US" dirty="0" smtClean="0"/>
                        <a:t>Y</a:t>
                      </a:r>
                      <a:endParaRPr lang="en-US" dirty="0"/>
                    </a:p>
                  </a:txBody>
                  <a:tcPr/>
                </a:tc>
                <a:tc>
                  <a:txBody>
                    <a:bodyPr/>
                    <a:lstStyle/>
                    <a:p>
                      <a:r>
                        <a:rPr lang="en-US" dirty="0" smtClean="0"/>
                        <a:t>N</a:t>
                      </a:r>
                      <a:endParaRPr lang="en-US" dirty="0"/>
                    </a:p>
                  </a:txBody>
                  <a:tcPr/>
                </a:tc>
                <a:tc>
                  <a:txBody>
                    <a:bodyPr/>
                    <a:lstStyle/>
                    <a:p>
                      <a:r>
                        <a:rPr lang="en-US" dirty="0" smtClean="0"/>
                        <a:t>N</a:t>
                      </a:r>
                      <a:endParaRPr lang="en-US" dirty="0"/>
                    </a:p>
                  </a:txBody>
                  <a:tcPr/>
                </a:tc>
                <a:tc>
                  <a:txBody>
                    <a:bodyPr/>
                    <a:lstStyle/>
                    <a:p>
                      <a:r>
                        <a:rPr lang="en-US" dirty="0" smtClean="0"/>
                        <a:t>N</a:t>
                      </a:r>
                      <a:endParaRPr lang="en-US" dirty="0"/>
                    </a:p>
                  </a:txBody>
                  <a:tcPr/>
                </a:tc>
              </a:tr>
            </a:tbl>
          </a:graphicData>
        </a:graphic>
      </p:graphicFrame>
      <p:sp>
        <p:nvSpPr>
          <p:cNvPr id="5" name="TextBox 4"/>
          <p:cNvSpPr txBox="1"/>
          <p:nvPr/>
        </p:nvSpPr>
        <p:spPr bwMode="auto">
          <a:xfrm>
            <a:off x="381000" y="1029759"/>
            <a:ext cx="8837356"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rtlCol="0" anchor="ctr" anchorCtr="0" compatLnSpc="1">
            <a:prstTxWarp prst="textNoShape">
              <a:avLst/>
            </a:prstTxWarp>
            <a:spAutoFit/>
          </a:bodyPr>
          <a:lstStyle/>
          <a:p>
            <a:pPr algn="l"/>
            <a:r>
              <a:rPr lang="en-US" sz="1600" dirty="0" smtClean="0"/>
              <a:t>The Terminal or DCH and Terminal should be able to manage which Actors at a terminal can submit</a:t>
            </a:r>
          </a:p>
          <a:p>
            <a:pPr algn="l"/>
            <a:r>
              <a:rPr lang="en-US" sz="1600" dirty="0" smtClean="0"/>
              <a:t>Each Planned Movement.  If a DCH Is managing the list, then the seller should be able to indicate </a:t>
            </a:r>
          </a:p>
          <a:p>
            <a:pPr algn="l"/>
            <a:r>
              <a:rPr lang="en-US" sz="1600" dirty="0" smtClean="0"/>
              <a:t>anything coming from the DCH should be accepted or assumed the seller is managing customers from </a:t>
            </a:r>
          </a:p>
          <a:p>
            <a:pPr algn="l"/>
            <a:r>
              <a:rPr lang="en-US" sz="1600" dirty="0" smtClean="0"/>
              <a:t>the DCH.  The TAS should also be able to manage, but is not required to manage the submitters of data</a:t>
            </a:r>
          </a:p>
          <a:p>
            <a:pPr algn="l"/>
            <a:r>
              <a:rPr lang="en-US" sz="1600" dirty="0"/>
              <a:t>a</a:t>
            </a:r>
            <a:r>
              <a:rPr lang="en-US" sz="1600" dirty="0" smtClean="0"/>
              <a:t>s well, even if the DCH is managing the master list (this could be used to block certain companies if the </a:t>
            </a:r>
          </a:p>
          <a:p>
            <a:pPr algn="l"/>
            <a:r>
              <a:rPr lang="en-US" sz="1600" dirty="0" smtClean="0"/>
              <a:t>TAS so chooses to do so).</a:t>
            </a:r>
          </a:p>
        </p:txBody>
      </p:sp>
    </p:spTree>
    <p:extLst>
      <p:ext uri="{BB962C8B-B14F-4D97-AF65-F5344CB8AC3E}">
        <p14:creationId xmlns:p14="http://schemas.microsoft.com/office/powerpoint/2010/main" val="24987554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3985902465"/>
              </p:ext>
            </p:extLst>
          </p:nvPr>
        </p:nvGraphicFramePr>
        <p:xfrm>
          <a:off x="381000" y="1295400"/>
          <a:ext cx="8508476" cy="4724400"/>
        </p:xfrm>
        <a:graphic>
          <a:graphicData uri="http://schemas.openxmlformats.org/drawingml/2006/table">
            <a:tbl>
              <a:tblPr firstRow="1" bandRow="1">
                <a:tableStyleId>{5C22544A-7EE6-4342-B048-85BDC9FD1C3A}</a:tableStyleId>
              </a:tblPr>
              <a:tblGrid>
                <a:gridCol w="3789327"/>
                <a:gridCol w="208280"/>
                <a:gridCol w="305643"/>
                <a:gridCol w="208280"/>
                <a:gridCol w="3996946"/>
              </a:tblGrid>
              <a:tr h="590550">
                <a:tc>
                  <a:txBody>
                    <a:bodyPr/>
                    <a:lstStyle/>
                    <a:p>
                      <a:pPr algn="ctr"/>
                      <a:r>
                        <a:rPr lang="en-US" dirty="0" smtClean="0"/>
                        <a:t>PIDX Company</a:t>
                      </a:r>
                      <a:endParaRPr lang="en-US" dirty="0"/>
                    </a:p>
                  </a:txBody>
                  <a:tcPr anchor="ctr"/>
                </a:tc>
                <a:tc rowSpan="2">
                  <a:txBody>
                    <a:bodyPr/>
                    <a:lstStyle/>
                    <a:p>
                      <a:pPr algn="ctr"/>
                      <a:endParaRPr lang="en-US" dirty="0"/>
                    </a:p>
                  </a:txBody>
                  <a:tcPr anchor="ctr">
                    <a:noFill/>
                  </a:tcPr>
                </a:tc>
                <a:tc>
                  <a:txBody>
                    <a:bodyPr/>
                    <a:lstStyle/>
                    <a:p>
                      <a:pPr algn="ctr"/>
                      <a:endParaRPr lang="en-US" dirty="0"/>
                    </a:p>
                  </a:txBody>
                  <a:tcPr anchor="ctr">
                    <a:solidFill>
                      <a:schemeClr val="bg1"/>
                    </a:solidFill>
                  </a:tcPr>
                </a:tc>
                <a:tc rowSpan="2">
                  <a:txBody>
                    <a:bodyPr/>
                    <a:lstStyle/>
                    <a:p>
                      <a:pPr algn="ctr"/>
                      <a:endParaRPr lang="en-US" dirty="0"/>
                    </a:p>
                  </a:txBody>
                  <a:tcPr anchor="ctr">
                    <a:noFill/>
                  </a:tcPr>
                </a:tc>
                <a:tc>
                  <a:txBody>
                    <a:bodyPr/>
                    <a:lstStyle/>
                    <a:p>
                      <a:pPr algn="ctr"/>
                      <a:r>
                        <a:rPr lang="en-US" dirty="0" smtClean="0"/>
                        <a:t>TAS[]</a:t>
                      </a:r>
                      <a:endParaRPr lang="en-US" dirty="0"/>
                    </a:p>
                  </a:txBody>
                  <a:tcPr anchor="ctr"/>
                </a:tc>
              </a:tr>
              <a:tr h="4133850">
                <a:tc>
                  <a:txBody>
                    <a:bodyPr/>
                    <a:lstStyle/>
                    <a:p>
                      <a:endParaRPr lang="en-US" dirty="0"/>
                    </a:p>
                  </a:txBody>
                  <a:tcPr/>
                </a:tc>
                <a:tc vMerge="1">
                  <a:txBody>
                    <a:bodyPr/>
                    <a:lstStyle/>
                    <a:p>
                      <a:endParaRPr lang="en-US"/>
                    </a:p>
                  </a:txBody>
                  <a:tcPr/>
                </a:tc>
                <a:tc>
                  <a:txBody>
                    <a:bodyPr/>
                    <a:lstStyle/>
                    <a:p>
                      <a:endParaRPr lang="en-US"/>
                    </a:p>
                  </a:txBody>
                  <a:tcPr>
                    <a:solidFill>
                      <a:schemeClr val="bg1"/>
                    </a:solidFill>
                  </a:tcPr>
                </a:tc>
                <a:tc vMerge="1">
                  <a:txBody>
                    <a:bodyPr/>
                    <a:lstStyle/>
                    <a:p>
                      <a:endParaRPr lang="en-US"/>
                    </a:p>
                  </a:txBody>
                  <a:tcPr/>
                </a:tc>
                <a:tc>
                  <a:txBody>
                    <a:bodyPr/>
                    <a:lstStyle/>
                    <a:p>
                      <a:endParaRPr lang="en-US" dirty="0"/>
                    </a:p>
                  </a:txBody>
                  <a:tcPr/>
                </a:tc>
              </a:tr>
            </a:tbl>
          </a:graphicData>
        </a:graphic>
      </p:graphicFrame>
      <p:sp>
        <p:nvSpPr>
          <p:cNvPr id="2" name="Title 1"/>
          <p:cNvSpPr>
            <a:spLocks noGrp="1"/>
          </p:cNvSpPr>
          <p:nvPr>
            <p:ph type="title"/>
          </p:nvPr>
        </p:nvSpPr>
        <p:spPr/>
        <p:txBody>
          <a:bodyPr/>
          <a:lstStyle/>
          <a:p>
            <a:r>
              <a:rPr lang="en-US" sz="3200" dirty="0" smtClean="0"/>
              <a:t>TAS Direct Doc Exchange (No </a:t>
            </a:r>
            <a:r>
              <a:rPr lang="en-US" sz="3200" dirty="0" err="1" smtClean="0"/>
              <a:t>Auth</a:t>
            </a:r>
            <a:r>
              <a:rPr lang="en-US" sz="3200" dirty="0" smtClean="0"/>
              <a:t> Required)</a:t>
            </a:r>
            <a:endParaRPr lang="en-US" sz="3200" dirty="0"/>
          </a:p>
        </p:txBody>
      </p:sp>
      <p:sp>
        <p:nvSpPr>
          <p:cNvPr id="4" name="Rounded Rectangle 3"/>
          <p:cNvSpPr/>
          <p:nvPr/>
        </p:nvSpPr>
        <p:spPr>
          <a:xfrm>
            <a:off x="609600" y="2407698"/>
            <a:ext cx="1447800" cy="687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Planned Movement</a:t>
            </a:r>
          </a:p>
        </p:txBody>
      </p:sp>
      <p:sp>
        <p:nvSpPr>
          <p:cNvPr id="9" name="Rounded Rectangle 8"/>
          <p:cNvSpPr/>
          <p:nvPr/>
        </p:nvSpPr>
        <p:spPr>
          <a:xfrm>
            <a:off x="6891290" y="2407697"/>
            <a:ext cx="1447800" cy="687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Planned Movement</a:t>
            </a:r>
          </a:p>
        </p:txBody>
      </p:sp>
      <p:cxnSp>
        <p:nvCxnSpPr>
          <p:cNvPr id="15" name="Elbow Connector 14"/>
          <p:cNvCxnSpPr>
            <a:endCxn id="9" idx="1"/>
          </p:cNvCxnSpPr>
          <p:nvPr/>
        </p:nvCxnSpPr>
        <p:spPr>
          <a:xfrm>
            <a:off x="2057400" y="2751337"/>
            <a:ext cx="4833890" cy="12700"/>
          </a:xfrm>
          <a:prstGeom prst="bentConnector3">
            <a:avLst>
              <a:gd name="adj1" fmla="val 50000"/>
            </a:avLst>
          </a:prstGeom>
          <a:ln>
            <a:tailEnd type="arrow"/>
          </a:ln>
        </p:spPr>
        <p:style>
          <a:lnRef idx="3">
            <a:schemeClr val="accent2"/>
          </a:lnRef>
          <a:fillRef idx="0">
            <a:schemeClr val="accent2"/>
          </a:fillRef>
          <a:effectRef idx="2">
            <a:schemeClr val="accent2"/>
          </a:effectRef>
          <a:fontRef idx="minor">
            <a:schemeClr val="tx1"/>
          </a:fontRef>
        </p:style>
      </p:cxnSp>
      <p:sp>
        <p:nvSpPr>
          <p:cNvPr id="35" name="Rounded Rectangle 34"/>
          <p:cNvSpPr/>
          <p:nvPr/>
        </p:nvSpPr>
        <p:spPr>
          <a:xfrm>
            <a:off x="6876494" y="5181600"/>
            <a:ext cx="1447800" cy="687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PM Response</a:t>
            </a:r>
          </a:p>
        </p:txBody>
      </p:sp>
      <p:cxnSp>
        <p:nvCxnSpPr>
          <p:cNvPr id="38" name="Straight Arrow Connector 37"/>
          <p:cNvCxnSpPr>
            <a:stCxn id="9" idx="2"/>
            <a:endCxn id="35" idx="0"/>
          </p:cNvCxnSpPr>
          <p:nvPr/>
        </p:nvCxnSpPr>
        <p:spPr>
          <a:xfrm flipH="1">
            <a:off x="7600394" y="3094977"/>
            <a:ext cx="14796" cy="2086623"/>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42" name="Rounded Rectangle 41"/>
          <p:cNvSpPr/>
          <p:nvPr/>
        </p:nvSpPr>
        <p:spPr>
          <a:xfrm>
            <a:off x="809717" y="5191217"/>
            <a:ext cx="1447800" cy="687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Planned </a:t>
            </a:r>
          </a:p>
          <a:p>
            <a:pPr algn="ctr"/>
            <a:r>
              <a:rPr lang="en-US" sz="2000" b="1" dirty="0" smtClean="0"/>
              <a:t>Response</a:t>
            </a:r>
          </a:p>
        </p:txBody>
      </p:sp>
      <p:cxnSp>
        <p:nvCxnSpPr>
          <p:cNvPr id="43" name="Straight Arrow Connector 42"/>
          <p:cNvCxnSpPr>
            <a:stCxn id="35" idx="1"/>
            <a:endCxn id="42" idx="3"/>
          </p:cNvCxnSpPr>
          <p:nvPr/>
        </p:nvCxnSpPr>
        <p:spPr>
          <a:xfrm flipH="1">
            <a:off x="2257517" y="5525240"/>
            <a:ext cx="4618977" cy="9617"/>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3" name="TextBox 2"/>
          <p:cNvSpPr txBox="1"/>
          <p:nvPr/>
        </p:nvSpPr>
        <p:spPr>
          <a:xfrm>
            <a:off x="2153107" y="2902238"/>
            <a:ext cx="1189749" cy="400110"/>
          </a:xfrm>
          <a:prstGeom prst="rect">
            <a:avLst/>
          </a:prstGeom>
          <a:noFill/>
        </p:spPr>
        <p:txBody>
          <a:bodyPr wrap="none" rtlCol="0">
            <a:spAutoFit/>
          </a:bodyPr>
          <a:lstStyle/>
          <a:p>
            <a:r>
              <a:rPr lang="en-US" sz="1000" dirty="0" smtClean="0"/>
              <a:t>From: </a:t>
            </a:r>
            <a:r>
              <a:rPr lang="en-US" sz="1000" dirty="0" err="1" smtClean="0"/>
              <a:t>PIDXCo</a:t>
            </a:r>
            <a:endParaRPr lang="en-US" sz="1000" dirty="0" smtClean="0"/>
          </a:p>
          <a:p>
            <a:r>
              <a:rPr lang="en-US" sz="1000" dirty="0" smtClean="0"/>
              <a:t>To: </a:t>
            </a:r>
            <a:r>
              <a:rPr lang="en-US" sz="1000" dirty="0" err="1" smtClean="0"/>
              <a:t>TASOwner</a:t>
            </a:r>
            <a:r>
              <a:rPr lang="en-US" sz="1000" dirty="0" smtClean="0"/>
              <a:t>/TCN</a:t>
            </a:r>
            <a:endParaRPr lang="en-US" sz="1000" dirty="0"/>
          </a:p>
        </p:txBody>
      </p:sp>
      <p:sp>
        <p:nvSpPr>
          <p:cNvPr id="12" name="TextBox 11"/>
          <p:cNvSpPr txBox="1"/>
          <p:nvPr/>
        </p:nvSpPr>
        <p:spPr>
          <a:xfrm>
            <a:off x="5542474" y="4902588"/>
            <a:ext cx="1334020" cy="400110"/>
          </a:xfrm>
          <a:prstGeom prst="rect">
            <a:avLst/>
          </a:prstGeom>
          <a:noFill/>
        </p:spPr>
        <p:txBody>
          <a:bodyPr wrap="none" rtlCol="0">
            <a:spAutoFit/>
          </a:bodyPr>
          <a:lstStyle/>
          <a:p>
            <a:r>
              <a:rPr lang="en-US" sz="1000" dirty="0" smtClean="0"/>
              <a:t>To: </a:t>
            </a:r>
            <a:r>
              <a:rPr lang="en-US" sz="1000" dirty="0" err="1"/>
              <a:t>PIDXCo</a:t>
            </a:r>
            <a:endParaRPr lang="en-US" sz="1000" dirty="0"/>
          </a:p>
          <a:p>
            <a:r>
              <a:rPr lang="en-US" sz="1000" dirty="0" smtClean="0"/>
              <a:t>From: </a:t>
            </a:r>
            <a:r>
              <a:rPr lang="en-US" sz="1000" dirty="0" err="1" smtClean="0"/>
              <a:t>TASOwner</a:t>
            </a:r>
            <a:r>
              <a:rPr lang="en-US" sz="1000" dirty="0" smtClean="0"/>
              <a:t>/TCN</a:t>
            </a:r>
            <a:endParaRPr lang="en-US" sz="1000" dirty="0"/>
          </a:p>
        </p:txBody>
      </p:sp>
    </p:spTree>
    <p:extLst>
      <p:ext uri="{BB962C8B-B14F-4D97-AF65-F5344CB8AC3E}">
        <p14:creationId xmlns:p14="http://schemas.microsoft.com/office/powerpoint/2010/main" val="12648315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3216052200"/>
              </p:ext>
            </p:extLst>
          </p:nvPr>
        </p:nvGraphicFramePr>
        <p:xfrm>
          <a:off x="381000" y="826617"/>
          <a:ext cx="8534400" cy="5442509"/>
        </p:xfrm>
        <a:graphic>
          <a:graphicData uri="http://schemas.openxmlformats.org/drawingml/2006/table">
            <a:tbl>
              <a:tblPr firstRow="1" bandRow="1">
                <a:tableStyleId>{5C22544A-7EE6-4342-B048-85BDC9FD1C3A}</a:tableStyleId>
              </a:tblPr>
              <a:tblGrid>
                <a:gridCol w="1981200"/>
                <a:gridCol w="228600"/>
                <a:gridCol w="4267200"/>
                <a:gridCol w="228600"/>
                <a:gridCol w="1828800"/>
              </a:tblGrid>
              <a:tr h="680314">
                <a:tc>
                  <a:txBody>
                    <a:bodyPr/>
                    <a:lstStyle/>
                    <a:p>
                      <a:pPr algn="ctr"/>
                      <a:r>
                        <a:rPr lang="en-US" dirty="0" smtClean="0"/>
                        <a:t>PIDX Company</a:t>
                      </a:r>
                      <a:endParaRPr lang="en-US" dirty="0"/>
                    </a:p>
                  </a:txBody>
                  <a:tcPr anchor="ctr"/>
                </a:tc>
                <a:tc>
                  <a:txBody>
                    <a:bodyPr/>
                    <a:lstStyle/>
                    <a:p>
                      <a:pPr algn="ctr"/>
                      <a:endParaRPr lang="en-US" dirty="0"/>
                    </a:p>
                  </a:txBody>
                  <a:tcPr anchor="ctr">
                    <a:solidFill>
                      <a:schemeClr val="bg1"/>
                    </a:solidFill>
                  </a:tcPr>
                </a:tc>
                <a:tc>
                  <a:txBody>
                    <a:bodyPr/>
                    <a:lstStyle/>
                    <a:p>
                      <a:pPr algn="ctr"/>
                      <a:r>
                        <a:rPr lang="en-US" dirty="0" smtClean="0"/>
                        <a:t>DCH/</a:t>
                      </a:r>
                      <a:r>
                        <a:rPr lang="en-US" dirty="0" err="1" smtClean="0"/>
                        <a:t>Auth</a:t>
                      </a:r>
                      <a:endParaRPr lang="en-US" dirty="0"/>
                    </a:p>
                  </a:txBody>
                  <a:tcPr anchor="ctr"/>
                </a:tc>
                <a:tc rowSpan="2">
                  <a:txBody>
                    <a:bodyPr/>
                    <a:lstStyle/>
                    <a:p>
                      <a:pPr algn="ctr"/>
                      <a:endParaRPr lang="en-US" dirty="0"/>
                    </a:p>
                  </a:txBody>
                  <a:tcPr anchor="ctr">
                    <a:noFill/>
                  </a:tcPr>
                </a:tc>
                <a:tc>
                  <a:txBody>
                    <a:bodyPr/>
                    <a:lstStyle/>
                    <a:p>
                      <a:pPr algn="ctr"/>
                      <a:r>
                        <a:rPr lang="en-US" dirty="0" smtClean="0"/>
                        <a:t>TAS[]</a:t>
                      </a:r>
                      <a:endParaRPr lang="en-US" dirty="0"/>
                    </a:p>
                  </a:txBody>
                  <a:tcPr anchor="ctr"/>
                </a:tc>
              </a:tr>
              <a:tr h="4762195">
                <a:tc>
                  <a:txBody>
                    <a:bodyPr/>
                    <a:lstStyle/>
                    <a:p>
                      <a:endParaRPr lang="en-US" dirty="0"/>
                    </a:p>
                  </a:txBody>
                  <a:tcPr/>
                </a:tc>
                <a:tc>
                  <a:txBody>
                    <a:bodyPr/>
                    <a:lstStyle/>
                    <a:p>
                      <a:endParaRPr lang="en-US" dirty="0"/>
                    </a:p>
                  </a:txBody>
                  <a:tcPr>
                    <a:solidFill>
                      <a:schemeClr val="bg1"/>
                    </a:solidFill>
                  </a:tcPr>
                </a:tc>
                <a:tc>
                  <a:txBody>
                    <a:bodyPr/>
                    <a:lstStyle/>
                    <a:p>
                      <a:endParaRPr lang="en-US" dirty="0"/>
                    </a:p>
                  </a:txBody>
                  <a:tcPr/>
                </a:tc>
                <a:tc vMerge="1">
                  <a:txBody>
                    <a:bodyPr/>
                    <a:lstStyle/>
                    <a:p>
                      <a:endParaRPr lang="en-US"/>
                    </a:p>
                  </a:txBody>
                  <a:tcPr/>
                </a:tc>
                <a:tc>
                  <a:txBody>
                    <a:bodyPr/>
                    <a:lstStyle/>
                    <a:p>
                      <a:endParaRPr lang="en-US" dirty="0"/>
                    </a:p>
                  </a:txBody>
                  <a:tcPr/>
                </a:tc>
              </a:tr>
            </a:tbl>
          </a:graphicData>
        </a:graphic>
      </p:graphicFrame>
      <p:sp>
        <p:nvSpPr>
          <p:cNvPr id="2" name="Title 1"/>
          <p:cNvSpPr>
            <a:spLocks noGrp="1"/>
          </p:cNvSpPr>
          <p:nvPr>
            <p:ph type="title"/>
          </p:nvPr>
        </p:nvSpPr>
        <p:spPr>
          <a:xfrm>
            <a:off x="457200" y="274638"/>
            <a:ext cx="8229600" cy="391045"/>
          </a:xfrm>
        </p:spPr>
        <p:txBody>
          <a:bodyPr>
            <a:normAutofit fontScale="90000"/>
          </a:bodyPr>
          <a:lstStyle/>
          <a:p>
            <a:r>
              <a:rPr lang="en-US" sz="2800" dirty="0" smtClean="0"/>
              <a:t>DCH Direct with Pre-</a:t>
            </a:r>
            <a:r>
              <a:rPr lang="en-US" sz="2800" dirty="0" err="1" smtClean="0"/>
              <a:t>Auth</a:t>
            </a:r>
            <a:r>
              <a:rPr lang="en-US" sz="2800" dirty="0" smtClean="0"/>
              <a:t> Flag</a:t>
            </a:r>
            <a:endParaRPr lang="en-US" sz="1200" dirty="0"/>
          </a:p>
        </p:txBody>
      </p:sp>
      <p:sp>
        <p:nvSpPr>
          <p:cNvPr id="4" name="Rounded Rectangle 3"/>
          <p:cNvSpPr/>
          <p:nvPr/>
        </p:nvSpPr>
        <p:spPr>
          <a:xfrm>
            <a:off x="609600" y="1695927"/>
            <a:ext cx="1447800" cy="687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t>Planned Movement</a:t>
            </a:r>
          </a:p>
        </p:txBody>
      </p:sp>
      <p:sp>
        <p:nvSpPr>
          <p:cNvPr id="9" name="Rounded Rectangle 8"/>
          <p:cNvSpPr/>
          <p:nvPr/>
        </p:nvSpPr>
        <p:spPr>
          <a:xfrm>
            <a:off x="3634113" y="1686687"/>
            <a:ext cx="1447800" cy="687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t>Planned Movement</a:t>
            </a:r>
          </a:p>
        </p:txBody>
      </p:sp>
      <p:cxnSp>
        <p:nvCxnSpPr>
          <p:cNvPr id="15" name="Elbow Connector 14"/>
          <p:cNvCxnSpPr>
            <a:stCxn id="4" idx="3"/>
            <a:endCxn id="9" idx="1"/>
          </p:cNvCxnSpPr>
          <p:nvPr/>
        </p:nvCxnSpPr>
        <p:spPr>
          <a:xfrm flipV="1">
            <a:off x="2057400" y="2030327"/>
            <a:ext cx="1576713" cy="9240"/>
          </a:xfrm>
          <a:prstGeom prst="bentConnector3">
            <a:avLst>
              <a:gd name="adj1" fmla="val 50000"/>
            </a:avLst>
          </a:prstGeom>
          <a:ln>
            <a:tailEnd type="arrow"/>
          </a:ln>
        </p:spPr>
        <p:style>
          <a:lnRef idx="3">
            <a:schemeClr val="accent2"/>
          </a:lnRef>
          <a:fillRef idx="0">
            <a:schemeClr val="accent2"/>
          </a:fillRef>
          <a:effectRef idx="2">
            <a:schemeClr val="accent2"/>
          </a:effectRef>
          <a:fontRef idx="minor">
            <a:schemeClr val="tx1"/>
          </a:fontRef>
        </p:style>
      </p:cxnSp>
      <p:sp>
        <p:nvSpPr>
          <p:cNvPr id="42" name="Rounded Rectangle 41"/>
          <p:cNvSpPr/>
          <p:nvPr/>
        </p:nvSpPr>
        <p:spPr>
          <a:xfrm>
            <a:off x="3634113" y="3619780"/>
            <a:ext cx="1447800" cy="113326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t>PM Response</a:t>
            </a:r>
          </a:p>
          <a:p>
            <a:pPr algn="ctr"/>
            <a:r>
              <a:rPr lang="en-US" sz="1600" b="1" dirty="0" err="1" smtClean="0"/>
              <a:t>AuthFailed</a:t>
            </a:r>
            <a:endParaRPr lang="en-US" sz="1600" b="1" dirty="0" smtClean="0"/>
          </a:p>
        </p:txBody>
      </p:sp>
      <p:sp>
        <p:nvSpPr>
          <p:cNvPr id="23" name="Rounded Rectangle 22"/>
          <p:cNvSpPr/>
          <p:nvPr/>
        </p:nvSpPr>
        <p:spPr>
          <a:xfrm>
            <a:off x="609600" y="3842774"/>
            <a:ext cx="1447800" cy="687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t>PM </a:t>
            </a:r>
          </a:p>
          <a:p>
            <a:pPr algn="ctr"/>
            <a:r>
              <a:rPr lang="en-US" sz="1600" b="1" dirty="0" smtClean="0"/>
              <a:t>Response</a:t>
            </a:r>
          </a:p>
        </p:txBody>
      </p:sp>
      <p:cxnSp>
        <p:nvCxnSpPr>
          <p:cNvPr id="20" name="Straight Arrow Connector 19"/>
          <p:cNvCxnSpPr>
            <a:stCxn id="42" idx="1"/>
            <a:endCxn id="23" idx="3"/>
          </p:cNvCxnSpPr>
          <p:nvPr/>
        </p:nvCxnSpPr>
        <p:spPr>
          <a:xfrm flipH="1">
            <a:off x="2057400" y="4186414"/>
            <a:ext cx="1576713" cy="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13" name="Rounded Rectangle 12"/>
          <p:cNvSpPr/>
          <p:nvPr/>
        </p:nvSpPr>
        <p:spPr>
          <a:xfrm>
            <a:off x="7270176" y="1684712"/>
            <a:ext cx="1447800" cy="687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t>Planned Movement</a:t>
            </a:r>
          </a:p>
        </p:txBody>
      </p:sp>
      <p:cxnSp>
        <p:nvCxnSpPr>
          <p:cNvPr id="34" name="Straight Arrow Connector 33"/>
          <p:cNvCxnSpPr>
            <a:stCxn id="9" idx="3"/>
            <a:endCxn id="13" idx="1"/>
          </p:cNvCxnSpPr>
          <p:nvPr/>
        </p:nvCxnSpPr>
        <p:spPr>
          <a:xfrm flipV="1">
            <a:off x="5081913" y="2028352"/>
            <a:ext cx="2188263" cy="1975"/>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38" name="Straight Arrow Connector 37"/>
          <p:cNvCxnSpPr>
            <a:stCxn id="47" idx="1"/>
            <a:endCxn id="43" idx="3"/>
          </p:cNvCxnSpPr>
          <p:nvPr/>
        </p:nvCxnSpPr>
        <p:spPr>
          <a:xfrm flipH="1">
            <a:off x="5096355" y="5385423"/>
            <a:ext cx="2173821" cy="668"/>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sp>
        <p:nvSpPr>
          <p:cNvPr id="43" name="Rounded Rectangle 42"/>
          <p:cNvSpPr/>
          <p:nvPr/>
        </p:nvSpPr>
        <p:spPr>
          <a:xfrm>
            <a:off x="3648555" y="4947158"/>
            <a:ext cx="1447800" cy="87786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t>PM Response</a:t>
            </a:r>
          </a:p>
        </p:txBody>
      </p:sp>
      <p:sp>
        <p:nvSpPr>
          <p:cNvPr id="47" name="Rounded Rectangle 46"/>
          <p:cNvSpPr/>
          <p:nvPr/>
        </p:nvSpPr>
        <p:spPr>
          <a:xfrm>
            <a:off x="7270176" y="5041783"/>
            <a:ext cx="1447800" cy="687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t>PM Response</a:t>
            </a:r>
          </a:p>
        </p:txBody>
      </p:sp>
      <p:cxnSp>
        <p:nvCxnSpPr>
          <p:cNvPr id="54" name="Straight Arrow Connector 53"/>
          <p:cNvCxnSpPr>
            <a:stCxn id="13" idx="2"/>
            <a:endCxn id="47" idx="0"/>
          </p:cNvCxnSpPr>
          <p:nvPr/>
        </p:nvCxnSpPr>
        <p:spPr>
          <a:xfrm>
            <a:off x="7994076" y="2371992"/>
            <a:ext cx="0" cy="2669791"/>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58" name="Straight Arrow Connector 57"/>
          <p:cNvCxnSpPr>
            <a:stCxn id="9" idx="2"/>
            <a:endCxn id="42" idx="0"/>
          </p:cNvCxnSpPr>
          <p:nvPr/>
        </p:nvCxnSpPr>
        <p:spPr>
          <a:xfrm>
            <a:off x="4358013" y="2373967"/>
            <a:ext cx="0" cy="1245813"/>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81" name="Rounded Rectangle 80"/>
          <p:cNvSpPr/>
          <p:nvPr/>
        </p:nvSpPr>
        <p:spPr>
          <a:xfrm>
            <a:off x="609600" y="4953864"/>
            <a:ext cx="1447800" cy="87786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t>PM Response</a:t>
            </a:r>
          </a:p>
        </p:txBody>
      </p:sp>
      <p:cxnSp>
        <p:nvCxnSpPr>
          <p:cNvPr id="82" name="Straight Arrow Connector 81"/>
          <p:cNvCxnSpPr>
            <a:stCxn id="43" idx="1"/>
            <a:endCxn id="81" idx="3"/>
          </p:cNvCxnSpPr>
          <p:nvPr/>
        </p:nvCxnSpPr>
        <p:spPr>
          <a:xfrm flipH="1">
            <a:off x="2057400" y="5386091"/>
            <a:ext cx="1591155" cy="6706"/>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sp>
        <p:nvSpPr>
          <p:cNvPr id="95" name="TextBox 94"/>
          <p:cNvSpPr txBox="1"/>
          <p:nvPr/>
        </p:nvSpPr>
        <p:spPr>
          <a:xfrm>
            <a:off x="4417726" y="2876238"/>
            <a:ext cx="737894" cy="369332"/>
          </a:xfrm>
          <a:prstGeom prst="rect">
            <a:avLst/>
          </a:prstGeom>
          <a:noFill/>
        </p:spPr>
        <p:txBody>
          <a:bodyPr wrap="none" rtlCol="0">
            <a:spAutoFit/>
          </a:bodyPr>
          <a:lstStyle/>
          <a:p>
            <a:r>
              <a:rPr lang="en-US" dirty="0" smtClean="0"/>
              <a:t>Failed</a:t>
            </a:r>
            <a:endParaRPr lang="en-US" dirty="0"/>
          </a:p>
        </p:txBody>
      </p:sp>
      <p:sp>
        <p:nvSpPr>
          <p:cNvPr id="124" name="TextBox 123"/>
          <p:cNvSpPr txBox="1"/>
          <p:nvPr/>
        </p:nvSpPr>
        <p:spPr>
          <a:xfrm>
            <a:off x="2378448" y="3538839"/>
            <a:ext cx="1132939" cy="584775"/>
          </a:xfrm>
          <a:prstGeom prst="rect">
            <a:avLst/>
          </a:prstGeom>
          <a:noFill/>
        </p:spPr>
        <p:txBody>
          <a:bodyPr wrap="none" rtlCol="0">
            <a:spAutoFit/>
          </a:bodyPr>
          <a:lstStyle/>
          <a:p>
            <a:r>
              <a:rPr lang="en-US" sz="1600" dirty="0" smtClean="0"/>
              <a:t>Send Failed</a:t>
            </a:r>
          </a:p>
          <a:p>
            <a:r>
              <a:rPr lang="en-US" sz="1600" dirty="0" err="1" smtClean="0"/>
              <a:t>Auth</a:t>
            </a:r>
            <a:r>
              <a:rPr lang="en-US" sz="1600" dirty="0" smtClean="0"/>
              <a:t> Back</a:t>
            </a:r>
            <a:endParaRPr lang="en-US" sz="1600" dirty="0"/>
          </a:p>
        </p:txBody>
      </p:sp>
      <p:sp>
        <p:nvSpPr>
          <p:cNvPr id="126" name="TextBox 125"/>
          <p:cNvSpPr txBox="1"/>
          <p:nvPr/>
        </p:nvSpPr>
        <p:spPr>
          <a:xfrm>
            <a:off x="5429715" y="4749395"/>
            <a:ext cx="1441036" cy="584775"/>
          </a:xfrm>
          <a:prstGeom prst="rect">
            <a:avLst/>
          </a:prstGeom>
          <a:noFill/>
        </p:spPr>
        <p:txBody>
          <a:bodyPr wrap="none" rtlCol="0">
            <a:spAutoFit/>
          </a:bodyPr>
          <a:lstStyle/>
          <a:p>
            <a:r>
              <a:rPr lang="en-US" sz="1600" dirty="0" smtClean="0"/>
              <a:t>Send Response</a:t>
            </a:r>
          </a:p>
          <a:p>
            <a:r>
              <a:rPr lang="en-US" sz="1600" dirty="0" smtClean="0"/>
              <a:t>Back to DCH</a:t>
            </a:r>
            <a:endParaRPr lang="en-US" sz="1600" dirty="0"/>
          </a:p>
        </p:txBody>
      </p:sp>
      <p:sp>
        <p:nvSpPr>
          <p:cNvPr id="127" name="TextBox 126"/>
          <p:cNvSpPr txBox="1"/>
          <p:nvPr/>
        </p:nvSpPr>
        <p:spPr>
          <a:xfrm>
            <a:off x="2112509" y="5089826"/>
            <a:ext cx="1441036" cy="584775"/>
          </a:xfrm>
          <a:prstGeom prst="rect">
            <a:avLst/>
          </a:prstGeom>
          <a:noFill/>
        </p:spPr>
        <p:txBody>
          <a:bodyPr wrap="none" rtlCol="0">
            <a:spAutoFit/>
          </a:bodyPr>
          <a:lstStyle/>
          <a:p>
            <a:r>
              <a:rPr lang="en-US" sz="1600" dirty="0" smtClean="0"/>
              <a:t>Send Response</a:t>
            </a:r>
          </a:p>
          <a:p>
            <a:r>
              <a:rPr lang="en-US" sz="1600" dirty="0" smtClean="0"/>
              <a:t>Back to Co</a:t>
            </a:r>
          </a:p>
        </p:txBody>
      </p:sp>
      <p:sp>
        <p:nvSpPr>
          <p:cNvPr id="24" name="TextBox 23"/>
          <p:cNvSpPr txBox="1"/>
          <p:nvPr/>
        </p:nvSpPr>
        <p:spPr>
          <a:xfrm>
            <a:off x="609599" y="2476128"/>
            <a:ext cx="1189749" cy="400110"/>
          </a:xfrm>
          <a:prstGeom prst="rect">
            <a:avLst/>
          </a:prstGeom>
          <a:noFill/>
        </p:spPr>
        <p:txBody>
          <a:bodyPr wrap="none" rtlCol="0">
            <a:spAutoFit/>
          </a:bodyPr>
          <a:lstStyle/>
          <a:p>
            <a:r>
              <a:rPr lang="en-US" sz="1000" dirty="0" smtClean="0"/>
              <a:t>From: </a:t>
            </a:r>
            <a:r>
              <a:rPr lang="en-US" sz="1000" dirty="0" err="1" smtClean="0"/>
              <a:t>PIDXCo</a:t>
            </a:r>
            <a:endParaRPr lang="en-US" sz="1000" dirty="0" smtClean="0"/>
          </a:p>
          <a:p>
            <a:r>
              <a:rPr lang="en-US" sz="1000" dirty="0" smtClean="0"/>
              <a:t>To: </a:t>
            </a:r>
            <a:r>
              <a:rPr lang="en-US" sz="1000" dirty="0" err="1" smtClean="0"/>
              <a:t>TASOwner</a:t>
            </a:r>
            <a:r>
              <a:rPr lang="en-US" sz="1000" dirty="0" smtClean="0"/>
              <a:t>/TCN</a:t>
            </a:r>
            <a:endParaRPr lang="en-US" sz="1000" dirty="0"/>
          </a:p>
        </p:txBody>
      </p:sp>
      <p:sp>
        <p:nvSpPr>
          <p:cNvPr id="25" name="TextBox 24"/>
          <p:cNvSpPr txBox="1"/>
          <p:nvPr/>
        </p:nvSpPr>
        <p:spPr>
          <a:xfrm>
            <a:off x="2325324" y="4253055"/>
            <a:ext cx="1228221" cy="553998"/>
          </a:xfrm>
          <a:prstGeom prst="rect">
            <a:avLst/>
          </a:prstGeom>
          <a:noFill/>
        </p:spPr>
        <p:txBody>
          <a:bodyPr wrap="none" rtlCol="0">
            <a:spAutoFit/>
          </a:bodyPr>
          <a:lstStyle/>
          <a:p>
            <a:r>
              <a:rPr lang="en-US" sz="1000" dirty="0" smtClean="0"/>
              <a:t>To: </a:t>
            </a:r>
            <a:r>
              <a:rPr lang="en-US" sz="1000" dirty="0" err="1" smtClean="0"/>
              <a:t>PIDXCo</a:t>
            </a:r>
            <a:endParaRPr lang="en-US" sz="1000" dirty="0" smtClean="0"/>
          </a:p>
          <a:p>
            <a:r>
              <a:rPr lang="en-US" sz="1000" dirty="0" smtClean="0"/>
              <a:t>From: DCH</a:t>
            </a:r>
          </a:p>
          <a:p>
            <a:r>
              <a:rPr lang="en-US" sz="1000" dirty="0" smtClean="0"/>
              <a:t>(From Seller in </a:t>
            </a:r>
            <a:r>
              <a:rPr lang="en-US" sz="1000" dirty="0" err="1" smtClean="0"/>
              <a:t>Msg</a:t>
            </a:r>
            <a:r>
              <a:rPr lang="en-US" sz="1000" dirty="0" smtClean="0"/>
              <a:t>)</a:t>
            </a:r>
            <a:endParaRPr lang="en-US" sz="1000" dirty="0"/>
          </a:p>
        </p:txBody>
      </p:sp>
      <p:sp>
        <p:nvSpPr>
          <p:cNvPr id="26" name="TextBox 25"/>
          <p:cNvSpPr txBox="1"/>
          <p:nvPr/>
        </p:nvSpPr>
        <p:spPr>
          <a:xfrm>
            <a:off x="6587518" y="2383207"/>
            <a:ext cx="1189749" cy="400110"/>
          </a:xfrm>
          <a:prstGeom prst="rect">
            <a:avLst/>
          </a:prstGeom>
          <a:noFill/>
        </p:spPr>
        <p:txBody>
          <a:bodyPr wrap="none" rtlCol="0">
            <a:spAutoFit/>
          </a:bodyPr>
          <a:lstStyle/>
          <a:p>
            <a:r>
              <a:rPr lang="en-US" sz="1000" dirty="0" smtClean="0"/>
              <a:t>From: </a:t>
            </a:r>
            <a:r>
              <a:rPr lang="en-US" sz="1000" dirty="0" err="1" smtClean="0"/>
              <a:t>PIDXCo</a:t>
            </a:r>
            <a:endParaRPr lang="en-US" sz="1000" dirty="0" smtClean="0"/>
          </a:p>
          <a:p>
            <a:r>
              <a:rPr lang="en-US" sz="1000" dirty="0" smtClean="0"/>
              <a:t>To: </a:t>
            </a:r>
            <a:r>
              <a:rPr lang="en-US" sz="1000" dirty="0" err="1" smtClean="0"/>
              <a:t>TASOwner</a:t>
            </a:r>
            <a:r>
              <a:rPr lang="en-US" sz="1000" dirty="0" smtClean="0"/>
              <a:t>/TCN</a:t>
            </a:r>
            <a:endParaRPr lang="en-US" sz="1000" dirty="0"/>
          </a:p>
        </p:txBody>
      </p:sp>
      <p:sp>
        <p:nvSpPr>
          <p:cNvPr id="27" name="TextBox 26"/>
          <p:cNvSpPr txBox="1"/>
          <p:nvPr/>
        </p:nvSpPr>
        <p:spPr>
          <a:xfrm>
            <a:off x="6789505" y="4457328"/>
            <a:ext cx="1334020" cy="400110"/>
          </a:xfrm>
          <a:prstGeom prst="rect">
            <a:avLst/>
          </a:prstGeom>
          <a:noFill/>
        </p:spPr>
        <p:txBody>
          <a:bodyPr wrap="none" rtlCol="0">
            <a:spAutoFit/>
          </a:bodyPr>
          <a:lstStyle/>
          <a:p>
            <a:r>
              <a:rPr lang="en-US" sz="1000" dirty="0" smtClean="0"/>
              <a:t>To: </a:t>
            </a:r>
            <a:r>
              <a:rPr lang="en-US" sz="1000" dirty="0" err="1" smtClean="0"/>
              <a:t>PIDXCo</a:t>
            </a:r>
            <a:endParaRPr lang="en-US" sz="1000" dirty="0" smtClean="0"/>
          </a:p>
          <a:p>
            <a:r>
              <a:rPr lang="en-US" sz="1000" dirty="0" smtClean="0"/>
              <a:t>From: </a:t>
            </a:r>
            <a:r>
              <a:rPr lang="en-US" sz="1000" dirty="0" err="1" smtClean="0"/>
              <a:t>TASOwner</a:t>
            </a:r>
            <a:r>
              <a:rPr lang="en-US" sz="1000" dirty="0" smtClean="0"/>
              <a:t>/TCN</a:t>
            </a:r>
            <a:endParaRPr lang="en-US" sz="1000" dirty="0"/>
          </a:p>
        </p:txBody>
      </p:sp>
      <p:sp>
        <p:nvSpPr>
          <p:cNvPr id="28" name="TextBox 27"/>
          <p:cNvSpPr txBox="1"/>
          <p:nvPr/>
        </p:nvSpPr>
        <p:spPr>
          <a:xfrm>
            <a:off x="2219525" y="5624969"/>
            <a:ext cx="1334020" cy="400110"/>
          </a:xfrm>
          <a:prstGeom prst="rect">
            <a:avLst/>
          </a:prstGeom>
          <a:noFill/>
        </p:spPr>
        <p:txBody>
          <a:bodyPr wrap="none" rtlCol="0">
            <a:spAutoFit/>
          </a:bodyPr>
          <a:lstStyle/>
          <a:p>
            <a:r>
              <a:rPr lang="en-US" sz="1000" dirty="0" smtClean="0"/>
              <a:t>To: </a:t>
            </a:r>
            <a:r>
              <a:rPr lang="en-US" sz="1000" dirty="0" err="1" smtClean="0"/>
              <a:t>PIDXCo</a:t>
            </a:r>
            <a:endParaRPr lang="en-US" sz="1000" dirty="0" smtClean="0"/>
          </a:p>
          <a:p>
            <a:r>
              <a:rPr lang="en-US" sz="1000" dirty="0" smtClean="0"/>
              <a:t>From: </a:t>
            </a:r>
            <a:r>
              <a:rPr lang="en-US" sz="1000" dirty="0" err="1" smtClean="0"/>
              <a:t>TASOwner</a:t>
            </a:r>
            <a:r>
              <a:rPr lang="en-US" sz="1000" dirty="0" smtClean="0"/>
              <a:t>/TCN</a:t>
            </a:r>
            <a:endParaRPr lang="en-US" sz="1000" dirty="0"/>
          </a:p>
        </p:txBody>
      </p:sp>
      <p:sp>
        <p:nvSpPr>
          <p:cNvPr id="29" name="TextBox 28"/>
          <p:cNvSpPr txBox="1"/>
          <p:nvPr/>
        </p:nvSpPr>
        <p:spPr>
          <a:xfrm>
            <a:off x="5521102" y="2106796"/>
            <a:ext cx="902811" cy="369332"/>
          </a:xfrm>
          <a:prstGeom prst="rect">
            <a:avLst/>
          </a:prstGeom>
          <a:noFill/>
        </p:spPr>
        <p:txBody>
          <a:bodyPr wrap="none" rtlCol="0">
            <a:spAutoFit/>
          </a:bodyPr>
          <a:lstStyle/>
          <a:p>
            <a:r>
              <a:rPr lang="en-US" dirty="0" smtClean="0"/>
              <a:t>Success</a:t>
            </a:r>
            <a:endParaRPr lang="en-US" dirty="0"/>
          </a:p>
        </p:txBody>
      </p:sp>
    </p:spTree>
    <p:extLst>
      <p:ext uri="{BB962C8B-B14F-4D97-AF65-F5344CB8AC3E}">
        <p14:creationId xmlns:p14="http://schemas.microsoft.com/office/powerpoint/2010/main" val="38427972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1022027187"/>
              </p:ext>
            </p:extLst>
          </p:nvPr>
        </p:nvGraphicFramePr>
        <p:xfrm>
          <a:off x="381000" y="826617"/>
          <a:ext cx="8534400" cy="5442509"/>
        </p:xfrm>
        <a:graphic>
          <a:graphicData uri="http://schemas.openxmlformats.org/drawingml/2006/table">
            <a:tbl>
              <a:tblPr firstRow="1" bandRow="1">
                <a:tableStyleId>{5C22544A-7EE6-4342-B048-85BDC9FD1C3A}</a:tableStyleId>
              </a:tblPr>
              <a:tblGrid>
                <a:gridCol w="1981200"/>
                <a:gridCol w="228600"/>
                <a:gridCol w="4267200"/>
                <a:gridCol w="228600"/>
                <a:gridCol w="1828800"/>
              </a:tblGrid>
              <a:tr h="680314">
                <a:tc>
                  <a:txBody>
                    <a:bodyPr/>
                    <a:lstStyle/>
                    <a:p>
                      <a:pPr algn="ctr"/>
                      <a:r>
                        <a:rPr lang="en-US" dirty="0" smtClean="0"/>
                        <a:t>PIDX Company</a:t>
                      </a:r>
                      <a:endParaRPr lang="en-US" dirty="0"/>
                    </a:p>
                  </a:txBody>
                  <a:tcPr anchor="ctr"/>
                </a:tc>
                <a:tc>
                  <a:txBody>
                    <a:bodyPr/>
                    <a:lstStyle/>
                    <a:p>
                      <a:pPr algn="ctr"/>
                      <a:endParaRPr lang="en-US" dirty="0"/>
                    </a:p>
                  </a:txBody>
                  <a:tcPr anchor="ctr">
                    <a:solidFill>
                      <a:schemeClr val="bg1"/>
                    </a:solidFill>
                  </a:tcPr>
                </a:tc>
                <a:tc>
                  <a:txBody>
                    <a:bodyPr/>
                    <a:lstStyle/>
                    <a:p>
                      <a:pPr algn="ctr"/>
                      <a:r>
                        <a:rPr lang="en-US" dirty="0" smtClean="0"/>
                        <a:t>DCH/</a:t>
                      </a:r>
                      <a:r>
                        <a:rPr lang="en-US" dirty="0" err="1" smtClean="0"/>
                        <a:t>Auth</a:t>
                      </a:r>
                      <a:endParaRPr lang="en-US" dirty="0"/>
                    </a:p>
                  </a:txBody>
                  <a:tcPr anchor="ctr"/>
                </a:tc>
                <a:tc rowSpan="2">
                  <a:txBody>
                    <a:bodyPr/>
                    <a:lstStyle/>
                    <a:p>
                      <a:pPr algn="ctr"/>
                      <a:endParaRPr lang="en-US" dirty="0"/>
                    </a:p>
                  </a:txBody>
                  <a:tcPr anchor="ctr">
                    <a:noFill/>
                  </a:tcPr>
                </a:tc>
                <a:tc>
                  <a:txBody>
                    <a:bodyPr/>
                    <a:lstStyle/>
                    <a:p>
                      <a:pPr algn="ctr"/>
                      <a:r>
                        <a:rPr lang="en-US" dirty="0" smtClean="0"/>
                        <a:t>TAS[]</a:t>
                      </a:r>
                      <a:endParaRPr lang="en-US" dirty="0"/>
                    </a:p>
                  </a:txBody>
                  <a:tcPr anchor="ctr"/>
                </a:tc>
              </a:tr>
              <a:tr h="4762195">
                <a:tc>
                  <a:txBody>
                    <a:bodyPr/>
                    <a:lstStyle/>
                    <a:p>
                      <a:endParaRPr lang="en-US" dirty="0"/>
                    </a:p>
                  </a:txBody>
                  <a:tcPr/>
                </a:tc>
                <a:tc>
                  <a:txBody>
                    <a:bodyPr/>
                    <a:lstStyle/>
                    <a:p>
                      <a:endParaRPr lang="en-US" dirty="0"/>
                    </a:p>
                  </a:txBody>
                  <a:tcPr>
                    <a:solidFill>
                      <a:schemeClr val="bg1"/>
                    </a:solidFill>
                  </a:tcPr>
                </a:tc>
                <a:tc>
                  <a:txBody>
                    <a:bodyPr/>
                    <a:lstStyle/>
                    <a:p>
                      <a:endParaRPr lang="en-US" dirty="0"/>
                    </a:p>
                  </a:txBody>
                  <a:tcPr/>
                </a:tc>
                <a:tc vMerge="1">
                  <a:txBody>
                    <a:bodyPr/>
                    <a:lstStyle/>
                    <a:p>
                      <a:endParaRPr lang="en-US"/>
                    </a:p>
                  </a:txBody>
                  <a:tcPr/>
                </a:tc>
                <a:tc>
                  <a:txBody>
                    <a:bodyPr/>
                    <a:lstStyle/>
                    <a:p>
                      <a:endParaRPr lang="en-US" dirty="0"/>
                    </a:p>
                  </a:txBody>
                  <a:tcPr/>
                </a:tc>
              </a:tr>
            </a:tbl>
          </a:graphicData>
        </a:graphic>
      </p:graphicFrame>
      <p:sp>
        <p:nvSpPr>
          <p:cNvPr id="2" name="Title 1"/>
          <p:cNvSpPr>
            <a:spLocks noGrp="1"/>
          </p:cNvSpPr>
          <p:nvPr>
            <p:ph type="title"/>
          </p:nvPr>
        </p:nvSpPr>
        <p:spPr>
          <a:xfrm>
            <a:off x="457200" y="274638"/>
            <a:ext cx="8229600" cy="391045"/>
          </a:xfrm>
        </p:spPr>
        <p:txBody>
          <a:bodyPr>
            <a:normAutofit fontScale="90000"/>
          </a:bodyPr>
          <a:lstStyle/>
          <a:p>
            <a:r>
              <a:rPr lang="en-US" sz="2800" dirty="0" smtClean="0"/>
              <a:t>DCH Direct without Pre-</a:t>
            </a:r>
            <a:r>
              <a:rPr lang="en-US" sz="2800" dirty="0" err="1" smtClean="0"/>
              <a:t>Auth</a:t>
            </a:r>
            <a:r>
              <a:rPr lang="en-US" sz="2800" dirty="0" smtClean="0"/>
              <a:t> Flag</a:t>
            </a:r>
            <a:endParaRPr lang="en-US" sz="1200" dirty="0"/>
          </a:p>
        </p:txBody>
      </p:sp>
      <p:sp>
        <p:nvSpPr>
          <p:cNvPr id="4" name="Rounded Rectangle 3"/>
          <p:cNvSpPr/>
          <p:nvPr/>
        </p:nvSpPr>
        <p:spPr>
          <a:xfrm>
            <a:off x="609600" y="1695927"/>
            <a:ext cx="1447800" cy="687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t>Planned Movement</a:t>
            </a:r>
          </a:p>
        </p:txBody>
      </p:sp>
      <p:sp>
        <p:nvSpPr>
          <p:cNvPr id="9" name="Rounded Rectangle 8"/>
          <p:cNvSpPr/>
          <p:nvPr/>
        </p:nvSpPr>
        <p:spPr>
          <a:xfrm>
            <a:off x="3634113" y="1686687"/>
            <a:ext cx="1447800" cy="687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t>Planned Movement</a:t>
            </a:r>
          </a:p>
        </p:txBody>
      </p:sp>
      <p:cxnSp>
        <p:nvCxnSpPr>
          <p:cNvPr id="15" name="Elbow Connector 14"/>
          <p:cNvCxnSpPr>
            <a:stCxn id="4" idx="3"/>
            <a:endCxn id="9" idx="1"/>
          </p:cNvCxnSpPr>
          <p:nvPr/>
        </p:nvCxnSpPr>
        <p:spPr>
          <a:xfrm flipV="1">
            <a:off x="2057400" y="2030327"/>
            <a:ext cx="1576713" cy="9240"/>
          </a:xfrm>
          <a:prstGeom prst="bentConnector3">
            <a:avLst>
              <a:gd name="adj1" fmla="val 50000"/>
            </a:avLst>
          </a:prstGeom>
          <a:ln>
            <a:tailEnd type="arrow"/>
          </a:ln>
        </p:spPr>
        <p:style>
          <a:lnRef idx="3">
            <a:schemeClr val="accent2"/>
          </a:lnRef>
          <a:fillRef idx="0">
            <a:schemeClr val="accent2"/>
          </a:fillRef>
          <a:effectRef idx="2">
            <a:schemeClr val="accent2"/>
          </a:effectRef>
          <a:fontRef idx="minor">
            <a:schemeClr val="tx1"/>
          </a:fontRef>
        </p:style>
      </p:cxnSp>
      <p:sp>
        <p:nvSpPr>
          <p:cNvPr id="13" name="Rounded Rectangle 12"/>
          <p:cNvSpPr/>
          <p:nvPr/>
        </p:nvSpPr>
        <p:spPr>
          <a:xfrm>
            <a:off x="7270176" y="1684712"/>
            <a:ext cx="1447800" cy="687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t>Planned Movement</a:t>
            </a:r>
          </a:p>
        </p:txBody>
      </p:sp>
      <p:cxnSp>
        <p:nvCxnSpPr>
          <p:cNvPr id="34" name="Straight Arrow Connector 33"/>
          <p:cNvCxnSpPr>
            <a:stCxn id="9" idx="3"/>
            <a:endCxn id="13" idx="1"/>
          </p:cNvCxnSpPr>
          <p:nvPr/>
        </p:nvCxnSpPr>
        <p:spPr>
          <a:xfrm flipV="1">
            <a:off x="5081913" y="2028352"/>
            <a:ext cx="2188263" cy="1975"/>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38" name="Straight Arrow Connector 37"/>
          <p:cNvCxnSpPr>
            <a:stCxn id="47" idx="1"/>
            <a:endCxn id="43" idx="3"/>
          </p:cNvCxnSpPr>
          <p:nvPr/>
        </p:nvCxnSpPr>
        <p:spPr>
          <a:xfrm flipH="1">
            <a:off x="5096355" y="5385423"/>
            <a:ext cx="2173821" cy="668"/>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sp>
        <p:nvSpPr>
          <p:cNvPr id="43" name="Rounded Rectangle 42"/>
          <p:cNvSpPr/>
          <p:nvPr/>
        </p:nvSpPr>
        <p:spPr>
          <a:xfrm>
            <a:off x="3648555" y="4947158"/>
            <a:ext cx="1447800" cy="87786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t>PM Response</a:t>
            </a:r>
          </a:p>
        </p:txBody>
      </p:sp>
      <p:sp>
        <p:nvSpPr>
          <p:cNvPr id="47" name="Rounded Rectangle 46"/>
          <p:cNvSpPr/>
          <p:nvPr/>
        </p:nvSpPr>
        <p:spPr>
          <a:xfrm>
            <a:off x="7270176" y="5041783"/>
            <a:ext cx="1447800" cy="687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t>PM Response</a:t>
            </a:r>
          </a:p>
        </p:txBody>
      </p:sp>
      <p:cxnSp>
        <p:nvCxnSpPr>
          <p:cNvPr id="54" name="Straight Arrow Connector 53"/>
          <p:cNvCxnSpPr>
            <a:stCxn id="13" idx="2"/>
            <a:endCxn id="47" idx="0"/>
          </p:cNvCxnSpPr>
          <p:nvPr/>
        </p:nvCxnSpPr>
        <p:spPr>
          <a:xfrm>
            <a:off x="7994076" y="2371992"/>
            <a:ext cx="0" cy="2669791"/>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sp>
        <p:nvSpPr>
          <p:cNvPr id="81" name="Rounded Rectangle 80"/>
          <p:cNvSpPr/>
          <p:nvPr/>
        </p:nvSpPr>
        <p:spPr>
          <a:xfrm>
            <a:off x="609600" y="4953864"/>
            <a:ext cx="1447800" cy="87786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t>PM Response</a:t>
            </a:r>
          </a:p>
        </p:txBody>
      </p:sp>
      <p:cxnSp>
        <p:nvCxnSpPr>
          <p:cNvPr id="82" name="Straight Arrow Connector 81"/>
          <p:cNvCxnSpPr>
            <a:stCxn id="43" idx="1"/>
            <a:endCxn id="81" idx="3"/>
          </p:cNvCxnSpPr>
          <p:nvPr/>
        </p:nvCxnSpPr>
        <p:spPr>
          <a:xfrm flipH="1">
            <a:off x="2057400" y="5386091"/>
            <a:ext cx="1591155" cy="6706"/>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sp>
        <p:nvSpPr>
          <p:cNvPr id="126" name="TextBox 125"/>
          <p:cNvSpPr txBox="1"/>
          <p:nvPr/>
        </p:nvSpPr>
        <p:spPr>
          <a:xfrm>
            <a:off x="5429715" y="4749395"/>
            <a:ext cx="1441036" cy="584775"/>
          </a:xfrm>
          <a:prstGeom prst="rect">
            <a:avLst/>
          </a:prstGeom>
          <a:noFill/>
        </p:spPr>
        <p:txBody>
          <a:bodyPr wrap="none" rtlCol="0">
            <a:spAutoFit/>
          </a:bodyPr>
          <a:lstStyle/>
          <a:p>
            <a:r>
              <a:rPr lang="en-US" sz="1600" dirty="0" smtClean="0"/>
              <a:t>Send Response</a:t>
            </a:r>
          </a:p>
          <a:p>
            <a:r>
              <a:rPr lang="en-US" sz="1600" dirty="0" smtClean="0"/>
              <a:t>Back to DCH</a:t>
            </a:r>
            <a:endParaRPr lang="en-US" sz="1600" dirty="0"/>
          </a:p>
        </p:txBody>
      </p:sp>
      <p:sp>
        <p:nvSpPr>
          <p:cNvPr id="127" name="TextBox 126"/>
          <p:cNvSpPr txBox="1"/>
          <p:nvPr/>
        </p:nvSpPr>
        <p:spPr>
          <a:xfrm>
            <a:off x="2112509" y="5089826"/>
            <a:ext cx="1441036" cy="584775"/>
          </a:xfrm>
          <a:prstGeom prst="rect">
            <a:avLst/>
          </a:prstGeom>
          <a:noFill/>
        </p:spPr>
        <p:txBody>
          <a:bodyPr wrap="none" rtlCol="0">
            <a:spAutoFit/>
          </a:bodyPr>
          <a:lstStyle/>
          <a:p>
            <a:r>
              <a:rPr lang="en-US" sz="1600" dirty="0" smtClean="0"/>
              <a:t>Send Response</a:t>
            </a:r>
          </a:p>
          <a:p>
            <a:r>
              <a:rPr lang="en-US" sz="1600" dirty="0" smtClean="0"/>
              <a:t>Back to </a:t>
            </a:r>
            <a:r>
              <a:rPr lang="en-US" sz="1600" dirty="0" err="1" smtClean="0"/>
              <a:t>PIDXCo</a:t>
            </a:r>
            <a:endParaRPr lang="en-US" sz="1600" dirty="0" smtClean="0"/>
          </a:p>
        </p:txBody>
      </p:sp>
      <p:sp>
        <p:nvSpPr>
          <p:cNvPr id="18" name="TextBox 17"/>
          <p:cNvSpPr txBox="1"/>
          <p:nvPr/>
        </p:nvSpPr>
        <p:spPr>
          <a:xfrm>
            <a:off x="666490" y="2526115"/>
            <a:ext cx="1189749" cy="400110"/>
          </a:xfrm>
          <a:prstGeom prst="rect">
            <a:avLst/>
          </a:prstGeom>
          <a:noFill/>
        </p:spPr>
        <p:txBody>
          <a:bodyPr wrap="none" rtlCol="0">
            <a:spAutoFit/>
          </a:bodyPr>
          <a:lstStyle/>
          <a:p>
            <a:r>
              <a:rPr lang="en-US" sz="1000" dirty="0" smtClean="0"/>
              <a:t>From: </a:t>
            </a:r>
            <a:r>
              <a:rPr lang="en-US" sz="1000" dirty="0" err="1" smtClean="0"/>
              <a:t>PIDXCo</a:t>
            </a:r>
            <a:endParaRPr lang="en-US" sz="1000" dirty="0" smtClean="0"/>
          </a:p>
          <a:p>
            <a:r>
              <a:rPr lang="en-US" sz="1000" dirty="0" smtClean="0"/>
              <a:t>To: </a:t>
            </a:r>
            <a:r>
              <a:rPr lang="en-US" sz="1000" dirty="0" err="1" smtClean="0"/>
              <a:t>TASOwner</a:t>
            </a:r>
            <a:r>
              <a:rPr lang="en-US" sz="1000" dirty="0" smtClean="0"/>
              <a:t>/TCN</a:t>
            </a:r>
            <a:endParaRPr lang="en-US" sz="1000" dirty="0"/>
          </a:p>
        </p:txBody>
      </p:sp>
      <p:sp>
        <p:nvSpPr>
          <p:cNvPr id="19" name="TextBox 18"/>
          <p:cNvSpPr txBox="1"/>
          <p:nvPr/>
        </p:nvSpPr>
        <p:spPr>
          <a:xfrm>
            <a:off x="6526157" y="2414839"/>
            <a:ext cx="1189749" cy="400110"/>
          </a:xfrm>
          <a:prstGeom prst="rect">
            <a:avLst/>
          </a:prstGeom>
          <a:noFill/>
        </p:spPr>
        <p:txBody>
          <a:bodyPr wrap="none" rtlCol="0">
            <a:spAutoFit/>
          </a:bodyPr>
          <a:lstStyle/>
          <a:p>
            <a:r>
              <a:rPr lang="en-US" sz="1000" dirty="0" smtClean="0"/>
              <a:t>From: </a:t>
            </a:r>
            <a:r>
              <a:rPr lang="en-US" sz="1000" dirty="0" err="1" smtClean="0"/>
              <a:t>PIDXCo</a:t>
            </a:r>
            <a:endParaRPr lang="en-US" sz="1000" dirty="0" smtClean="0"/>
          </a:p>
          <a:p>
            <a:r>
              <a:rPr lang="en-US" sz="1000" dirty="0" smtClean="0"/>
              <a:t>To: </a:t>
            </a:r>
            <a:r>
              <a:rPr lang="en-US" sz="1000" dirty="0" err="1" smtClean="0"/>
              <a:t>TASOwner</a:t>
            </a:r>
            <a:r>
              <a:rPr lang="en-US" sz="1000" dirty="0" smtClean="0"/>
              <a:t>/TCN</a:t>
            </a:r>
            <a:endParaRPr lang="en-US" sz="1000" dirty="0"/>
          </a:p>
        </p:txBody>
      </p:sp>
      <p:sp>
        <p:nvSpPr>
          <p:cNvPr id="20" name="TextBox 19"/>
          <p:cNvSpPr txBox="1"/>
          <p:nvPr/>
        </p:nvSpPr>
        <p:spPr>
          <a:xfrm>
            <a:off x="2224344" y="4689716"/>
            <a:ext cx="1334020" cy="400110"/>
          </a:xfrm>
          <a:prstGeom prst="rect">
            <a:avLst/>
          </a:prstGeom>
          <a:noFill/>
        </p:spPr>
        <p:txBody>
          <a:bodyPr wrap="none" rtlCol="0">
            <a:spAutoFit/>
          </a:bodyPr>
          <a:lstStyle/>
          <a:p>
            <a:r>
              <a:rPr lang="en-US" sz="1000" dirty="0" smtClean="0"/>
              <a:t>To: </a:t>
            </a:r>
            <a:r>
              <a:rPr lang="en-US" sz="1000" dirty="0" err="1" smtClean="0"/>
              <a:t>PIDXCo</a:t>
            </a:r>
            <a:endParaRPr lang="en-US" sz="1000" dirty="0" smtClean="0"/>
          </a:p>
          <a:p>
            <a:r>
              <a:rPr lang="en-US" sz="1000" dirty="0" smtClean="0"/>
              <a:t>From: </a:t>
            </a:r>
            <a:r>
              <a:rPr lang="en-US" sz="1000" dirty="0" err="1" smtClean="0"/>
              <a:t>TASOwner</a:t>
            </a:r>
            <a:r>
              <a:rPr lang="en-US" sz="1000" dirty="0" smtClean="0"/>
              <a:t>/TCN</a:t>
            </a:r>
            <a:endParaRPr lang="en-US" sz="1000" dirty="0"/>
          </a:p>
        </p:txBody>
      </p:sp>
      <p:sp>
        <p:nvSpPr>
          <p:cNvPr id="21" name="TextBox 20"/>
          <p:cNvSpPr txBox="1"/>
          <p:nvPr/>
        </p:nvSpPr>
        <p:spPr>
          <a:xfrm>
            <a:off x="6789505" y="4457328"/>
            <a:ext cx="1334020" cy="400110"/>
          </a:xfrm>
          <a:prstGeom prst="rect">
            <a:avLst/>
          </a:prstGeom>
          <a:noFill/>
        </p:spPr>
        <p:txBody>
          <a:bodyPr wrap="none" rtlCol="0">
            <a:spAutoFit/>
          </a:bodyPr>
          <a:lstStyle/>
          <a:p>
            <a:r>
              <a:rPr lang="en-US" sz="1000" dirty="0" smtClean="0"/>
              <a:t>To: </a:t>
            </a:r>
            <a:r>
              <a:rPr lang="en-US" sz="1000" dirty="0" err="1" smtClean="0"/>
              <a:t>PIDXCo</a:t>
            </a:r>
            <a:endParaRPr lang="en-US" sz="1000" dirty="0" smtClean="0"/>
          </a:p>
          <a:p>
            <a:r>
              <a:rPr lang="en-US" sz="1000" dirty="0" smtClean="0"/>
              <a:t>From: </a:t>
            </a:r>
            <a:r>
              <a:rPr lang="en-US" sz="1000" dirty="0" err="1" smtClean="0"/>
              <a:t>TASOwner</a:t>
            </a:r>
            <a:r>
              <a:rPr lang="en-US" sz="1000" dirty="0" smtClean="0"/>
              <a:t>/TCN</a:t>
            </a:r>
            <a:endParaRPr lang="en-US" sz="1000" dirty="0"/>
          </a:p>
        </p:txBody>
      </p:sp>
    </p:spTree>
    <p:extLst>
      <p:ext uri="{BB962C8B-B14F-4D97-AF65-F5344CB8AC3E}">
        <p14:creationId xmlns:p14="http://schemas.microsoft.com/office/powerpoint/2010/main" val="309451670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11</TotalTime>
  <Words>4676</Words>
  <Application>Microsoft Office PowerPoint</Application>
  <PresentationFormat>On-screen Show (4:3)</PresentationFormat>
  <Paragraphs>2384</Paragraphs>
  <Slides>51</Slides>
  <Notes>11</Notes>
  <HiddenSlides>0</HiddenSlides>
  <MMClips>0</MMClips>
  <ScaleCrop>false</ScaleCrop>
  <HeadingPairs>
    <vt:vector size="4" baseType="variant">
      <vt:variant>
        <vt:lpstr>Theme</vt:lpstr>
      </vt:variant>
      <vt:variant>
        <vt:i4>1</vt:i4>
      </vt:variant>
      <vt:variant>
        <vt:lpstr>Slide Titles</vt:lpstr>
      </vt:variant>
      <vt:variant>
        <vt:i4>51</vt:i4>
      </vt:variant>
    </vt:vector>
  </HeadingPairs>
  <TitlesOfParts>
    <vt:vector size="52" baseType="lpstr">
      <vt:lpstr>Office Theme</vt:lpstr>
      <vt:lpstr>Slide Deck Overview</vt:lpstr>
      <vt:lpstr>What is a Planned Movement (PM)?</vt:lpstr>
      <vt:lpstr>Planned Movement Purpose &amp; Design Objectives</vt:lpstr>
      <vt:lpstr>Planned Movement  Diagram</vt:lpstr>
      <vt:lpstr>Who Can Submit a PM? (Actors)</vt:lpstr>
      <vt:lpstr>Actor File Control</vt:lpstr>
      <vt:lpstr>TAS Direct Doc Exchange (No Auth Required)</vt:lpstr>
      <vt:lpstr>DCH Direct with Pre-Auth Flag</vt:lpstr>
      <vt:lpstr>DCH Direct without Pre-Auth Flag</vt:lpstr>
      <vt:lpstr>On Demand Doc Exchange Thru DCH (Real Time Remote Order Download)</vt:lpstr>
      <vt:lpstr>Contract Use Case Review</vt:lpstr>
      <vt:lpstr>Contract Use Case 1</vt:lpstr>
      <vt:lpstr>Contract Use Case 1  PM-Message 1</vt:lpstr>
      <vt:lpstr>Contract Use Case 2</vt:lpstr>
      <vt:lpstr>Contract Use Case 2  PM-Message 1</vt:lpstr>
      <vt:lpstr>Contract Use Case 2 PM-Message 2</vt:lpstr>
      <vt:lpstr>Contract Use Case 3</vt:lpstr>
      <vt:lpstr>Contract  Use Case 3 PM-Message 1</vt:lpstr>
      <vt:lpstr>Contract Use Case 3  PM-Message 2</vt:lpstr>
      <vt:lpstr>Contract Use Case 3 PM-Message 3</vt:lpstr>
      <vt:lpstr>LoadID Use Case Overview</vt:lpstr>
      <vt:lpstr>LoadID Use Case 1– Supplier Created</vt:lpstr>
      <vt:lpstr>LoadID Use Case 1</vt:lpstr>
      <vt:lpstr>LoadID  Use Case 2 – TAS Created</vt:lpstr>
      <vt:lpstr>LoadID Use Case 2 – TAS Created LoadIds</vt:lpstr>
      <vt:lpstr>Shipment Use Case Overview</vt:lpstr>
      <vt:lpstr>Shipment Use Case 1 –  Shipment Referencing a Sales Contract</vt:lpstr>
      <vt:lpstr>Shipment Use Case 1 </vt:lpstr>
      <vt:lpstr>Shipment Use Case 2 –  Shipment Referencing an Order</vt:lpstr>
      <vt:lpstr>Shipment Use Case 2 </vt:lpstr>
      <vt:lpstr>Shipment Use Case 3 –  Shipment Referencing a LoadID</vt:lpstr>
      <vt:lpstr>Shipment Use Case 3 </vt:lpstr>
      <vt:lpstr>Shipment Use Case 4 –  Shipment Referencing a Sales Contract From a Carrier</vt:lpstr>
      <vt:lpstr>Shipment Use Case 4 </vt:lpstr>
      <vt:lpstr>Order Use Case Overview</vt:lpstr>
      <vt:lpstr>Order Use Case 1</vt:lpstr>
      <vt:lpstr>Order Use Case 1  PM-Message 1</vt:lpstr>
      <vt:lpstr>Order Use Case 2</vt:lpstr>
      <vt:lpstr>Order Use Case 2  PM-Message 1</vt:lpstr>
      <vt:lpstr>Order Use Case 3</vt:lpstr>
      <vt:lpstr>Order Use Case 3  PM-Message 1</vt:lpstr>
      <vt:lpstr>Order Use Case 4</vt:lpstr>
      <vt:lpstr>Order Use Case 4  PM-Message 1</vt:lpstr>
      <vt:lpstr>Nomination Use Case Overview</vt:lpstr>
      <vt:lpstr>Nomination Use Case 1 Outbound Nomination sent to Terminal A</vt:lpstr>
      <vt:lpstr>Nomination Use Case 1  PM-Message 1</vt:lpstr>
      <vt:lpstr>Nomination Use Case 1 Inbound Nomination sent to Terminal B</vt:lpstr>
      <vt:lpstr>Nomination Use Case 1  PM-Message 1</vt:lpstr>
      <vt:lpstr>Nomination Use Case 2</vt:lpstr>
      <vt:lpstr>Nomination Use Case 2  PM-Message 1 – Contract (PreCondition)</vt:lpstr>
      <vt:lpstr>Nomination Use Case 2  PM-Message 2 - Nomination</vt:lpstr>
    </vt:vector>
  </TitlesOfParts>
  <Company>Hermes Asset Protection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PIDX TDXS Subgroup Planned Movements</dc:title>
  <dc:creator>Hanno Schwarz</dc:creator>
  <cp:lastModifiedBy>Bryan</cp:lastModifiedBy>
  <cp:revision>365</cp:revision>
  <dcterms:created xsi:type="dcterms:W3CDTF">2011-09-12T13:02:48Z</dcterms:created>
  <dcterms:modified xsi:type="dcterms:W3CDTF">2015-04-28T17:35:54Z</dcterms:modified>
</cp:coreProperties>
</file>