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80" r:id="rId1"/>
    <p:sldMasterId id="2147483891" r:id="rId2"/>
  </p:sldMasterIdLst>
  <p:sldIdLst>
    <p:sldId id="277" r:id="rId3"/>
    <p:sldId id="279" r:id="rId4"/>
    <p:sldId id="286" r:id="rId5"/>
    <p:sldId id="289" r:id="rId6"/>
    <p:sldId id="288" r:id="rId7"/>
    <p:sldId id="287" r:id="rId8"/>
    <p:sldId id="283" r:id="rId9"/>
    <p:sldId id="281" r:id="rId10"/>
    <p:sldId id="284" r:id="rId11"/>
  </p:sldIdLst>
  <p:sldSz cx="9144000" cy="6858000" type="screen4x3"/>
  <p:notesSz cx="6858000" cy="9144000"/>
  <p:embeddedFontLst>
    <p:embeddedFont>
      <p:font typeface="Calibri" pitchFamily="34" charset="0"/>
      <p:regular r:id="rId12"/>
      <p:bold r:id="rId13"/>
      <p:italic r:id="rId14"/>
      <p:boldItalic r:id="rId15"/>
    </p:embeddedFont>
    <p:embeddedFont>
      <p:font typeface="ＭＳ Ｐゴシック" pitchFamily="34" charset="-128"/>
      <p:regular r:id="rId16"/>
    </p:embeddedFont>
  </p:embeddedFontLst>
  <p:defaultTextStyle>
    <a:defPPr>
      <a:defRPr lang="en-US"/>
    </a:defPPr>
    <a:lvl1pPr algn="l" rtl="0" fontAlgn="base">
      <a:spcBef>
        <a:spcPct val="0"/>
      </a:spcBef>
      <a:spcAft>
        <a:spcPct val="0"/>
      </a:spcAft>
      <a:defRPr kern="1200">
        <a:solidFill>
          <a:schemeClr val="tx1"/>
        </a:solidFill>
        <a:latin typeface="Arial" charset="0"/>
        <a:ea typeface="ＭＳ Ｐゴシック" pitchFamily="-111"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11"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11"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11"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11" charset="-128"/>
        <a:cs typeface="+mn-cs"/>
      </a:defRPr>
    </a:lvl5pPr>
    <a:lvl6pPr marL="2286000" algn="l" defTabSz="914400" rtl="0" eaLnBrk="1" latinLnBrk="0" hangingPunct="1">
      <a:defRPr kern="1200">
        <a:solidFill>
          <a:schemeClr val="tx1"/>
        </a:solidFill>
        <a:latin typeface="Arial" charset="0"/>
        <a:ea typeface="ＭＳ Ｐゴシック" pitchFamily="-111" charset="-128"/>
        <a:cs typeface="+mn-cs"/>
      </a:defRPr>
    </a:lvl6pPr>
    <a:lvl7pPr marL="2743200" algn="l" defTabSz="914400" rtl="0" eaLnBrk="1" latinLnBrk="0" hangingPunct="1">
      <a:defRPr kern="1200">
        <a:solidFill>
          <a:schemeClr val="tx1"/>
        </a:solidFill>
        <a:latin typeface="Arial" charset="0"/>
        <a:ea typeface="ＭＳ Ｐゴシック" pitchFamily="-111" charset="-128"/>
        <a:cs typeface="+mn-cs"/>
      </a:defRPr>
    </a:lvl7pPr>
    <a:lvl8pPr marL="3200400" algn="l" defTabSz="914400" rtl="0" eaLnBrk="1" latinLnBrk="0" hangingPunct="1">
      <a:defRPr kern="1200">
        <a:solidFill>
          <a:schemeClr val="tx1"/>
        </a:solidFill>
        <a:latin typeface="Arial" charset="0"/>
        <a:ea typeface="ＭＳ Ｐゴシック" pitchFamily="-111" charset="-128"/>
        <a:cs typeface="+mn-cs"/>
      </a:defRPr>
    </a:lvl8pPr>
    <a:lvl9pPr marL="3657600" algn="l" defTabSz="914400" rtl="0" eaLnBrk="1" latinLnBrk="0" hangingPunct="1">
      <a:defRPr kern="1200">
        <a:solidFill>
          <a:schemeClr val="tx1"/>
        </a:solidFill>
        <a:latin typeface="Arial" charset="0"/>
        <a:ea typeface="ＭＳ Ｐゴシック" pitchFamily="-11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4112"/>
    <a:srgbClr val="FD5B1D"/>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7" d="100"/>
          <a:sy n="107" d="100"/>
        </p:scale>
        <p:origin x="-7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2.fntdata"/><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font" Target="fonts/font1.fntdata"/><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4.fntdata"/><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3.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7C79DE7-0E25-4497-9A1D-278D83FB9ACF}" type="datetime1">
              <a:rPr lang="en-US" smtClean="0"/>
              <a:pPr>
                <a:defRPr/>
              </a:pPr>
              <a:t>04/14/2015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F88B5F85-2BB0-4076-BADE-446B4BC8499C}" type="slidenum">
              <a:rPr lang="en-US"/>
              <a:pPr>
                <a:defRPr/>
              </a:pPr>
              <a:t>‹#›</a:t>
            </a:fld>
            <a:endParaRPr lang="en-US"/>
          </a:p>
        </p:txBody>
      </p:sp>
    </p:spTree>
    <p:extLst>
      <p:ext uri="{BB962C8B-B14F-4D97-AF65-F5344CB8AC3E}">
        <p14:creationId xmlns:p14="http://schemas.microsoft.com/office/powerpoint/2010/main" val="174255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C052DFF-D62F-4501-A95C-A07A4BCDD631}" type="datetime1">
              <a:rPr lang="en-US" smtClean="0"/>
              <a:pPr>
                <a:defRPr/>
              </a:pPr>
              <a:t>04/14/2015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BF846F03-4687-4EC6-8675-41EB7BFBBEB9}" type="slidenum">
              <a:rPr lang="en-US"/>
              <a:pPr>
                <a:defRPr/>
              </a:pPr>
              <a:t>‹#›</a:t>
            </a:fld>
            <a:endParaRPr lang="en-US"/>
          </a:p>
        </p:txBody>
      </p:sp>
    </p:spTree>
    <p:extLst>
      <p:ext uri="{BB962C8B-B14F-4D97-AF65-F5344CB8AC3E}">
        <p14:creationId xmlns:p14="http://schemas.microsoft.com/office/powerpoint/2010/main" val="2494234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2C859B-E706-4967-B947-91D7E8F4F182}" type="datetime1">
              <a:rPr lang="en-US" smtClean="0"/>
              <a:pPr>
                <a:defRPr/>
              </a:pPr>
              <a:t>04/14/2015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89DC975B-4445-4DAD-AA32-97319E13E11E}" type="slidenum">
              <a:rPr lang="en-US"/>
              <a:pPr>
                <a:defRPr/>
              </a:pPr>
              <a:t>‹#›</a:t>
            </a:fld>
            <a:endParaRPr lang="en-US"/>
          </a:p>
        </p:txBody>
      </p:sp>
    </p:spTree>
    <p:extLst>
      <p:ext uri="{BB962C8B-B14F-4D97-AF65-F5344CB8AC3E}">
        <p14:creationId xmlns:p14="http://schemas.microsoft.com/office/powerpoint/2010/main" val="244954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270A0FE-FA06-40F6-B4E9-21476267947C}" type="datetime1">
              <a:rPr lang="en-US" smtClean="0"/>
              <a:pPr>
                <a:defRPr/>
              </a:pPr>
              <a:t>04/14/2015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7" name="Slide Number Placeholder 5"/>
          <p:cNvSpPr>
            <a:spLocks noGrp="1"/>
          </p:cNvSpPr>
          <p:nvPr>
            <p:ph type="sldNum" sz="quarter" idx="12"/>
          </p:nvPr>
        </p:nvSpPr>
        <p:spPr/>
        <p:txBody>
          <a:bodyPr/>
          <a:lstStyle>
            <a:lvl1pPr>
              <a:defRPr/>
            </a:lvl1pPr>
          </a:lstStyle>
          <a:p>
            <a:pPr>
              <a:defRPr/>
            </a:pPr>
            <a:fld id="{7B5C4243-C3BE-4FCF-8CDD-2969A4963AC8}" type="slidenum">
              <a:rPr lang="en-US"/>
              <a:pPr>
                <a:defRPr/>
              </a:pPr>
              <a:t>‹#›</a:t>
            </a:fld>
            <a:endParaRPr lang="en-US"/>
          </a:p>
        </p:txBody>
      </p:sp>
    </p:spTree>
    <p:extLst>
      <p:ext uri="{BB962C8B-B14F-4D97-AF65-F5344CB8AC3E}">
        <p14:creationId xmlns:p14="http://schemas.microsoft.com/office/powerpoint/2010/main" val="46753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A93A256-8C97-438C-99E9-ACEBFD596CFB}" type="datetime1">
              <a:rPr lang="en-US" smtClean="0"/>
              <a:pPr>
                <a:defRPr/>
              </a:pPr>
              <a:t>04/14/2015</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9" name="Slide Number Placeholder 5"/>
          <p:cNvSpPr>
            <a:spLocks noGrp="1"/>
          </p:cNvSpPr>
          <p:nvPr>
            <p:ph type="sldNum" sz="quarter" idx="12"/>
          </p:nvPr>
        </p:nvSpPr>
        <p:spPr/>
        <p:txBody>
          <a:bodyPr/>
          <a:lstStyle>
            <a:lvl1pPr>
              <a:defRPr/>
            </a:lvl1pPr>
          </a:lstStyle>
          <a:p>
            <a:pPr>
              <a:defRPr/>
            </a:pPr>
            <a:fld id="{C4E9DE7C-39D4-4E63-B5D5-D8722023FCDE}" type="slidenum">
              <a:rPr lang="en-US"/>
              <a:pPr>
                <a:defRPr/>
              </a:pPr>
              <a:t>‹#›</a:t>
            </a:fld>
            <a:endParaRPr lang="en-US"/>
          </a:p>
        </p:txBody>
      </p:sp>
    </p:spTree>
    <p:extLst>
      <p:ext uri="{BB962C8B-B14F-4D97-AF65-F5344CB8AC3E}">
        <p14:creationId xmlns:p14="http://schemas.microsoft.com/office/powerpoint/2010/main" val="3754837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4B8FBF6-3978-4FF0-8489-5AAD71F98198}" type="datetime1">
              <a:rPr lang="en-US" smtClean="0"/>
              <a:pPr>
                <a:defRPr/>
              </a:pPr>
              <a:t>04/14/2015</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5" name="Slide Number Placeholder 5"/>
          <p:cNvSpPr>
            <a:spLocks noGrp="1"/>
          </p:cNvSpPr>
          <p:nvPr>
            <p:ph type="sldNum" sz="quarter" idx="12"/>
          </p:nvPr>
        </p:nvSpPr>
        <p:spPr/>
        <p:txBody>
          <a:bodyPr/>
          <a:lstStyle>
            <a:lvl1pPr>
              <a:defRPr/>
            </a:lvl1pPr>
          </a:lstStyle>
          <a:p>
            <a:pPr>
              <a:defRPr/>
            </a:pPr>
            <a:fld id="{A35BC652-2E50-4BD3-901E-7B777A679432}" type="slidenum">
              <a:rPr lang="en-US"/>
              <a:pPr>
                <a:defRPr/>
              </a:pPr>
              <a:t>‹#›</a:t>
            </a:fld>
            <a:endParaRPr lang="en-US"/>
          </a:p>
        </p:txBody>
      </p:sp>
    </p:spTree>
    <p:extLst>
      <p:ext uri="{BB962C8B-B14F-4D97-AF65-F5344CB8AC3E}">
        <p14:creationId xmlns:p14="http://schemas.microsoft.com/office/powerpoint/2010/main" val="2129528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F33919F-EEE9-4292-B40C-9294CD314962}" type="datetime1">
              <a:rPr lang="en-US" smtClean="0"/>
              <a:pPr>
                <a:defRPr/>
              </a:pPr>
              <a:t>04/14/2015</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4" name="Slide Number Placeholder 5"/>
          <p:cNvSpPr>
            <a:spLocks noGrp="1"/>
          </p:cNvSpPr>
          <p:nvPr>
            <p:ph type="sldNum" sz="quarter" idx="12"/>
          </p:nvPr>
        </p:nvSpPr>
        <p:spPr/>
        <p:txBody>
          <a:bodyPr/>
          <a:lstStyle>
            <a:lvl1pPr>
              <a:defRPr/>
            </a:lvl1pPr>
          </a:lstStyle>
          <a:p>
            <a:pPr>
              <a:defRPr/>
            </a:pPr>
            <a:fld id="{EDA357D2-C065-4BBE-9935-0F477E5E5E54}" type="slidenum">
              <a:rPr lang="en-US"/>
              <a:pPr>
                <a:defRPr/>
              </a:pPr>
              <a:t>‹#›</a:t>
            </a:fld>
            <a:endParaRPr lang="en-US"/>
          </a:p>
        </p:txBody>
      </p:sp>
    </p:spTree>
    <p:extLst>
      <p:ext uri="{BB962C8B-B14F-4D97-AF65-F5344CB8AC3E}">
        <p14:creationId xmlns:p14="http://schemas.microsoft.com/office/powerpoint/2010/main" val="341346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DF26AAE-567C-4303-B12B-D30899B3D4B8}" type="datetime1">
              <a:rPr lang="en-US" smtClean="0"/>
              <a:pPr>
                <a:defRPr/>
              </a:pPr>
              <a:t>04/14/2015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7" name="Slide Number Placeholder 5"/>
          <p:cNvSpPr>
            <a:spLocks noGrp="1"/>
          </p:cNvSpPr>
          <p:nvPr>
            <p:ph type="sldNum" sz="quarter" idx="12"/>
          </p:nvPr>
        </p:nvSpPr>
        <p:spPr/>
        <p:txBody>
          <a:bodyPr/>
          <a:lstStyle>
            <a:lvl1pPr>
              <a:defRPr/>
            </a:lvl1pPr>
          </a:lstStyle>
          <a:p>
            <a:pPr>
              <a:defRPr/>
            </a:pPr>
            <a:fld id="{97636BDB-773D-4E05-82C0-B4B1EC0DA384}" type="slidenum">
              <a:rPr lang="en-US"/>
              <a:pPr>
                <a:defRPr/>
              </a:pPr>
              <a:t>‹#›</a:t>
            </a:fld>
            <a:endParaRPr lang="en-US"/>
          </a:p>
        </p:txBody>
      </p:sp>
    </p:spTree>
    <p:extLst>
      <p:ext uri="{BB962C8B-B14F-4D97-AF65-F5344CB8AC3E}">
        <p14:creationId xmlns:p14="http://schemas.microsoft.com/office/powerpoint/2010/main" val="115600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3907C25-CFF4-40D9-B2CC-CEE4E455A97B}" type="datetime1">
              <a:rPr lang="en-US" smtClean="0"/>
              <a:pPr>
                <a:defRPr/>
              </a:pPr>
              <a:t>04/14/2015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7" name="Slide Number Placeholder 5"/>
          <p:cNvSpPr>
            <a:spLocks noGrp="1"/>
          </p:cNvSpPr>
          <p:nvPr>
            <p:ph type="sldNum" sz="quarter" idx="12"/>
          </p:nvPr>
        </p:nvSpPr>
        <p:spPr/>
        <p:txBody>
          <a:bodyPr/>
          <a:lstStyle>
            <a:lvl1pPr>
              <a:defRPr/>
            </a:lvl1pPr>
          </a:lstStyle>
          <a:p>
            <a:pPr>
              <a:defRPr/>
            </a:pPr>
            <a:fld id="{ADA8EFA2-0D61-4E79-AEF8-FDB5544B4721}" type="slidenum">
              <a:rPr lang="en-US"/>
              <a:pPr>
                <a:defRPr/>
              </a:pPr>
              <a:t>‹#›</a:t>
            </a:fld>
            <a:endParaRPr lang="en-US"/>
          </a:p>
        </p:txBody>
      </p:sp>
    </p:spTree>
    <p:extLst>
      <p:ext uri="{BB962C8B-B14F-4D97-AF65-F5344CB8AC3E}">
        <p14:creationId xmlns:p14="http://schemas.microsoft.com/office/powerpoint/2010/main" val="3302934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348293-4AE8-44C0-B662-2407DA27F0E5}" type="datetime1">
              <a:rPr lang="en-US" smtClean="0"/>
              <a:pPr>
                <a:defRPr/>
              </a:pPr>
              <a:t>04/14/2015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22BB0CC5-F87F-4ED0-B2FD-45C9256A6CAE}" type="slidenum">
              <a:rPr lang="en-US"/>
              <a:pPr>
                <a:defRPr/>
              </a:pPr>
              <a:t>‹#›</a:t>
            </a:fld>
            <a:endParaRPr lang="en-US"/>
          </a:p>
        </p:txBody>
      </p:sp>
    </p:spTree>
    <p:extLst>
      <p:ext uri="{BB962C8B-B14F-4D97-AF65-F5344CB8AC3E}">
        <p14:creationId xmlns:p14="http://schemas.microsoft.com/office/powerpoint/2010/main" val="2566893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footer1.jp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6373813"/>
            <a:ext cx="9144000"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Title Placeholder 1"/>
          <p:cNvSpPr>
            <a:spLocks noGrp="1"/>
          </p:cNvSpPr>
          <p:nvPr>
            <p:ph type="title"/>
          </p:nvPr>
        </p:nvSpPr>
        <p:spPr bwMode="auto">
          <a:xfrm>
            <a:off x="1766340" y="332656"/>
            <a:ext cx="6920460" cy="911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340768"/>
            <a:ext cx="8229600"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2"/>
                </a:solidFill>
                <a:latin typeface="+mn-lt"/>
              </a:defRPr>
            </a:lvl1pPr>
          </a:lstStyle>
          <a:p>
            <a:pPr>
              <a:defRPr/>
            </a:pPr>
            <a:fld id="{A85C6A14-8954-4875-9566-293EE7DB2D36}" type="datetime1">
              <a:rPr lang="en-US" smtClean="0"/>
              <a:pPr>
                <a:defRPr/>
              </a:pPr>
              <a:t>04/14/2015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2"/>
                </a:solidFill>
                <a:latin typeface="+mn-lt"/>
              </a:defRPr>
            </a:lvl1pPr>
          </a:lstStyle>
          <a:p>
            <a:pPr>
              <a:defRPr/>
            </a:pPr>
            <a:r>
              <a:rPr lang="en-US" dirty="0" smtClean="0"/>
              <a:t>© PIDX, Inc. 2011</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8EC06B0-80FF-435F-B761-DDFDE3DD3A16}" type="slidenum">
              <a:rPr lang="en-US"/>
              <a:pPr>
                <a:defRPr/>
              </a:pPr>
              <a:t>‹#›</a:t>
            </a:fld>
            <a:endParaRPr lang="en-US"/>
          </a:p>
        </p:txBody>
      </p:sp>
      <p:pic>
        <p:nvPicPr>
          <p:cNvPr id="8" name="Picture 5" descr="Sidebar or topbar.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857375" y="0"/>
            <a:ext cx="72866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7504" y="32081"/>
            <a:ext cx="1658836" cy="948647"/>
          </a:xfrm>
          <a:prstGeom prst="rect">
            <a:avLst/>
          </a:prstGeom>
        </p:spPr>
      </p:pic>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Lst>
  <p:txStyles>
    <p:titleStyle>
      <a:lvl1pPr algn="ctr" rtl="0" eaLnBrk="1" fontAlgn="base" hangingPunct="1">
        <a:spcBef>
          <a:spcPct val="0"/>
        </a:spcBef>
        <a:spcAft>
          <a:spcPct val="0"/>
        </a:spcAft>
        <a:defRPr sz="4000" kern="1200">
          <a:solidFill>
            <a:schemeClr val="tx1"/>
          </a:solidFill>
          <a:latin typeface="Arial" pitchFamily="34" charset="0"/>
          <a:ea typeface="+mj-ea"/>
          <a:cs typeface="Arial" pitchFamily="34" charset="0"/>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 Box 5"/>
          <p:cNvSpPr txBox="1">
            <a:spLocks noChangeArrowheads="1"/>
          </p:cNvSpPr>
          <p:nvPr/>
        </p:nvSpPr>
        <p:spPr bwMode="auto">
          <a:xfrm>
            <a:off x="304800" y="2895600"/>
            <a:ext cx="8077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latin typeface="Calibri" pitchFamily="-109" charset="0"/>
            </a:endParaRPr>
          </a:p>
        </p:txBody>
      </p:sp>
      <p:pic>
        <p:nvPicPr>
          <p:cNvPr id="8" name="Picture 2" descr="C:\Documents and Settings\dave\My Documents\Consulting in 2003\PIDX\PIDX images\cover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154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6"/>
          <p:cNvSpPr txBox="1">
            <a:spLocks noChangeArrowheads="1"/>
          </p:cNvSpPr>
          <p:nvPr/>
        </p:nvSpPr>
        <p:spPr bwMode="auto">
          <a:xfrm>
            <a:off x="3714750" y="290513"/>
            <a:ext cx="5286375" cy="1138237"/>
          </a:xfrm>
          <a:prstGeom prst="rect">
            <a:avLst/>
          </a:prstGeom>
          <a:solidFill>
            <a:srgbClr val="221B81"/>
          </a:solidFill>
          <a:ln w="9525">
            <a:solidFill>
              <a:schemeClr val="bg1"/>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200">
                <a:solidFill>
                  <a:schemeClr val="bg1"/>
                </a:solidFill>
                <a:latin typeface="Calibri" pitchFamily="-109" charset="0"/>
              </a:rPr>
              <a:t>Title </a:t>
            </a:r>
          </a:p>
          <a:p>
            <a:pPr eaLnBrk="1" hangingPunct="1"/>
            <a:endParaRPr lang="en-US">
              <a:solidFill>
                <a:schemeClr val="bg1"/>
              </a:solidFill>
              <a:latin typeface="Calibri" pitchFamily="-109" charset="0"/>
            </a:endParaRPr>
          </a:p>
          <a:p>
            <a:pPr eaLnBrk="1" hangingPunct="1"/>
            <a:r>
              <a:rPr lang="en-US">
                <a:solidFill>
                  <a:schemeClr val="bg1"/>
                </a:solidFill>
                <a:latin typeface="Calibri" pitchFamily="-109" charset="0"/>
              </a:rPr>
              <a:t>Location :</a:t>
            </a:r>
          </a:p>
        </p:txBody>
      </p:sp>
      <p:sp>
        <p:nvSpPr>
          <p:cNvPr id="10" name="TextBox 7"/>
          <p:cNvSpPr txBox="1">
            <a:spLocks noChangeArrowheads="1"/>
          </p:cNvSpPr>
          <p:nvPr/>
        </p:nvSpPr>
        <p:spPr bwMode="auto">
          <a:xfrm>
            <a:off x="6276975" y="1643063"/>
            <a:ext cx="2724150" cy="584200"/>
          </a:xfrm>
          <a:prstGeom prst="rect">
            <a:avLst/>
          </a:prstGeom>
          <a:solidFill>
            <a:srgbClr val="221B81"/>
          </a:solidFill>
          <a:ln w="9525">
            <a:solidFill>
              <a:schemeClr val="bg1"/>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a:solidFill>
                  <a:schemeClr val="bg1"/>
                </a:solidFill>
                <a:latin typeface="Calibri" pitchFamily="-109" charset="0"/>
              </a:rPr>
              <a:t>Presenter :</a:t>
            </a:r>
          </a:p>
          <a:p>
            <a:pPr eaLnBrk="1" hangingPunct="1"/>
            <a:r>
              <a:rPr lang="en-US" sz="1600">
                <a:solidFill>
                  <a:schemeClr val="bg1"/>
                </a:solidFill>
                <a:latin typeface="Calibri" pitchFamily="-109" charset="0"/>
              </a:rPr>
              <a:t>Date :</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16632"/>
            <a:ext cx="2494032" cy="1426275"/>
          </a:xfrm>
          <a:prstGeom prst="rect">
            <a:avLst/>
          </a:prstGeom>
        </p:spPr>
      </p:pic>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D7C4681-8B37-48AC-8AA7-2EF11DF0D73D}" type="datetimeFigureOut">
              <a:rPr lang="en-US"/>
              <a:pPr>
                <a:defRPr/>
              </a:pPr>
              <a:t>04/14/2015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8EC06B0-80FF-435F-B761-DDFDE3DD3A16}" type="slidenum">
              <a:rPr lang="en-US"/>
              <a:pPr>
                <a:defRPr/>
              </a:pPr>
              <a:t>‹#›</a:t>
            </a:fld>
            <a:endParaRPr lang="en-US"/>
          </a:p>
        </p:txBody>
      </p:sp>
    </p:spTree>
    <p:extLst>
      <p:ext uri="{BB962C8B-B14F-4D97-AF65-F5344CB8AC3E}">
        <p14:creationId xmlns:p14="http://schemas.microsoft.com/office/powerpoint/2010/main" val="3343013719"/>
      </p:ext>
    </p:extLst>
  </p:cSld>
  <p:clrMap bg1="lt1" tx1="dk1" bg2="lt2" tx2="dk2" accent1="accent1" accent2="accent2" accent3="accent3" accent4="accent4" accent5="accent5" accent6="accent6" hlink="hlink" folHlink="folHlink"/>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p:txBody>
          <a:bodyPr/>
          <a:lstStyle/>
          <a:p>
            <a:r>
              <a:rPr lang="en-US" dirty="0" smtClean="0">
                <a:ea typeface="ＭＳ Ｐゴシック" pitchFamily="-111" charset="-128"/>
              </a:rPr>
              <a:t>PIDX v5</a:t>
            </a:r>
            <a:br>
              <a:rPr lang="en-US" dirty="0" smtClean="0">
                <a:ea typeface="ＭＳ Ｐゴシック" pitchFamily="-111" charset="-128"/>
              </a:rPr>
            </a:br>
            <a:r>
              <a:rPr lang="en-US" dirty="0" smtClean="0">
                <a:ea typeface="ＭＳ Ｐゴシック" pitchFamily="-111" charset="-128"/>
              </a:rPr>
              <a:t>Documentation Overview</a:t>
            </a:r>
          </a:p>
        </p:txBody>
      </p:sp>
      <p:sp>
        <p:nvSpPr>
          <p:cNvPr id="7171" name="Subtitle 2"/>
          <p:cNvSpPr>
            <a:spLocks noGrp="1"/>
          </p:cNvSpPr>
          <p:nvPr>
            <p:ph type="subTitle" idx="1"/>
          </p:nvPr>
        </p:nvSpPr>
        <p:spPr>
          <a:xfrm>
            <a:off x="1600200" y="4267200"/>
            <a:ext cx="5791200" cy="990600"/>
          </a:xfrm>
        </p:spPr>
        <p:txBody>
          <a:bodyPr/>
          <a:lstStyle/>
          <a:p>
            <a:r>
              <a:rPr lang="en-US" sz="2400" dirty="0" smtClean="0">
                <a:ea typeface="ＭＳ Ｐゴシック" pitchFamily="-111" charset="-128"/>
              </a:rPr>
              <a:t>Description of the documents provided for the PIDX v5 standard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PDXR Process Overview</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819462622"/>
              </p:ext>
            </p:extLst>
          </p:nvPr>
        </p:nvGraphicFramePr>
        <p:xfrm>
          <a:off x="533400" y="1295400"/>
          <a:ext cx="8229600" cy="4724400"/>
        </p:xfrm>
        <a:graphic>
          <a:graphicData uri="http://schemas.openxmlformats.org/drawingml/2006/table">
            <a:tbl>
              <a:tblPr firstRow="1" bandRow="1">
                <a:tableStyleId>{5C22544A-7EE6-4342-B048-85BDC9FD1C3A}</a:tableStyleId>
              </a:tblPr>
              <a:tblGrid>
                <a:gridCol w="2514600"/>
                <a:gridCol w="228600"/>
                <a:gridCol w="2590800"/>
                <a:gridCol w="304800"/>
                <a:gridCol w="2590800"/>
              </a:tblGrid>
              <a:tr h="590550">
                <a:tc>
                  <a:txBody>
                    <a:bodyPr/>
                    <a:lstStyle/>
                    <a:p>
                      <a:pPr algn="ctr"/>
                      <a:r>
                        <a:rPr lang="en-US" dirty="0" smtClean="0"/>
                        <a:t>Driver</a:t>
                      </a:r>
                      <a:endParaRPr lang="en-US" dirty="0"/>
                    </a:p>
                  </a:txBody>
                  <a:tcPr anchor="ctr"/>
                </a:tc>
                <a:tc rowSpan="2">
                  <a:txBody>
                    <a:bodyPr/>
                    <a:lstStyle/>
                    <a:p>
                      <a:pPr algn="ctr"/>
                      <a:endParaRPr lang="en-US" dirty="0"/>
                    </a:p>
                  </a:txBody>
                  <a:tcPr anchor="ctr">
                    <a:noFill/>
                  </a:tcPr>
                </a:tc>
                <a:tc>
                  <a:txBody>
                    <a:bodyPr/>
                    <a:lstStyle/>
                    <a:p>
                      <a:pPr algn="ctr"/>
                      <a:r>
                        <a:rPr lang="en-US" dirty="0" smtClean="0"/>
                        <a:t>Terminal Automation</a:t>
                      </a:r>
                      <a:endParaRPr lang="en-US" dirty="0"/>
                    </a:p>
                  </a:txBody>
                  <a:tcPr anchor="ctr"/>
                </a:tc>
                <a:tc rowSpan="2">
                  <a:txBody>
                    <a:bodyPr/>
                    <a:lstStyle/>
                    <a:p>
                      <a:pPr algn="ctr"/>
                      <a:endParaRPr lang="en-US" dirty="0"/>
                    </a:p>
                  </a:txBody>
                  <a:tcPr anchor="ctr">
                    <a:noFill/>
                  </a:tcPr>
                </a:tc>
                <a:tc>
                  <a:txBody>
                    <a:bodyPr/>
                    <a:lstStyle/>
                    <a:p>
                      <a:pPr algn="ctr"/>
                      <a:r>
                        <a:rPr lang="en-US" dirty="0" smtClean="0"/>
                        <a:t>DCH</a:t>
                      </a:r>
                      <a:endParaRPr lang="en-US" dirty="0"/>
                    </a:p>
                  </a:txBody>
                  <a:tcPr anchor="ctr"/>
                </a:tc>
              </a:tr>
              <a:tr h="4133850">
                <a:tc>
                  <a:txBody>
                    <a:bodyPr/>
                    <a:lstStyle/>
                    <a:p>
                      <a:endParaRPr lang="en-US" dirty="0"/>
                    </a:p>
                  </a:txBody>
                  <a:tcPr/>
                </a:tc>
                <a:tc vMerge="1">
                  <a:txBody>
                    <a:bodyPr/>
                    <a:lstStyle/>
                    <a:p>
                      <a:endParaRPr lang="en-US"/>
                    </a:p>
                  </a:txBody>
                  <a:tcPr/>
                </a:tc>
                <a:tc>
                  <a:txBody>
                    <a:bodyPr/>
                    <a:lstStyle/>
                    <a:p>
                      <a:endParaRPr lang="en-US" dirty="0"/>
                    </a:p>
                  </a:txBody>
                  <a:tcPr/>
                </a:tc>
                <a:tc vMerge="1">
                  <a:txBody>
                    <a:bodyPr/>
                    <a:lstStyle/>
                    <a:p>
                      <a:endParaRPr lang="en-US"/>
                    </a:p>
                  </a:txBody>
                  <a:tcPr/>
                </a:tc>
                <a:tc>
                  <a:txBody>
                    <a:bodyPr/>
                    <a:lstStyle/>
                    <a:p>
                      <a:endParaRPr lang="en-US" dirty="0"/>
                    </a:p>
                  </a:txBody>
                  <a:tcPr/>
                </a:tc>
              </a:tr>
            </a:tbl>
          </a:graphicData>
        </a:graphic>
      </p:graphicFrame>
      <p:sp>
        <p:nvSpPr>
          <p:cNvPr id="8" name="Rounded Rectangle 7"/>
          <p:cNvSpPr/>
          <p:nvPr/>
        </p:nvSpPr>
        <p:spPr>
          <a:xfrm>
            <a:off x="876300" y="2286000"/>
            <a:ext cx="1905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Driver cards in and chooses customer to load</a:t>
            </a:r>
          </a:p>
        </p:txBody>
      </p:sp>
      <p:sp>
        <p:nvSpPr>
          <p:cNvPr id="9" name="Rounded Rectangle 8"/>
          <p:cNvSpPr/>
          <p:nvPr/>
        </p:nvSpPr>
        <p:spPr>
          <a:xfrm>
            <a:off x="3552825" y="2090736"/>
            <a:ext cx="1981200" cy="957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TAS checks if that customer should be authorized with TABS.  If yes, TAS calls </a:t>
            </a:r>
            <a:r>
              <a:rPr lang="en-US" sz="1200" dirty="0" smtClean="0">
                <a:ea typeface="ＭＳ Ｐゴシック" pitchFamily="-111" charset="-128"/>
              </a:rPr>
              <a:t>DCH for </a:t>
            </a:r>
            <a:r>
              <a:rPr lang="en-US" sz="1200" dirty="0">
                <a:ea typeface="ＭＳ Ｐゴシック" pitchFamily="-111" charset="-128"/>
              </a:rPr>
              <a:t>authorization</a:t>
            </a:r>
          </a:p>
        </p:txBody>
      </p:sp>
      <p:sp>
        <p:nvSpPr>
          <p:cNvPr id="12" name="Rounded Rectangle 11"/>
          <p:cNvSpPr/>
          <p:nvPr/>
        </p:nvSpPr>
        <p:spPr>
          <a:xfrm>
            <a:off x="6481762" y="2090737"/>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ea typeface="ＭＳ Ｐゴシック" pitchFamily="-111" charset="-128"/>
              </a:rPr>
              <a:t>DCH uses </a:t>
            </a:r>
            <a:r>
              <a:rPr lang="en-US" sz="1200" dirty="0">
                <a:ea typeface="ＭＳ Ｐゴシック" pitchFamily="-111" charset="-128"/>
              </a:rPr>
              <a:t>terminal and customer information in authorization request to check allocations</a:t>
            </a:r>
          </a:p>
        </p:txBody>
      </p:sp>
      <p:sp>
        <p:nvSpPr>
          <p:cNvPr id="13" name="Rounded Rectangle 12"/>
          <p:cNvSpPr/>
          <p:nvPr/>
        </p:nvSpPr>
        <p:spPr>
          <a:xfrm>
            <a:off x="6481762" y="3505200"/>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ea typeface="ＭＳ Ｐゴシック" pitchFamily="-111" charset="-128"/>
              </a:rPr>
              <a:t>DCH sends </a:t>
            </a:r>
            <a:r>
              <a:rPr lang="en-US" sz="1200" dirty="0">
                <a:ea typeface="ＭＳ Ｐゴシック" pitchFamily="-111" charset="-128"/>
              </a:rPr>
              <a:t>AUTH response to TAS with products that the customer can load</a:t>
            </a:r>
          </a:p>
        </p:txBody>
      </p:sp>
      <p:sp>
        <p:nvSpPr>
          <p:cNvPr id="14" name="Rounded Rectangle 13"/>
          <p:cNvSpPr/>
          <p:nvPr/>
        </p:nvSpPr>
        <p:spPr>
          <a:xfrm>
            <a:off x="3552825" y="3505200"/>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TAS displays only the products which were authorized by </a:t>
            </a:r>
            <a:r>
              <a:rPr lang="en-US" sz="1200" dirty="0" smtClean="0">
                <a:ea typeface="ＭＳ Ｐゴシック" pitchFamily="-111" charset="-128"/>
              </a:rPr>
              <a:t>DCH to </a:t>
            </a:r>
            <a:r>
              <a:rPr lang="en-US" sz="1200" dirty="0">
                <a:ea typeface="ＭＳ Ｐゴシック" pitchFamily="-111" charset="-128"/>
              </a:rPr>
              <a:t>the driver</a:t>
            </a:r>
          </a:p>
        </p:txBody>
      </p:sp>
      <p:sp>
        <p:nvSpPr>
          <p:cNvPr id="15" name="Rounded Rectangle 14"/>
          <p:cNvSpPr/>
          <p:nvPr/>
        </p:nvSpPr>
        <p:spPr>
          <a:xfrm>
            <a:off x="838200" y="3695700"/>
            <a:ext cx="1981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Driver selects products and loads.</a:t>
            </a:r>
          </a:p>
        </p:txBody>
      </p:sp>
      <p:sp>
        <p:nvSpPr>
          <p:cNvPr id="16" name="Rounded Rectangle 15"/>
          <p:cNvSpPr/>
          <p:nvPr/>
        </p:nvSpPr>
        <p:spPr>
          <a:xfrm>
            <a:off x="838200" y="5100636"/>
            <a:ext cx="1981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Driver pulls card and requests </a:t>
            </a:r>
            <a:r>
              <a:rPr lang="en-US" sz="1200" dirty="0" smtClean="0">
                <a:ea typeface="ＭＳ Ｐゴシック" pitchFamily="-111" charset="-128"/>
              </a:rPr>
              <a:t>BOL</a:t>
            </a:r>
            <a:endParaRPr lang="en-US" sz="1200" dirty="0">
              <a:ea typeface="ＭＳ Ｐゴシック" pitchFamily="-111" charset="-128"/>
            </a:endParaRPr>
          </a:p>
        </p:txBody>
      </p:sp>
      <p:sp>
        <p:nvSpPr>
          <p:cNvPr id="17" name="Rounded Rectangle 16"/>
          <p:cNvSpPr/>
          <p:nvPr/>
        </p:nvSpPr>
        <p:spPr>
          <a:xfrm>
            <a:off x="3552825" y="5100636"/>
            <a:ext cx="1981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TAS prints BOL for driver and sends copy to </a:t>
            </a:r>
            <a:r>
              <a:rPr lang="en-US" sz="1200" dirty="0" smtClean="0">
                <a:ea typeface="ＭＳ Ｐゴシック" pitchFamily="-111" charset="-128"/>
              </a:rPr>
              <a:t> DCH</a:t>
            </a:r>
            <a:endParaRPr lang="en-US" sz="1200" dirty="0">
              <a:ea typeface="ＭＳ Ｐゴシック" pitchFamily="-111" charset="-128"/>
            </a:endParaRPr>
          </a:p>
        </p:txBody>
      </p:sp>
      <p:sp>
        <p:nvSpPr>
          <p:cNvPr id="18" name="Rounded Rectangle 17"/>
          <p:cNvSpPr/>
          <p:nvPr/>
        </p:nvSpPr>
        <p:spPr>
          <a:xfrm>
            <a:off x="6481762" y="4943474"/>
            <a:ext cx="1981200" cy="6953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ea typeface="ＭＳ Ｐゴシック" pitchFamily="-111" charset="-128"/>
              </a:rPr>
              <a:t>DCH receives </a:t>
            </a:r>
            <a:r>
              <a:rPr lang="en-US" sz="1200" dirty="0">
                <a:ea typeface="ＭＳ Ｐゴシック" pitchFamily="-111" charset="-128"/>
              </a:rPr>
              <a:t>BOL electronically and decrements allocations</a:t>
            </a:r>
          </a:p>
        </p:txBody>
      </p:sp>
      <p:cxnSp>
        <p:nvCxnSpPr>
          <p:cNvPr id="22" name="Straight Arrow Connector 21"/>
          <p:cNvCxnSpPr>
            <a:stCxn id="8" idx="3"/>
            <a:endCxn id="9" idx="1"/>
          </p:cNvCxnSpPr>
          <p:nvPr/>
        </p:nvCxnSpPr>
        <p:spPr>
          <a:xfrm>
            <a:off x="2781300" y="2552700"/>
            <a:ext cx="771525" cy="16668"/>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781300" y="3886200"/>
            <a:ext cx="771525" cy="0"/>
          </a:xfrm>
          <a:prstGeom prst="straightConnector1">
            <a:avLst/>
          </a:prstGeom>
          <a:ln w="38100">
            <a:solidFill>
              <a:srgbClr val="BA4112"/>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819400" y="5291136"/>
            <a:ext cx="771525" cy="0"/>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34025" y="2471737"/>
            <a:ext cx="947737" cy="0"/>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13" idx="1"/>
          </p:cNvCxnSpPr>
          <p:nvPr/>
        </p:nvCxnSpPr>
        <p:spPr>
          <a:xfrm>
            <a:off x="5534024" y="3886200"/>
            <a:ext cx="947738" cy="0"/>
          </a:xfrm>
          <a:prstGeom prst="straightConnector1">
            <a:avLst/>
          </a:prstGeom>
          <a:ln w="38100">
            <a:solidFill>
              <a:srgbClr val="BA4112"/>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534025" y="5262561"/>
            <a:ext cx="947738" cy="0"/>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2" idx="2"/>
            <a:endCxn id="13" idx="0"/>
          </p:cNvCxnSpPr>
          <p:nvPr/>
        </p:nvCxnSpPr>
        <p:spPr>
          <a:xfrm>
            <a:off x="7472362" y="2852737"/>
            <a:ext cx="0" cy="652463"/>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5" idx="2"/>
            <a:endCxn id="16" idx="0"/>
          </p:cNvCxnSpPr>
          <p:nvPr/>
        </p:nvCxnSpPr>
        <p:spPr>
          <a:xfrm>
            <a:off x="1828800" y="4076700"/>
            <a:ext cx="0" cy="1023936"/>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5741194" y="2090737"/>
            <a:ext cx="533400" cy="370046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ular Callout 36"/>
          <p:cNvSpPr/>
          <p:nvPr/>
        </p:nvSpPr>
        <p:spPr>
          <a:xfrm>
            <a:off x="3167062" y="5867400"/>
            <a:ext cx="2667000" cy="609600"/>
          </a:xfrm>
          <a:prstGeom prst="wedgeRectCallout">
            <a:avLst>
              <a:gd name="adj1" fmla="val 46529"/>
              <a:gd name="adj2" fmla="val -79688"/>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ysClr val="windowText" lastClr="000000"/>
                </a:solidFill>
              </a:rPr>
              <a:t>This communication adheres to PDXR standards</a:t>
            </a:r>
            <a:endParaRPr lang="en-US" sz="1400" dirty="0">
              <a:solidFill>
                <a:sysClr val="windowText" lastClr="000000"/>
              </a:solidFill>
            </a:endParaRPr>
          </a:p>
        </p:txBody>
      </p:sp>
    </p:spTree>
    <p:extLst>
      <p:ext uri="{BB962C8B-B14F-4D97-AF65-F5344CB8AC3E}">
        <p14:creationId xmlns:p14="http://schemas.microsoft.com/office/powerpoint/2010/main" val="4117866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5060032"/>
          </a:xfrm>
        </p:spPr>
        <p:txBody>
          <a:bodyPr/>
          <a:lstStyle/>
          <a:p>
            <a:pPr marL="0" indent="0">
              <a:buNone/>
            </a:pPr>
            <a:r>
              <a:rPr lang="en-US" sz="1800" dirty="0" smtClean="0"/>
              <a:t>Suggested Review Order</a:t>
            </a:r>
          </a:p>
          <a:p>
            <a:r>
              <a:rPr lang="en-US" sz="1800" dirty="0" smtClean="0"/>
              <a:t>BOL Documentation</a:t>
            </a:r>
          </a:p>
          <a:p>
            <a:pPr lvl="1"/>
            <a:r>
              <a:rPr lang="en-US" sz="1200" dirty="0" smtClean="0"/>
              <a:t>BOL Processing Requirements.PPT – Gives you an idea of what we are trying to accomplish through the use of Planned Movement Document.</a:t>
            </a:r>
          </a:p>
          <a:p>
            <a:r>
              <a:rPr lang="en-US" sz="1600" dirty="0" smtClean="0"/>
              <a:t>PM Documentation</a:t>
            </a:r>
          </a:p>
          <a:p>
            <a:pPr lvl="1"/>
            <a:r>
              <a:rPr lang="en-US" sz="1200" dirty="0" smtClean="0"/>
              <a:t>LoadIDOverview.PPT – If you don’t understand German </a:t>
            </a:r>
            <a:r>
              <a:rPr lang="en-US" sz="1200" dirty="0" err="1" smtClean="0"/>
              <a:t>LoadIDs</a:t>
            </a:r>
            <a:r>
              <a:rPr lang="en-US" sz="1200" dirty="0" smtClean="0"/>
              <a:t>, this is helpful to review before continuing.  </a:t>
            </a:r>
          </a:p>
          <a:p>
            <a:pPr lvl="1"/>
            <a:r>
              <a:rPr lang="en-US" sz="1200" dirty="0" smtClean="0"/>
              <a:t>Planned Movement Overview.PPT – Overview of Planned Movements with Use Cases.</a:t>
            </a:r>
          </a:p>
          <a:p>
            <a:pPr lvl="1"/>
            <a:r>
              <a:rPr lang="en-US" sz="1200" dirty="0" smtClean="0"/>
              <a:t>PM Document Flow (PDF/VSD) – Review this to see what how the Documents flow between the From Partner and the Terminal/DCH (more detailed info).</a:t>
            </a:r>
          </a:p>
          <a:p>
            <a:pPr lvl="1"/>
            <a:r>
              <a:rPr lang="en-US" sz="1200" dirty="0" smtClean="0"/>
              <a:t>PlannedMovementXMLGenerator.xlsm – This allows you to create your own Planned Movements, BOLs to be generated from the Planned Movement, and Responses to the Planned Movement.  The XML Generation Tool.ppt gives you some tips on using the XML Generator Tool.</a:t>
            </a:r>
          </a:p>
          <a:p>
            <a:pPr lvl="1"/>
            <a:r>
              <a:rPr lang="en-US" sz="1200" dirty="0" smtClean="0"/>
              <a:t>Use Case Samples </a:t>
            </a:r>
            <a:r>
              <a:rPr lang="en-US" sz="1200" dirty="0" smtClean="0"/>
              <a:t>Directory– once you are familiar with how things work, you can dive into the Use Cases and sample XML generated for each use case.  Each Use case should have the PM Doc, Response and BOL data that should have been generated for that Use Case.</a:t>
            </a:r>
          </a:p>
          <a:p>
            <a:r>
              <a:rPr lang="en-US" sz="1600" dirty="0" smtClean="0"/>
              <a:t>RTL Documentation </a:t>
            </a:r>
          </a:p>
          <a:p>
            <a:pPr lvl="1"/>
            <a:r>
              <a:rPr lang="en-US" sz="1200" dirty="0" smtClean="0"/>
              <a:t>Review </a:t>
            </a:r>
            <a:r>
              <a:rPr lang="en-US" sz="1200" dirty="0" err="1" smtClean="0"/>
              <a:t>AuthProcess</a:t>
            </a:r>
            <a:r>
              <a:rPr lang="en-US" sz="1200" dirty="0" smtClean="0"/>
              <a:t> (VSD/PDF) – Shows typical loading scenario for </a:t>
            </a:r>
            <a:r>
              <a:rPr lang="en-US" sz="1200" dirty="0" err="1" smtClean="0"/>
              <a:t>LoadType</a:t>
            </a:r>
            <a:r>
              <a:rPr lang="en-US" sz="1200" dirty="0" smtClean="0"/>
              <a:t> – </a:t>
            </a:r>
            <a:r>
              <a:rPr lang="en-US" sz="1200" dirty="0" err="1" smtClean="0"/>
              <a:t>RackPickup</a:t>
            </a:r>
            <a:r>
              <a:rPr lang="en-US" sz="1200" dirty="0" smtClean="0"/>
              <a:t>, </a:t>
            </a:r>
            <a:r>
              <a:rPr lang="en-US" sz="1200" dirty="0" err="1" smtClean="0"/>
              <a:t>LocalTerminalOrder</a:t>
            </a:r>
            <a:r>
              <a:rPr lang="en-US" sz="1200" dirty="0" smtClean="0"/>
              <a:t>, and </a:t>
            </a:r>
            <a:r>
              <a:rPr lang="en-US" sz="1200" dirty="0" err="1" smtClean="0"/>
              <a:t>RealTimeRemoteOrderDownload</a:t>
            </a:r>
            <a:r>
              <a:rPr lang="en-US" sz="1200" dirty="0" smtClean="0"/>
              <a:t>.</a:t>
            </a:r>
          </a:p>
          <a:p>
            <a:pPr lvl="1"/>
            <a:r>
              <a:rPr lang="en-US" sz="1200" dirty="0" smtClean="0"/>
              <a:t>Also contains doc for how to generate the RTL message, but this has not been update with the </a:t>
            </a:r>
            <a:r>
              <a:rPr lang="en-US" sz="1200" dirty="0" smtClean="0"/>
              <a:t>latest XSDs</a:t>
            </a:r>
            <a:r>
              <a:rPr lang="en-US" sz="1200" dirty="0" smtClean="0"/>
              <a:t>, this was a sample for how 5.01.00 is used.  The intent was to provide guidance not be a working sample for all future versions.</a:t>
            </a:r>
          </a:p>
          <a:p>
            <a:pPr lvl="1"/>
            <a:endParaRPr lang="en-US" sz="1200" dirty="0" smtClean="0"/>
          </a:p>
        </p:txBody>
      </p:sp>
      <p:sp>
        <p:nvSpPr>
          <p:cNvPr id="4" name="Title 1"/>
          <p:cNvSpPr>
            <a:spLocks noGrp="1"/>
          </p:cNvSpPr>
          <p:nvPr>
            <p:ph type="title"/>
          </p:nvPr>
        </p:nvSpPr>
        <p:spPr>
          <a:xfrm>
            <a:off x="1766340" y="332656"/>
            <a:ext cx="6920460" cy="810344"/>
          </a:xfrm>
        </p:spPr>
        <p:txBody>
          <a:bodyPr/>
          <a:lstStyle/>
          <a:p>
            <a:r>
              <a:rPr lang="en-US" sz="2800" dirty="0" smtClean="0"/>
              <a:t>Documentation </a:t>
            </a:r>
            <a:r>
              <a:rPr lang="en-US" sz="2800" dirty="0" smtClean="0"/>
              <a:t>Review Guide</a:t>
            </a:r>
            <a:endParaRPr lang="en-US" sz="2800" dirty="0"/>
          </a:p>
        </p:txBody>
      </p:sp>
    </p:spTree>
    <p:extLst>
      <p:ext uri="{BB962C8B-B14F-4D97-AF65-F5344CB8AC3E}">
        <p14:creationId xmlns:p14="http://schemas.microsoft.com/office/powerpoint/2010/main" val="4224002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1800" dirty="0" smtClean="0"/>
              <a:t>BOL Documentation</a:t>
            </a:r>
          </a:p>
          <a:p>
            <a:pPr lvl="1"/>
            <a:r>
              <a:rPr lang="en-US" sz="1600" dirty="0" err="1" smtClean="0"/>
              <a:t>BatchLoading</a:t>
            </a:r>
            <a:r>
              <a:rPr lang="en-US" sz="1600" dirty="0" smtClean="0"/>
              <a:t> 5.01.01 BOL Example (Directory)</a:t>
            </a:r>
          </a:p>
          <a:p>
            <a:pPr lvl="2"/>
            <a:r>
              <a:rPr lang="en-US" sz="1400" dirty="0" smtClean="0"/>
              <a:t>CreateBatchBOLExamplesv1.0.xmls – Data entry spread sheet allowing Sample </a:t>
            </a:r>
            <a:r>
              <a:rPr lang="en-US" sz="1400" dirty="0" err="1" smtClean="0"/>
              <a:t>BatchLoading</a:t>
            </a:r>
            <a:r>
              <a:rPr lang="en-US" sz="1400" dirty="0" smtClean="0"/>
              <a:t> XML to be created.</a:t>
            </a:r>
          </a:p>
          <a:p>
            <a:pPr lvl="2"/>
            <a:r>
              <a:rPr lang="en-US" sz="1400" dirty="0" smtClean="0"/>
              <a:t>Sample XML files Generated from Spreadsheet</a:t>
            </a:r>
          </a:p>
          <a:p>
            <a:pPr lvl="1"/>
            <a:r>
              <a:rPr lang="en-US" sz="1600" dirty="0" smtClean="0"/>
              <a:t>Loading BOLs 5.01.01 Example (Directory)</a:t>
            </a:r>
          </a:p>
          <a:p>
            <a:pPr lvl="2"/>
            <a:r>
              <a:rPr lang="en-US" sz="1400" dirty="0" smtClean="0"/>
              <a:t>CreateLoadingBOLExamplesv1.0.xmls </a:t>
            </a:r>
            <a:r>
              <a:rPr lang="en-US" sz="1400" dirty="0"/>
              <a:t>– Data entry spread sheet allowing Sample </a:t>
            </a:r>
            <a:r>
              <a:rPr lang="en-US" sz="1400" dirty="0" smtClean="0"/>
              <a:t>Loading XML </a:t>
            </a:r>
            <a:r>
              <a:rPr lang="en-US" sz="1400" dirty="0"/>
              <a:t>to be created.</a:t>
            </a:r>
          </a:p>
          <a:p>
            <a:pPr lvl="2"/>
            <a:r>
              <a:rPr lang="en-US" sz="1400" dirty="0"/>
              <a:t>Sample XML files Generated from </a:t>
            </a:r>
            <a:r>
              <a:rPr lang="en-US" sz="1400" dirty="0" smtClean="0"/>
              <a:t>Spreadsheet</a:t>
            </a:r>
          </a:p>
          <a:p>
            <a:pPr lvl="1"/>
            <a:r>
              <a:rPr lang="en-US" sz="1800" dirty="0" smtClean="0"/>
              <a:t>PIDX5.01.01Dictionary.xlsx – V4 to V5.01.01 BOL Mapping Document</a:t>
            </a:r>
            <a:endParaRPr lang="en-US" sz="1800" dirty="0"/>
          </a:p>
          <a:p>
            <a:pPr lvl="1"/>
            <a:r>
              <a:rPr lang="en-US" sz="1600" dirty="0" smtClean="0"/>
              <a:t>BOL Processing Requirements.PPT – 5.02.00 Specific rules for Generating a BOL based on a Planned Movement Lifting.</a:t>
            </a:r>
          </a:p>
          <a:p>
            <a:pPr lvl="1"/>
            <a:r>
              <a:rPr lang="en-US" sz="1600" dirty="0" smtClean="0"/>
              <a:t>V5.01.01 to V5.02.00 Translation – Translation of the BOL should be done by the receiving partner.  If received through DCH, DCH will generate translation documentation.</a:t>
            </a:r>
          </a:p>
          <a:p>
            <a:pPr lvl="2"/>
            <a:endParaRPr lang="en-US" sz="1200" dirty="0"/>
          </a:p>
        </p:txBody>
      </p:sp>
      <p:sp>
        <p:nvSpPr>
          <p:cNvPr id="4" name="Title 1"/>
          <p:cNvSpPr>
            <a:spLocks noGrp="1"/>
          </p:cNvSpPr>
          <p:nvPr>
            <p:ph type="title"/>
          </p:nvPr>
        </p:nvSpPr>
        <p:spPr/>
        <p:txBody>
          <a:bodyPr/>
          <a:lstStyle/>
          <a:p>
            <a:r>
              <a:rPr lang="en-US" sz="2800" dirty="0" smtClean="0"/>
              <a:t>Version 5 Documentation Guide</a:t>
            </a:r>
            <a:endParaRPr lang="en-US" sz="2800" dirty="0"/>
          </a:p>
        </p:txBody>
      </p:sp>
    </p:spTree>
    <p:extLst>
      <p:ext uri="{BB962C8B-B14F-4D97-AF65-F5344CB8AC3E}">
        <p14:creationId xmlns:p14="http://schemas.microsoft.com/office/powerpoint/2010/main" val="4268970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Version 5 Documentation </a:t>
            </a:r>
            <a:r>
              <a:rPr lang="en-US" sz="2800" dirty="0" smtClean="0"/>
              <a:t>Guide</a:t>
            </a:r>
            <a:endParaRPr lang="en-US" sz="2800" dirty="0"/>
          </a:p>
        </p:txBody>
      </p:sp>
      <p:sp>
        <p:nvSpPr>
          <p:cNvPr id="3" name="Content Placeholder 2"/>
          <p:cNvSpPr>
            <a:spLocks noGrp="1"/>
          </p:cNvSpPr>
          <p:nvPr>
            <p:ph idx="1"/>
          </p:nvPr>
        </p:nvSpPr>
        <p:spPr/>
        <p:txBody>
          <a:bodyPr/>
          <a:lstStyle/>
          <a:p>
            <a:r>
              <a:rPr lang="en-US" sz="1600" dirty="0" smtClean="0"/>
              <a:t>PM Documentation (Directory)</a:t>
            </a:r>
          </a:p>
          <a:p>
            <a:pPr lvl="1"/>
            <a:r>
              <a:rPr lang="en-US" sz="1200" dirty="0" smtClean="0"/>
              <a:t>Use Case Samples – contains XML Generation Tool and resulting XML Generate from tool for Use cases presented in PIDX Planned Movement.PPT</a:t>
            </a:r>
          </a:p>
          <a:p>
            <a:pPr lvl="2"/>
            <a:r>
              <a:rPr lang="en-US" sz="1000" dirty="0" smtClean="0"/>
              <a:t>Contract Use Cases</a:t>
            </a:r>
          </a:p>
          <a:p>
            <a:pPr lvl="2"/>
            <a:r>
              <a:rPr lang="en-US" sz="1000" dirty="0" err="1" smtClean="0"/>
              <a:t>LoadID</a:t>
            </a:r>
            <a:r>
              <a:rPr lang="en-US" sz="1000" dirty="0" smtClean="0"/>
              <a:t> Use Cases</a:t>
            </a:r>
          </a:p>
          <a:p>
            <a:pPr lvl="2"/>
            <a:r>
              <a:rPr lang="en-US" sz="1000" dirty="0" smtClean="0"/>
              <a:t>Nominations Use Cases</a:t>
            </a:r>
          </a:p>
          <a:p>
            <a:pPr lvl="2"/>
            <a:r>
              <a:rPr lang="en-US" sz="1000" dirty="0" smtClean="0"/>
              <a:t>Order Use Cases</a:t>
            </a:r>
          </a:p>
          <a:p>
            <a:pPr lvl="2"/>
            <a:r>
              <a:rPr lang="en-US" sz="1000" dirty="0" smtClean="0"/>
              <a:t>Shipment Use Cases</a:t>
            </a:r>
          </a:p>
          <a:p>
            <a:pPr lvl="1"/>
            <a:r>
              <a:rPr lang="en-US" sz="1400" dirty="0" err="1" smtClean="0"/>
              <a:t>PlannedMovementXMLGenerator.xmls</a:t>
            </a:r>
            <a:r>
              <a:rPr lang="en-US" sz="1400" dirty="0" smtClean="0"/>
              <a:t> – Spreadsheet Used to Generate Sample XML for Shipments, Planned Movements, BOLs, and Planned Movement Responses.  (See XML Generator Tool.PPT for some guidelines on how to use the tool).</a:t>
            </a:r>
          </a:p>
          <a:p>
            <a:pPr lvl="1"/>
            <a:r>
              <a:rPr lang="en-US" sz="1400" dirty="0" smtClean="0"/>
              <a:t>PartyUsage.xls – Typical Party Usage and what data is commonly used in the for each Partner Role.</a:t>
            </a:r>
          </a:p>
          <a:p>
            <a:pPr lvl="1"/>
            <a:r>
              <a:rPr lang="en-US" sz="1400" dirty="0" smtClean="0"/>
              <a:t>LoadIDOverview.pptx – Contains Documentation related to SAP </a:t>
            </a:r>
            <a:r>
              <a:rPr lang="en-US" sz="1400" dirty="0" err="1" smtClean="0"/>
              <a:t>LoadID</a:t>
            </a:r>
            <a:r>
              <a:rPr lang="en-US" sz="1400" dirty="0" smtClean="0"/>
              <a:t> usage.</a:t>
            </a:r>
          </a:p>
          <a:p>
            <a:pPr lvl="1"/>
            <a:r>
              <a:rPr lang="en-US" sz="1400" dirty="0" smtClean="0"/>
              <a:t>PIDX Planned Movement Overview – Contains Overview of Planned Movement Usage and Use Cases samples that are presented in the Use Case Samples directory.</a:t>
            </a:r>
          </a:p>
          <a:p>
            <a:pPr lvl="1"/>
            <a:r>
              <a:rPr lang="en-US" sz="1400" dirty="0" smtClean="0"/>
              <a:t>PIDXPMv5.02 Structure.xlsx – Shows structure in a spreadsheet form.</a:t>
            </a:r>
          </a:p>
          <a:p>
            <a:pPr lvl="1"/>
            <a:endParaRPr lang="en-US" sz="1400" dirty="0"/>
          </a:p>
        </p:txBody>
      </p:sp>
    </p:spTree>
    <p:extLst>
      <p:ext uri="{BB962C8B-B14F-4D97-AF65-F5344CB8AC3E}">
        <p14:creationId xmlns:p14="http://schemas.microsoft.com/office/powerpoint/2010/main" val="2786110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Version 5 Documentation </a:t>
            </a:r>
            <a:r>
              <a:rPr lang="en-US" sz="2800" dirty="0" smtClean="0"/>
              <a:t>Guide</a:t>
            </a:r>
            <a:endParaRPr lang="en-US" sz="2800" dirty="0"/>
          </a:p>
        </p:txBody>
      </p:sp>
      <p:sp>
        <p:nvSpPr>
          <p:cNvPr id="3" name="Content Placeholder 2"/>
          <p:cNvSpPr>
            <a:spLocks noGrp="1"/>
          </p:cNvSpPr>
          <p:nvPr>
            <p:ph idx="1"/>
          </p:nvPr>
        </p:nvSpPr>
        <p:spPr/>
        <p:txBody>
          <a:bodyPr/>
          <a:lstStyle/>
          <a:p>
            <a:r>
              <a:rPr lang="en-US" sz="2400" dirty="0" smtClean="0"/>
              <a:t>RTL Documentation</a:t>
            </a:r>
          </a:p>
          <a:p>
            <a:pPr lvl="1"/>
            <a:r>
              <a:rPr lang="en-US" sz="2400" dirty="0" smtClean="0"/>
              <a:t>Contains Documentation on how to generate RTL SOAP Request.</a:t>
            </a:r>
          </a:p>
          <a:p>
            <a:pPr lvl="1"/>
            <a:endParaRPr lang="en-US" sz="2400" dirty="0"/>
          </a:p>
        </p:txBody>
      </p:sp>
    </p:spTree>
    <p:extLst>
      <p:ext uri="{BB962C8B-B14F-4D97-AF65-F5344CB8AC3E}">
        <p14:creationId xmlns:p14="http://schemas.microsoft.com/office/powerpoint/2010/main" val="2660368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Version 5 Documentation Guide</a:t>
            </a:r>
            <a:endParaRPr lang="en-US" sz="2800" dirty="0"/>
          </a:p>
        </p:txBody>
      </p:sp>
      <p:sp>
        <p:nvSpPr>
          <p:cNvPr id="3" name="Content Placeholder 2"/>
          <p:cNvSpPr>
            <a:spLocks noGrp="1"/>
          </p:cNvSpPr>
          <p:nvPr>
            <p:ph idx="1"/>
          </p:nvPr>
        </p:nvSpPr>
        <p:spPr>
          <a:xfrm>
            <a:off x="457200" y="1295400"/>
            <a:ext cx="8229600" cy="4495800"/>
          </a:xfrm>
        </p:spPr>
        <p:txBody>
          <a:bodyPr/>
          <a:lstStyle/>
          <a:p>
            <a:r>
              <a:rPr lang="en-US" sz="1800" dirty="0" smtClean="0"/>
              <a:t>XSD Definitions and Diagrams (Directory)</a:t>
            </a:r>
          </a:p>
          <a:p>
            <a:pPr lvl="1"/>
            <a:r>
              <a:rPr lang="en-US" sz="1400" dirty="0" smtClean="0"/>
              <a:t>PIDXLibDS.xsd- </a:t>
            </a:r>
            <a:r>
              <a:rPr lang="en-US" sz="1200" dirty="0" smtClean="0"/>
              <a:t>Contains the definitions of all the shared components which are included in the LoadingDeliveryReceipt.xsd and the RighttoLift.xsd schemas</a:t>
            </a:r>
          </a:p>
          <a:p>
            <a:pPr lvl="1"/>
            <a:r>
              <a:rPr lang="en-US" sz="1400" dirty="0" smtClean="0"/>
              <a:t>LoadingDeliveryReceipt.xsd - </a:t>
            </a:r>
            <a:r>
              <a:rPr lang="en-US" sz="1600" dirty="0" smtClean="0"/>
              <a:t>BOL schema for batched submission of BOLs</a:t>
            </a:r>
          </a:p>
          <a:p>
            <a:pPr lvl="1"/>
            <a:r>
              <a:rPr lang="en-US" sz="1400" dirty="0" smtClean="0"/>
              <a:t>RightToLift.xsd - </a:t>
            </a:r>
            <a:r>
              <a:rPr lang="en-US" sz="1600" dirty="0" smtClean="0"/>
              <a:t>Schema for authorization request, response, BOL and BOL response</a:t>
            </a:r>
          </a:p>
          <a:p>
            <a:pPr lvl="1"/>
            <a:r>
              <a:rPr lang="en-US" sz="1600" dirty="0" err="1" smtClean="0"/>
              <a:t>RightToLift.wsdl</a:t>
            </a:r>
            <a:r>
              <a:rPr lang="en-US" sz="1600" dirty="0" smtClean="0"/>
              <a:t> – Common interface for Terminal DCH SOAP based messages.</a:t>
            </a:r>
          </a:p>
          <a:p>
            <a:pPr lvl="1"/>
            <a:r>
              <a:rPr lang="en-US" sz="1600" dirty="0" smtClean="0"/>
              <a:t>XSD Documentation (Directory) –Contains Word Docs with descriptions for Elements</a:t>
            </a:r>
          </a:p>
          <a:p>
            <a:pPr lvl="1"/>
            <a:r>
              <a:rPr lang="en-US" sz="1600" dirty="0" smtClean="0"/>
              <a:t>PM Structure Generic Samples – Contains Visual Representation of XSD and Generic XML Samples</a:t>
            </a:r>
          </a:p>
          <a:p>
            <a:pPr lvl="1"/>
            <a:r>
              <a:rPr lang="en-US" sz="1600" dirty="0" smtClean="0"/>
              <a:t>RTL Structure Generic Samples – Contains Visual Representation of XSD and Generic XML Samples</a:t>
            </a:r>
          </a:p>
          <a:p>
            <a:pPr lvl="1"/>
            <a:r>
              <a:rPr lang="en-US" sz="1600" dirty="0" smtClean="0"/>
              <a:t>LDR Structure Generic Samples </a:t>
            </a:r>
            <a:r>
              <a:rPr lang="en-US" sz="1600" dirty="0"/>
              <a:t>- Contains Visual </a:t>
            </a:r>
            <a:r>
              <a:rPr lang="en-US" sz="1600" dirty="0" smtClean="0"/>
              <a:t>Representation </a:t>
            </a:r>
            <a:r>
              <a:rPr lang="en-US" sz="1600" dirty="0"/>
              <a:t>of XSD and Generic XML </a:t>
            </a:r>
            <a:r>
              <a:rPr lang="en-US" sz="1600" dirty="0" smtClean="0"/>
              <a:t>Samples</a:t>
            </a:r>
            <a:endParaRPr lang="en-US" sz="1600" dirty="0"/>
          </a:p>
          <a:p>
            <a:endParaRPr lang="en-US" sz="1800" dirty="0"/>
          </a:p>
        </p:txBody>
      </p:sp>
    </p:spTree>
    <p:extLst>
      <p:ext uri="{BB962C8B-B14F-4D97-AF65-F5344CB8AC3E}">
        <p14:creationId xmlns:p14="http://schemas.microsoft.com/office/powerpoint/2010/main" val="2669260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PDXR Versions</a:t>
            </a:r>
            <a:endParaRPr lang="en-US" dirty="0"/>
          </a:p>
        </p:txBody>
      </p:sp>
      <p:sp>
        <p:nvSpPr>
          <p:cNvPr id="3" name="Content Placeholder 2"/>
          <p:cNvSpPr>
            <a:spLocks noGrp="1"/>
          </p:cNvSpPr>
          <p:nvPr>
            <p:ph idx="1"/>
          </p:nvPr>
        </p:nvSpPr>
        <p:spPr/>
        <p:txBody>
          <a:bodyPr/>
          <a:lstStyle/>
          <a:p>
            <a:r>
              <a:rPr lang="en-US" sz="1800" dirty="0" smtClean="0"/>
              <a:t>Version 1 – EDI based</a:t>
            </a:r>
          </a:p>
          <a:p>
            <a:pPr lvl="1"/>
            <a:r>
              <a:rPr lang="en-US" sz="1600" dirty="0" smtClean="0"/>
              <a:t>Version 1 has been around since the mid-1980s.</a:t>
            </a:r>
          </a:p>
          <a:p>
            <a:pPr lvl="1"/>
            <a:r>
              <a:rPr lang="en-US" sz="1600" dirty="0" smtClean="0"/>
              <a:t>Enables basic control</a:t>
            </a:r>
          </a:p>
          <a:p>
            <a:pPr lvl="1"/>
            <a:r>
              <a:rPr lang="en-US" sz="1600" dirty="0" smtClean="0"/>
              <a:t>Some limitations on data fields</a:t>
            </a:r>
          </a:p>
          <a:p>
            <a:endParaRPr lang="en-US" sz="1600" dirty="0"/>
          </a:p>
          <a:p>
            <a:r>
              <a:rPr lang="en-US" sz="1800" dirty="0" smtClean="0"/>
              <a:t>Version 4.01 – EDI based</a:t>
            </a:r>
          </a:p>
          <a:p>
            <a:pPr lvl="1"/>
            <a:r>
              <a:rPr lang="en-US" sz="1600" dirty="0" smtClean="0"/>
              <a:t>Version 4.01 was approved around 2008</a:t>
            </a:r>
          </a:p>
          <a:p>
            <a:pPr lvl="1"/>
            <a:r>
              <a:rPr lang="en-US" sz="1600" dirty="0" smtClean="0"/>
              <a:t>Allows for more advanced controls</a:t>
            </a:r>
          </a:p>
          <a:p>
            <a:pPr lvl="1"/>
            <a:r>
              <a:rPr lang="en-US" sz="1600" dirty="0" smtClean="0"/>
              <a:t>More data fields with better information</a:t>
            </a:r>
          </a:p>
          <a:p>
            <a:pPr lvl="1"/>
            <a:r>
              <a:rPr lang="en-US" sz="1600" dirty="0" smtClean="0"/>
              <a:t>Recommended for all new PDXR implementations</a:t>
            </a:r>
          </a:p>
          <a:p>
            <a:endParaRPr lang="en-US" sz="1600" dirty="0" smtClean="0"/>
          </a:p>
          <a:p>
            <a:r>
              <a:rPr lang="en-US" sz="1800" dirty="0" smtClean="0"/>
              <a:t>Version 5 – xml based</a:t>
            </a:r>
            <a:endParaRPr lang="en-US" sz="1800" dirty="0"/>
          </a:p>
          <a:p>
            <a:pPr lvl="1"/>
            <a:r>
              <a:rPr lang="en-US" sz="1600" dirty="0" smtClean="0"/>
              <a:t>Approved by PIDX in April 2013</a:t>
            </a:r>
          </a:p>
          <a:p>
            <a:pPr lvl="1"/>
            <a:r>
              <a:rPr lang="en-US" sz="1600" dirty="0" smtClean="0"/>
              <a:t>Allows for use for European business</a:t>
            </a:r>
          </a:p>
        </p:txBody>
      </p:sp>
    </p:spTree>
    <p:extLst>
      <p:ext uri="{BB962C8B-B14F-4D97-AF65-F5344CB8AC3E}">
        <p14:creationId xmlns:p14="http://schemas.microsoft.com/office/powerpoint/2010/main" val="974046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PIDX5 Release Notes</a:t>
            </a:r>
            <a:endParaRPr lang="en-US" dirty="0"/>
          </a:p>
        </p:txBody>
      </p:sp>
      <p:sp>
        <p:nvSpPr>
          <p:cNvPr id="3" name="Content Placeholder 2"/>
          <p:cNvSpPr>
            <a:spLocks noGrp="1"/>
          </p:cNvSpPr>
          <p:nvPr>
            <p:ph idx="1"/>
          </p:nvPr>
        </p:nvSpPr>
        <p:spPr/>
        <p:txBody>
          <a:bodyPr/>
          <a:lstStyle/>
          <a:p>
            <a:r>
              <a:rPr lang="en-US" sz="1800" dirty="0" smtClean="0"/>
              <a:t>Version 05.01.00 – Initial Approved Release</a:t>
            </a:r>
          </a:p>
          <a:p>
            <a:r>
              <a:rPr lang="en-US" sz="1800" dirty="0" smtClean="0"/>
              <a:t>Version 05.01.01 – Enumeration Change Release</a:t>
            </a:r>
          </a:p>
          <a:p>
            <a:pPr lvl="1"/>
            <a:r>
              <a:rPr lang="en-US" sz="1400" dirty="0" smtClean="0"/>
              <a:t>XSD Changes</a:t>
            </a:r>
          </a:p>
          <a:p>
            <a:pPr lvl="2"/>
            <a:r>
              <a:rPr lang="en-US" sz="1000" dirty="0" err="1" smtClean="0"/>
              <a:t>FixVersion</a:t>
            </a:r>
            <a:r>
              <a:rPr lang="en-US" sz="1000" dirty="0" smtClean="0"/>
              <a:t> Attribute Changed to </a:t>
            </a:r>
            <a:r>
              <a:rPr lang="en-US" sz="1000" b="1" dirty="0" smtClean="0"/>
              <a:t>01</a:t>
            </a:r>
            <a:r>
              <a:rPr lang="en-US" sz="1000" dirty="0" smtClean="0"/>
              <a:t>.</a:t>
            </a:r>
          </a:p>
          <a:p>
            <a:pPr lvl="2"/>
            <a:r>
              <a:rPr lang="en-US" sz="1000" dirty="0" smtClean="0"/>
              <a:t>Measurement Qualifiers</a:t>
            </a:r>
          </a:p>
          <a:p>
            <a:pPr lvl="3"/>
            <a:r>
              <a:rPr lang="en-US" sz="900" dirty="0" smtClean="0"/>
              <a:t>Ambient – Added</a:t>
            </a:r>
          </a:p>
          <a:p>
            <a:pPr lvl="3"/>
            <a:r>
              <a:rPr lang="en-US" sz="900" dirty="0" smtClean="0"/>
              <a:t>Standard – Added</a:t>
            </a:r>
          </a:p>
          <a:p>
            <a:pPr lvl="3"/>
            <a:r>
              <a:rPr lang="en-US" sz="900" dirty="0" smtClean="0"/>
              <a:t>Test/Base/Transaction – Will be removed next Major release – Notes made in Docs to not use Base, Test, Transaction</a:t>
            </a:r>
          </a:p>
          <a:p>
            <a:pPr lvl="1"/>
            <a:r>
              <a:rPr lang="en-US" sz="1400" dirty="0" smtClean="0"/>
              <a:t>Documentation Changes</a:t>
            </a:r>
          </a:p>
          <a:p>
            <a:pPr lvl="2"/>
            <a:r>
              <a:rPr lang="en-US" sz="1000" dirty="0" smtClean="0"/>
              <a:t>PIDX5 Usage.docx – Added some Additional Notes about </a:t>
            </a:r>
            <a:r>
              <a:rPr lang="en-US" sz="1000" dirty="0" smtClean="0"/>
              <a:t>including </a:t>
            </a:r>
            <a:r>
              <a:rPr lang="en-US" sz="1000" dirty="0" err="1" smtClean="0"/>
              <a:t>ThirdParty</a:t>
            </a:r>
            <a:r>
              <a:rPr lang="en-US" sz="1000" dirty="0" smtClean="0"/>
              <a:t> in PIDXBOL message.</a:t>
            </a:r>
          </a:p>
          <a:p>
            <a:pPr lvl="2"/>
            <a:r>
              <a:rPr lang="en-US" sz="1000" dirty="0" smtClean="0"/>
              <a:t>Usage*.xlsx Files – Changed Base/Test to use Standard and Transaction to use Ambient.</a:t>
            </a:r>
          </a:p>
          <a:p>
            <a:pPr lvl="2"/>
            <a:r>
              <a:rPr lang="en-US" sz="1000" dirty="0" smtClean="0"/>
              <a:t>PIDXLIBDS.doc/RightToLift.doc/LoadingDeliveryReceipt.doc – Regenerated Docs.</a:t>
            </a:r>
          </a:p>
          <a:p>
            <a:pPr lvl="2"/>
            <a:r>
              <a:rPr lang="en-US" sz="1000" dirty="0" smtClean="0"/>
              <a:t>PIDX5Dictionary.xlsx – Changed </a:t>
            </a:r>
          </a:p>
          <a:p>
            <a:r>
              <a:rPr lang="en-US" sz="1800" dirty="0"/>
              <a:t>Version </a:t>
            </a:r>
            <a:r>
              <a:rPr lang="en-US" sz="1800" dirty="0" smtClean="0"/>
              <a:t>05.02.00 </a:t>
            </a:r>
            <a:r>
              <a:rPr lang="en-US" sz="1800" dirty="0"/>
              <a:t>– </a:t>
            </a:r>
            <a:r>
              <a:rPr lang="en-US" sz="1800" dirty="0" smtClean="0"/>
              <a:t>Support for Planned Movement</a:t>
            </a:r>
          </a:p>
          <a:p>
            <a:pPr lvl="1"/>
            <a:r>
              <a:rPr lang="en-US" sz="1400" dirty="0" smtClean="0"/>
              <a:t>XSD Changes</a:t>
            </a:r>
          </a:p>
          <a:p>
            <a:pPr lvl="2"/>
            <a:r>
              <a:rPr lang="en-US" sz="1000" dirty="0" smtClean="0"/>
              <a:t>Added PIDXPlannedMovement.XSD</a:t>
            </a:r>
          </a:p>
          <a:p>
            <a:pPr lvl="2"/>
            <a:r>
              <a:rPr lang="en-US" sz="1000" dirty="0" smtClean="0"/>
              <a:t>Added Various Structures to LIB to support Planned Movements</a:t>
            </a:r>
          </a:p>
          <a:p>
            <a:pPr lvl="2"/>
            <a:r>
              <a:rPr lang="en-US" sz="1000" dirty="0" smtClean="0"/>
              <a:t>All Documentation is has been placed in Directories Related to Document Type  (see Previous Slides for Documentation Guide)</a:t>
            </a:r>
          </a:p>
          <a:p>
            <a:pPr marL="1371600" lvl="3" indent="0">
              <a:buNone/>
            </a:pPr>
            <a:endParaRPr lang="en-US" sz="600" dirty="0" smtClean="0"/>
          </a:p>
          <a:p>
            <a:pPr lvl="2"/>
            <a:endParaRPr lang="en-US" sz="600" dirty="0" smtClean="0"/>
          </a:p>
          <a:p>
            <a:pPr lvl="2"/>
            <a:endParaRPr lang="en-US" sz="1000" dirty="0" smtClean="0"/>
          </a:p>
        </p:txBody>
      </p:sp>
    </p:spTree>
    <p:extLst>
      <p:ext uri="{BB962C8B-B14F-4D97-AF65-F5344CB8AC3E}">
        <p14:creationId xmlns:p14="http://schemas.microsoft.com/office/powerpoint/2010/main" val="3262328313"/>
      </p:ext>
    </p:extLst>
  </p:cSld>
  <p:clrMapOvr>
    <a:masterClrMapping/>
  </p:clrMapOvr>
</p:sld>
</file>

<file path=ppt/theme/theme1.xml><?xml version="1.0" encoding="utf-8"?>
<a:theme xmlns:a="http://schemas.openxmlformats.org/drawingml/2006/main" name="PIDX template 200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3200" b="1"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PIDX Presentation Template May20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Schneider Electric</Template>
  <TotalTime>556</TotalTime>
  <Words>969</Words>
  <Application>Microsoft Office PowerPoint</Application>
  <PresentationFormat>On-screen Show (4:3)</PresentationFormat>
  <Paragraphs>101</Paragraphs>
  <Slides>9</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Calibri</vt:lpstr>
      <vt:lpstr>ＭＳ Ｐゴシック</vt:lpstr>
      <vt:lpstr>PIDX template 2009</vt:lpstr>
      <vt:lpstr>PIDX Presentation Template May2011</vt:lpstr>
      <vt:lpstr>PIDX v5 Documentation Overview</vt:lpstr>
      <vt:lpstr>PDXR Process Overview</vt:lpstr>
      <vt:lpstr>Documentation Review Guide</vt:lpstr>
      <vt:lpstr>Version 5 Documentation Guide</vt:lpstr>
      <vt:lpstr>Version 5 Documentation Guide</vt:lpstr>
      <vt:lpstr>Version 5 Documentation Guide</vt:lpstr>
      <vt:lpstr>Version 5 Documentation Guide</vt:lpstr>
      <vt:lpstr>PDXR Versions</vt:lpstr>
      <vt:lpstr>PIDX5 Release Notes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PDXR Overview</dc:title>
  <dc:creator>Bryan McPadden</dc:creator>
  <cp:lastModifiedBy>Bryan</cp:lastModifiedBy>
  <cp:revision>39</cp:revision>
  <dcterms:created xsi:type="dcterms:W3CDTF">2012-02-08T14:43:38Z</dcterms:created>
  <dcterms:modified xsi:type="dcterms:W3CDTF">2015-04-14T20:55:58Z</dcterms:modified>
</cp:coreProperties>
</file>