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30" r:id="rId1"/>
  </p:sldMasterIdLst>
  <p:notesMasterIdLst>
    <p:notesMasterId r:id="rId12"/>
  </p:notesMasterIdLst>
  <p:sldIdLst>
    <p:sldId id="354" r:id="rId2"/>
    <p:sldId id="362" r:id="rId3"/>
    <p:sldId id="363" r:id="rId4"/>
    <p:sldId id="366" r:id="rId5"/>
    <p:sldId id="368" r:id="rId6"/>
    <p:sldId id="369" r:id="rId7"/>
    <p:sldId id="370" r:id="rId8"/>
    <p:sldId id="371" r:id="rId9"/>
    <p:sldId id="373" r:id="rId10"/>
    <p:sldId id="375" r:id="rId11"/>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Planned Movement Overview" id="{CDF64684-A248-45F7-9E6E-BD4B6619A1E9}">
          <p14:sldIdLst>
            <p14:sldId id="354"/>
          </p14:sldIdLst>
        </p14:section>
        <p14:section name="Overview and Objectives" id="{77945FDE-6B13-4BE5-A2BA-D5BACB87F5ED}">
          <p14:sldIdLst>
            <p14:sldId id="362"/>
          </p14:sldIdLst>
        </p14:section>
        <p14:section name="Building a BOL from a Planned Movement Lifting" id="{C96383D3-E6F4-4F65-AE33-4D7E629A648F}">
          <p14:sldIdLst>
            <p14:sldId id="363"/>
            <p14:sldId id="366"/>
            <p14:sldId id="368"/>
            <p14:sldId id="369"/>
          </p14:sldIdLst>
        </p14:section>
        <p14:section name="PM to BOL Mapping" id="{EAFC88D1-5854-46BA-823A-E47592F2879B}">
          <p14:sldIdLst>
            <p14:sldId id="370"/>
            <p14:sldId id="371"/>
            <p14:sldId id="373"/>
            <p14:sldId id="375"/>
          </p14:sldIdLst>
        </p14:section>
      </p14:sectionLst>
    </p:ex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 uri="{2D200454-40CA-4A62-9FC3-DE9A4176ACB9}">
      <p15:notesGuideLst xmlns:p15="http://schemas.microsoft.com/office/powerpoint/2012/main" xmlns="">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88" autoAdjust="0"/>
    <p:restoredTop sz="88000" autoAdjust="0"/>
  </p:normalViewPr>
  <p:slideViewPr>
    <p:cSldViewPr snapToGrid="0" snapToObjects="1">
      <p:cViewPr varScale="1">
        <p:scale>
          <a:sx n="68" d="100"/>
          <a:sy n="68" d="100"/>
        </p:scale>
        <p:origin x="-1212" y="-10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50" d="100"/>
        <a:sy n="150" d="100"/>
      </p:scale>
      <p:origin x="0" y="1662"/>
    </p:cViewPr>
  </p:sorterViewPr>
  <p:notesViewPr>
    <p:cSldViewPr snapToGrid="0" snapToObjects="1">
      <p:cViewPr varScale="1">
        <p:scale>
          <a:sx n="64" d="100"/>
          <a:sy n="64" d="100"/>
        </p:scale>
        <p:origin x="-2898" y="-120"/>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E740E4C-E433-8A47-8014-DBCE145FD3AE}" type="datetimeFigureOut">
              <a:rPr lang="en-US" smtClean="0"/>
              <a:pPr/>
              <a:t>04/09/2015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4282EA8-EA16-1543-80CC-37868B884480}" type="slidenum">
              <a:rPr lang="en-US" smtClean="0"/>
              <a:pPr/>
              <a:t>‹#›</a:t>
            </a:fld>
            <a:endParaRPr lang="en-US"/>
          </a:p>
        </p:txBody>
      </p:sp>
    </p:spTree>
    <p:extLst>
      <p:ext uri="{BB962C8B-B14F-4D97-AF65-F5344CB8AC3E}">
        <p14:creationId xmlns:p14="http://schemas.microsoft.com/office/powerpoint/2010/main" val="2942398349"/>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Change</a:t>
            </a:r>
            <a:r>
              <a:rPr lang="en-US" baseline="0" dirty="0" smtClean="0"/>
              <a:t> Slide Deck Overview</a:t>
            </a:r>
          </a:p>
          <a:p>
            <a:endParaRPr lang="en-US" dirty="0"/>
          </a:p>
        </p:txBody>
      </p:sp>
      <p:sp>
        <p:nvSpPr>
          <p:cNvPr id="4" name="Slide Number Placeholder 3"/>
          <p:cNvSpPr>
            <a:spLocks noGrp="1"/>
          </p:cNvSpPr>
          <p:nvPr>
            <p:ph type="sldNum" sz="quarter" idx="10"/>
          </p:nvPr>
        </p:nvSpPr>
        <p:spPr/>
        <p:txBody>
          <a:bodyPr/>
          <a:lstStyle/>
          <a:p>
            <a:fld id="{84282EA8-EA16-1543-80CC-37868B884480}" type="slidenum">
              <a:rPr lang="en-US" smtClean="0"/>
              <a:pPr/>
              <a:t>1</a:t>
            </a:fld>
            <a:endParaRPr lang="en-US"/>
          </a:p>
        </p:txBody>
      </p:sp>
    </p:spTree>
    <p:extLst>
      <p:ext uri="{BB962C8B-B14F-4D97-AF65-F5344CB8AC3E}">
        <p14:creationId xmlns:p14="http://schemas.microsoft.com/office/powerpoint/2010/main" val="185575883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04F7BB7-E32E-4327-A72A-3608A8DF0C90}" type="slidenum">
              <a:rPr lang="en-US" smtClean="0"/>
              <a:t>2</a:t>
            </a:fld>
            <a:endParaRPr lang="en-US"/>
          </a:p>
        </p:txBody>
      </p:sp>
    </p:spTree>
    <p:extLst>
      <p:ext uri="{BB962C8B-B14F-4D97-AF65-F5344CB8AC3E}">
        <p14:creationId xmlns:p14="http://schemas.microsoft.com/office/powerpoint/2010/main" val="102085699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smtClean="0"/>
              <a:t>Click to edit Master subtitle style</a:t>
            </a:r>
            <a:endParaRPr lang="en-US"/>
          </a:p>
        </p:txBody>
      </p:sp>
      <p:sp>
        <p:nvSpPr>
          <p:cNvPr id="4" name="Date Placeholder 3"/>
          <p:cNvSpPr>
            <a:spLocks noGrp="1"/>
          </p:cNvSpPr>
          <p:nvPr>
            <p:ph type="dt" sz="half" idx="10"/>
          </p:nvPr>
        </p:nvSpPr>
        <p:spPr/>
        <p:txBody>
          <a:bodyPr/>
          <a:lstStyle/>
          <a:p>
            <a:fld id="{DD2156C4-E17E-974D-A911-066EC612C7FA}" type="datetimeFigureOut">
              <a:rPr lang="en-US" smtClean="0"/>
              <a:pPr/>
              <a:t>04/09/2015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057DCAD-3CB0-A444-B387-FDEA156B87CF}"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DD2156C4-E17E-974D-A911-066EC612C7FA}" type="datetimeFigureOut">
              <a:rPr lang="en-US" smtClean="0"/>
              <a:pPr/>
              <a:t>04/09/2015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057DCAD-3CB0-A444-B387-FDEA156B87CF}"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GB"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DD2156C4-E17E-974D-A911-066EC612C7FA}" type="datetimeFigureOut">
              <a:rPr lang="en-US" smtClean="0"/>
              <a:pPr/>
              <a:t>04/09/2015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057DCAD-3CB0-A444-B387-FDEA156B87CF}"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idx="1"/>
          </p:nvPr>
        </p:nvSpPr>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DD2156C4-E17E-974D-A911-066EC612C7FA}" type="datetimeFigureOut">
              <a:rPr lang="en-US" smtClean="0"/>
              <a:pPr/>
              <a:t>04/09/2015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057DCAD-3CB0-A444-B387-FDEA156B87CF}"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smtClean="0"/>
              <a:t>Click to edit Master text styles</a:t>
            </a:r>
          </a:p>
        </p:txBody>
      </p:sp>
      <p:sp>
        <p:nvSpPr>
          <p:cNvPr id="4" name="Date Placeholder 3"/>
          <p:cNvSpPr>
            <a:spLocks noGrp="1"/>
          </p:cNvSpPr>
          <p:nvPr>
            <p:ph type="dt" sz="half" idx="10"/>
          </p:nvPr>
        </p:nvSpPr>
        <p:spPr/>
        <p:txBody>
          <a:bodyPr/>
          <a:lstStyle/>
          <a:p>
            <a:fld id="{DD2156C4-E17E-974D-A911-066EC612C7FA}" type="datetimeFigureOut">
              <a:rPr lang="en-US" smtClean="0"/>
              <a:pPr/>
              <a:t>04/09/2015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057DCAD-3CB0-A444-B387-FDEA156B87CF}"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Date Placeholder 4"/>
          <p:cNvSpPr>
            <a:spLocks noGrp="1"/>
          </p:cNvSpPr>
          <p:nvPr>
            <p:ph type="dt" sz="half" idx="10"/>
          </p:nvPr>
        </p:nvSpPr>
        <p:spPr/>
        <p:txBody>
          <a:bodyPr/>
          <a:lstStyle/>
          <a:p>
            <a:fld id="{DD2156C4-E17E-974D-A911-066EC612C7FA}" type="datetimeFigureOut">
              <a:rPr lang="en-US" smtClean="0"/>
              <a:pPr/>
              <a:t>04/09/2015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057DCAD-3CB0-A444-B387-FDEA156B87CF}"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7" name="Date Placeholder 6"/>
          <p:cNvSpPr>
            <a:spLocks noGrp="1"/>
          </p:cNvSpPr>
          <p:nvPr>
            <p:ph type="dt" sz="half" idx="10"/>
          </p:nvPr>
        </p:nvSpPr>
        <p:spPr/>
        <p:txBody>
          <a:bodyPr/>
          <a:lstStyle/>
          <a:p>
            <a:fld id="{DD2156C4-E17E-974D-A911-066EC612C7FA}" type="datetimeFigureOut">
              <a:rPr lang="en-US" smtClean="0"/>
              <a:pPr/>
              <a:t>04/09/2015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057DCAD-3CB0-A444-B387-FDEA156B87CF}"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Date Placeholder 2"/>
          <p:cNvSpPr>
            <a:spLocks noGrp="1"/>
          </p:cNvSpPr>
          <p:nvPr>
            <p:ph type="dt" sz="half" idx="10"/>
          </p:nvPr>
        </p:nvSpPr>
        <p:spPr/>
        <p:txBody>
          <a:bodyPr/>
          <a:lstStyle/>
          <a:p>
            <a:fld id="{DD2156C4-E17E-974D-A911-066EC612C7FA}" type="datetimeFigureOut">
              <a:rPr lang="en-US" smtClean="0"/>
              <a:pPr/>
              <a:t>04/09/2015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057DCAD-3CB0-A444-B387-FDEA156B87CF}"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D2156C4-E17E-974D-A911-066EC612C7FA}" type="datetimeFigureOut">
              <a:rPr lang="en-US" smtClean="0"/>
              <a:pPr/>
              <a:t>04/09/2015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057DCAD-3CB0-A444-B387-FDEA156B87CF}"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DD2156C4-E17E-974D-A911-066EC612C7FA}" type="datetimeFigureOut">
              <a:rPr lang="en-US" smtClean="0"/>
              <a:pPr/>
              <a:t>04/09/2015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057DCAD-3CB0-A444-B387-FDEA156B87CF}"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DD2156C4-E17E-974D-A911-066EC612C7FA}" type="datetimeFigureOut">
              <a:rPr lang="en-US" smtClean="0"/>
              <a:pPr/>
              <a:t>04/09/2015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057DCAD-3CB0-A444-B387-FDEA156B87CF}"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GB"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D2156C4-E17E-974D-A911-066EC612C7FA}" type="datetimeFigureOut">
              <a:rPr lang="en-US" smtClean="0"/>
              <a:pPr/>
              <a:t>04/09/2015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057DCAD-3CB0-A444-B387-FDEA156B87CF}" type="slidenum">
              <a:rPr lang="en-US" smtClean="0"/>
              <a:pPr/>
              <a:t>‹#›</a:t>
            </a:fld>
            <a:endParaRPr lang="en-US"/>
          </a:p>
        </p:txBody>
      </p:sp>
      <p:pic>
        <p:nvPicPr>
          <p:cNvPr id="7" name="Picture 6"/>
          <p:cNvPicPr>
            <a:picLocks noChangeAspect="1"/>
          </p:cNvPicPr>
          <p:nvPr userDrawn="1"/>
        </p:nvPicPr>
        <p:blipFill>
          <a:blip r:embed="rId13"/>
          <a:stretch>
            <a:fillRect/>
          </a:stretch>
        </p:blipFill>
        <p:spPr>
          <a:xfrm>
            <a:off x="0" y="-6922"/>
            <a:ext cx="1245121" cy="563120"/>
          </a:xfrm>
          <a:prstGeom prst="rect">
            <a:avLst/>
          </a:prstGeom>
        </p:spPr>
      </p:pic>
    </p:spTree>
  </p:cSld>
  <p:clrMap bg1="lt1" tx1="dk1" bg2="lt2" tx2="dk2" accent1="accent1" accent2="accent2" accent3="accent3" accent4="accent4" accent5="accent5" accent6="accent6" hlink="hlink" folHlink="folHlink"/>
  <p:sldLayoutIdLst>
    <p:sldLayoutId id="2147483731" r:id="rId1"/>
    <p:sldLayoutId id="2147483732" r:id="rId2"/>
    <p:sldLayoutId id="2147483733" r:id="rId3"/>
    <p:sldLayoutId id="2147483734" r:id="rId4"/>
    <p:sldLayoutId id="2147483735" r:id="rId5"/>
    <p:sldLayoutId id="2147483736" r:id="rId6"/>
    <p:sldLayoutId id="2147483737" r:id="rId7"/>
    <p:sldLayoutId id="2147483738" r:id="rId8"/>
    <p:sldLayoutId id="2147483739" r:id="rId9"/>
    <p:sldLayoutId id="2147483740" r:id="rId10"/>
    <p:sldLayoutId id="2147483741"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slide" Target="slide7.xml"/><Relationship Id="rId4" Type="http://schemas.openxmlformats.org/officeDocument/2006/relationships/slide" Target="slide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Slide Deck Overview</a:t>
            </a:r>
            <a:endParaRPr lang="en-US" dirty="0"/>
          </a:p>
        </p:txBody>
      </p:sp>
      <p:sp>
        <p:nvSpPr>
          <p:cNvPr id="3" name="Content Placeholder 2"/>
          <p:cNvSpPr>
            <a:spLocks noGrp="1"/>
          </p:cNvSpPr>
          <p:nvPr>
            <p:ph idx="1"/>
          </p:nvPr>
        </p:nvSpPr>
        <p:spPr/>
        <p:txBody>
          <a:bodyPr>
            <a:normAutofit lnSpcReduction="10000"/>
          </a:bodyPr>
          <a:lstStyle/>
          <a:p>
            <a:pPr marL="0" indent="0">
              <a:buNone/>
            </a:pPr>
            <a:r>
              <a:rPr lang="en-US" sz="2000" dirty="0" smtClean="0"/>
              <a:t>Each Bullet point references a Section in the Slide Deck.</a:t>
            </a:r>
          </a:p>
          <a:p>
            <a:r>
              <a:rPr lang="en-US" sz="2000" b="1" dirty="0" smtClean="0">
                <a:hlinkClick r:id="rId3" action="ppaction://hlinksldjump"/>
              </a:rPr>
              <a:t>Overview</a:t>
            </a:r>
            <a:endParaRPr lang="en-US" sz="2000" b="1" dirty="0" smtClean="0"/>
          </a:p>
          <a:p>
            <a:r>
              <a:rPr lang="en-US" sz="2000" b="1" u="sng" dirty="0" smtClean="0">
                <a:hlinkClick r:id="rId4" action="ppaction://hlinksldjump"/>
              </a:rPr>
              <a:t>Building a BOL from a Planned Movement </a:t>
            </a:r>
            <a:r>
              <a:rPr lang="en-US" sz="2000" b="1" u="sng" dirty="0" smtClean="0">
                <a:hlinkClick r:id="rId4" action="ppaction://hlinksldjump"/>
              </a:rPr>
              <a:t>Lifting</a:t>
            </a:r>
            <a:r>
              <a:rPr lang="en-US" sz="2000" dirty="0">
                <a:hlinkClick r:id="rId4" action="ppaction://hlinksldjump"/>
              </a:rPr>
              <a:t> </a:t>
            </a:r>
            <a:r>
              <a:rPr lang="en-US" sz="2000" dirty="0" smtClean="0"/>
              <a:t>– Graphical representation of data movement between the Planned Movement and BOL.</a:t>
            </a:r>
            <a:endParaRPr lang="en-US" sz="2000" dirty="0"/>
          </a:p>
          <a:p>
            <a:r>
              <a:rPr lang="en-US" sz="2000" b="1" u="sng" dirty="0" smtClean="0">
                <a:hlinkClick r:id="rId5" action="ppaction://hlinksldjump"/>
              </a:rPr>
              <a:t>Planned Movement to BOL Mapping </a:t>
            </a:r>
            <a:r>
              <a:rPr lang="en-US" sz="2000" dirty="0" smtClean="0"/>
              <a:t>– </a:t>
            </a:r>
            <a:r>
              <a:rPr lang="en-US" sz="2000" dirty="0" smtClean="0"/>
              <a:t>Shows which data should be copied from the Planned movement to the BOL, as well as some other additional processing requirements.</a:t>
            </a:r>
            <a:endParaRPr lang="en-US" sz="2000" dirty="0" smtClean="0"/>
          </a:p>
          <a:p>
            <a:r>
              <a:rPr lang="en-US" sz="2000" b="1" u="sng" dirty="0" smtClean="0"/>
              <a:t>Use Cases</a:t>
            </a:r>
            <a:r>
              <a:rPr lang="en-US" sz="2000" dirty="0" smtClean="0"/>
              <a:t> – BOLs have been generated for the Use Cases </a:t>
            </a:r>
            <a:r>
              <a:rPr lang="en-US" sz="2000" dirty="0" smtClean="0"/>
              <a:t>presented </a:t>
            </a:r>
            <a:r>
              <a:rPr lang="en-US" sz="2000" dirty="0" smtClean="0"/>
              <a:t>in the </a:t>
            </a:r>
            <a:r>
              <a:rPr lang="en-US" sz="2000" dirty="0" smtClean="0"/>
              <a:t>“PM Documentation” Directory.  </a:t>
            </a:r>
            <a:r>
              <a:rPr lang="en-US" sz="2000" dirty="0"/>
              <a:t> </a:t>
            </a:r>
            <a:r>
              <a:rPr lang="en-US" sz="2000" dirty="0" smtClean="0"/>
              <a:t> The rules outlined in this document have been applied in the BOL generation process.   All Planned Movements, Responses, and BOLs  were generated through the use of the Planned Movement </a:t>
            </a:r>
            <a:r>
              <a:rPr lang="en-US" sz="2000" dirty="0" smtClean="0"/>
              <a:t>XML Generator spreadsheet.   Feel free to use the spreadsheet to generate your own sample input files.</a:t>
            </a:r>
            <a:endParaRPr lang="en-US" sz="1600" dirty="0">
              <a:solidFill>
                <a:srgbClr val="FF0000"/>
              </a:solidFill>
            </a:endParaRPr>
          </a:p>
          <a:p>
            <a:pPr lvl="1"/>
            <a:endParaRPr lang="en-US" sz="1600" dirty="0" smtClean="0"/>
          </a:p>
          <a:p>
            <a:pPr lvl="1"/>
            <a:endParaRPr lang="en-US" sz="1600" b="1" u="sng" dirty="0" smtClean="0"/>
          </a:p>
          <a:p>
            <a:pPr lvl="1"/>
            <a:endParaRPr lang="en-US" sz="1600" dirty="0"/>
          </a:p>
          <a:p>
            <a:pPr lvl="1"/>
            <a:endParaRPr lang="en-US" sz="1600" dirty="0" smtClean="0"/>
          </a:p>
          <a:p>
            <a:endParaRPr lang="en-US" sz="2000" dirty="0" smtClean="0"/>
          </a:p>
          <a:p>
            <a:endParaRPr lang="en-US" sz="2000" dirty="0" smtClean="0"/>
          </a:p>
        </p:txBody>
      </p:sp>
    </p:spTree>
    <p:extLst>
      <p:ext uri="{BB962C8B-B14F-4D97-AF65-F5344CB8AC3E}">
        <p14:creationId xmlns:p14="http://schemas.microsoft.com/office/powerpoint/2010/main" val="297866769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Applying the Rules Comments</a:t>
            </a:r>
            <a:endParaRPr lang="en-US" dirty="0"/>
          </a:p>
        </p:txBody>
      </p:sp>
      <p:sp>
        <p:nvSpPr>
          <p:cNvPr id="3" name="Content Placeholder 2"/>
          <p:cNvSpPr>
            <a:spLocks noGrp="1"/>
          </p:cNvSpPr>
          <p:nvPr>
            <p:ph idx="1"/>
          </p:nvPr>
        </p:nvSpPr>
        <p:spPr>
          <a:xfrm>
            <a:off x="457200" y="1593273"/>
            <a:ext cx="8229600" cy="4525963"/>
          </a:xfrm>
        </p:spPr>
        <p:txBody>
          <a:bodyPr>
            <a:normAutofit fontScale="70000" lnSpcReduction="20000"/>
          </a:bodyPr>
          <a:lstStyle/>
          <a:p>
            <a:pPr marL="0" indent="0">
              <a:buNone/>
            </a:pPr>
            <a:r>
              <a:rPr lang="en-US" dirty="0" smtClean="0"/>
              <a:t>To see how this functionality has been implemented, go to the PM Documentation directory.  Review the Use Cases for the Planned Movements and look at the BOL Worksheet in the XML Generation Tool for each of the use cases.  Look at the XML Documents generated (either in the Spreadsheet or in the directory).  Change the Reference Data in the PM or Shipments and see how it gets copied over to the BOL tab. Note how the Document Line Items on the BOL Details lines links all the data to Either the Shipment or Planned Movement Sheets.  Note how the Header Reference get copied into the BOL if present.  Note the translations performed from Contract to </a:t>
            </a:r>
            <a:r>
              <a:rPr lang="en-US" dirty="0" err="1" smtClean="0"/>
              <a:t>SalesContract</a:t>
            </a:r>
            <a:r>
              <a:rPr lang="en-US" dirty="0" smtClean="0"/>
              <a:t> when the BOL is generated.  Play around with the Spreadsheet and familiarize yourself with out the contents works between the PM/Shipment sheets</a:t>
            </a:r>
            <a:r>
              <a:rPr lang="en-US" dirty="0"/>
              <a:t> </a:t>
            </a:r>
            <a:r>
              <a:rPr lang="en-US" dirty="0" smtClean="0"/>
              <a:t>and the BOL.  This is basically the logic you will have to build into the loading process when the Driver is lifting from a Planned Movement.</a:t>
            </a:r>
            <a:endParaRPr lang="en-US" dirty="0"/>
          </a:p>
        </p:txBody>
      </p:sp>
    </p:spTree>
    <p:extLst>
      <p:ext uri="{BB962C8B-B14F-4D97-AF65-F5344CB8AC3E}">
        <p14:creationId xmlns:p14="http://schemas.microsoft.com/office/powerpoint/2010/main" val="373543278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smtClean="0"/>
              <a:t>Overview</a:t>
            </a:r>
            <a:endParaRPr lang="en-US" sz="3200" dirty="0"/>
          </a:p>
        </p:txBody>
      </p:sp>
      <p:sp>
        <p:nvSpPr>
          <p:cNvPr id="3" name="Content Placeholder 2"/>
          <p:cNvSpPr>
            <a:spLocks noGrp="1"/>
          </p:cNvSpPr>
          <p:nvPr>
            <p:ph idx="1"/>
          </p:nvPr>
        </p:nvSpPr>
        <p:spPr/>
        <p:txBody>
          <a:bodyPr>
            <a:normAutofit/>
          </a:bodyPr>
          <a:lstStyle/>
          <a:p>
            <a:pPr marL="57150" indent="0">
              <a:buNone/>
            </a:pPr>
            <a:r>
              <a:rPr lang="en-US" dirty="0" smtClean="0"/>
              <a:t>This Document contains the BOL Processing Requirements for Lifting against a Planned Movement Document.  The Planned Movement Document contains Reference data vital to electronically processing BOL </a:t>
            </a:r>
            <a:r>
              <a:rPr lang="en-US" dirty="0" smtClean="0"/>
              <a:t>data.  The following slides show what data should be moved from the Planned Movement into the BOL to help Back Office systems process BOL data. </a:t>
            </a:r>
            <a:endParaRPr lang="en-US" dirty="0" smtClean="0"/>
          </a:p>
          <a:p>
            <a:pPr marL="0" indent="0">
              <a:buNone/>
            </a:pPr>
            <a:endParaRPr lang="en-US" sz="1400" dirty="0" smtClean="0"/>
          </a:p>
          <a:p>
            <a:pPr marL="0" indent="0">
              <a:buNone/>
            </a:pPr>
            <a:endParaRPr lang="en-US" dirty="0"/>
          </a:p>
          <a:p>
            <a:pPr marL="457200" lvl="1" indent="0">
              <a:buNone/>
            </a:pPr>
            <a:endParaRPr lang="en-US" sz="2400" dirty="0"/>
          </a:p>
        </p:txBody>
      </p:sp>
    </p:spTree>
    <p:extLst>
      <p:ext uri="{BB962C8B-B14F-4D97-AF65-F5344CB8AC3E}">
        <p14:creationId xmlns:p14="http://schemas.microsoft.com/office/powerpoint/2010/main" val="173748026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93762"/>
          </a:xfrm>
        </p:spPr>
        <p:txBody>
          <a:bodyPr/>
          <a:lstStyle/>
          <a:p>
            <a:r>
              <a:rPr lang="en-US" dirty="0" smtClean="0"/>
              <a:t>BOL Building</a:t>
            </a:r>
            <a:endParaRPr lang="en-US" dirty="0"/>
          </a:p>
        </p:txBody>
      </p:sp>
      <p:sp>
        <p:nvSpPr>
          <p:cNvPr id="3" name="Content Placeholder 2"/>
          <p:cNvSpPr>
            <a:spLocks noGrp="1"/>
          </p:cNvSpPr>
          <p:nvPr>
            <p:ph idx="1"/>
          </p:nvPr>
        </p:nvSpPr>
        <p:spPr>
          <a:xfrm>
            <a:off x="457200" y="1168400"/>
            <a:ext cx="8229600" cy="4957763"/>
          </a:xfrm>
        </p:spPr>
        <p:txBody>
          <a:bodyPr>
            <a:normAutofit/>
          </a:bodyPr>
          <a:lstStyle/>
          <a:p>
            <a:pPr marL="0" indent="0">
              <a:buNone/>
            </a:pPr>
            <a:r>
              <a:rPr lang="en-US" dirty="0" smtClean="0"/>
              <a:t>This section discusses what should be copied from the Planned Movement to the BOL. The first couple Slides show the structure of the planned Movement and BOL, the following slide shows the sections to be copied.  Subsequent slides have the </a:t>
            </a:r>
            <a:r>
              <a:rPr lang="en-US" dirty="0" err="1" smtClean="0"/>
              <a:t>Xpath</a:t>
            </a:r>
            <a:r>
              <a:rPr lang="en-US" dirty="0" smtClean="0"/>
              <a:t> Mappings showing which sections/data should be copied from the Planned Movement to the BOL.   </a:t>
            </a:r>
          </a:p>
          <a:p>
            <a:pPr marL="0" indent="0">
              <a:buNone/>
            </a:pPr>
            <a:endParaRPr lang="en-US" dirty="0"/>
          </a:p>
        </p:txBody>
      </p:sp>
    </p:spTree>
    <p:extLst>
      <p:ext uri="{BB962C8B-B14F-4D97-AF65-F5344CB8AC3E}">
        <p14:creationId xmlns:p14="http://schemas.microsoft.com/office/powerpoint/2010/main" val="408754140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95498" y="162036"/>
            <a:ext cx="8229600" cy="681326"/>
          </a:xfrm>
        </p:spPr>
        <p:txBody>
          <a:bodyPr>
            <a:normAutofit fontScale="90000"/>
          </a:bodyPr>
          <a:lstStyle/>
          <a:p>
            <a:r>
              <a:rPr lang="en-US" dirty="0" smtClean="0"/>
              <a:t>Planned Movement Structure</a:t>
            </a:r>
            <a:endParaRPr lang="en-US" dirty="0"/>
          </a:p>
        </p:txBody>
      </p:sp>
      <p:sp>
        <p:nvSpPr>
          <p:cNvPr id="4" name="Rounded Rectangle 3"/>
          <p:cNvSpPr/>
          <p:nvPr/>
        </p:nvSpPr>
        <p:spPr bwMode="auto">
          <a:xfrm>
            <a:off x="134834" y="2614124"/>
            <a:ext cx="8610600" cy="1021384"/>
          </a:xfrm>
          <a:prstGeom prst="roundRect">
            <a:avLst/>
          </a:prstGeom>
          <a:ln>
            <a:headEnd type="none" w="sm" len="sm"/>
            <a:tailEnd type="none" w="sm" len="sm"/>
          </a:ln>
          <a:extLst/>
        </p:spPr>
        <p:style>
          <a:lnRef idx="1">
            <a:schemeClr val="accent2"/>
          </a:lnRef>
          <a:fillRef idx="2">
            <a:schemeClr val="accent2"/>
          </a:fillRef>
          <a:effectRef idx="1">
            <a:schemeClr val="accent2"/>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bg2"/>
              </a:solidFill>
              <a:effectLst/>
              <a:latin typeface="Arial" charset="0"/>
            </a:endParaRPr>
          </a:p>
        </p:txBody>
      </p:sp>
      <p:sp>
        <p:nvSpPr>
          <p:cNvPr id="5" name="Rounded Rectangle 4"/>
          <p:cNvSpPr/>
          <p:nvPr/>
        </p:nvSpPr>
        <p:spPr bwMode="auto">
          <a:xfrm>
            <a:off x="5877098" y="1399986"/>
            <a:ext cx="2658917" cy="610312"/>
          </a:xfrm>
          <a:prstGeom prst="roundRect">
            <a:avLst/>
          </a:prstGeom>
          <a:ln>
            <a:headEnd type="none" w="sm" len="sm"/>
            <a:tailEnd type="none" w="sm" len="sm"/>
          </a:ln>
          <a:extLst/>
        </p:spPr>
        <p:style>
          <a:lnRef idx="1">
            <a:schemeClr val="accent2"/>
          </a:lnRef>
          <a:fillRef idx="2">
            <a:schemeClr val="accent2"/>
          </a:fillRef>
          <a:effectRef idx="1">
            <a:schemeClr val="accent2"/>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en-US" dirty="0" smtClean="0">
                <a:solidFill>
                  <a:schemeClr val="bg2"/>
                </a:solidFill>
                <a:latin typeface="Arial" charset="0"/>
              </a:rPr>
              <a:t>Delivery Line Item Level for Shipments</a:t>
            </a:r>
            <a:endParaRPr kumimoji="0" lang="en-US" sz="1800" b="0" i="0" u="none" strike="noStrike" cap="none" normalizeH="0" baseline="0" dirty="0" smtClean="0">
              <a:ln>
                <a:noFill/>
              </a:ln>
              <a:solidFill>
                <a:schemeClr val="bg2"/>
              </a:solidFill>
              <a:effectLst/>
              <a:latin typeface="Arial" charset="0"/>
            </a:endParaRPr>
          </a:p>
        </p:txBody>
      </p:sp>
      <p:sp>
        <p:nvSpPr>
          <p:cNvPr id="7" name="Rounded Rectangle 6"/>
          <p:cNvSpPr/>
          <p:nvPr/>
        </p:nvSpPr>
        <p:spPr bwMode="auto">
          <a:xfrm>
            <a:off x="2068541" y="3858698"/>
            <a:ext cx="6704157" cy="2341888"/>
          </a:xfrm>
          <a:prstGeom prst="roundRect">
            <a:avLst/>
          </a:prstGeom>
          <a:gradFill rotWithShape="1">
            <a:gsLst>
              <a:gs pos="0">
                <a:srgbClr val="FFFFFF">
                  <a:shade val="51000"/>
                  <a:satMod val="130000"/>
                </a:srgbClr>
              </a:gs>
              <a:gs pos="80000">
                <a:srgbClr val="FFFFFF">
                  <a:shade val="93000"/>
                  <a:satMod val="130000"/>
                </a:srgbClr>
              </a:gs>
              <a:gs pos="100000">
                <a:srgbClr val="FFFFFF">
                  <a:shade val="94000"/>
                  <a:satMod val="135000"/>
                </a:srgbClr>
              </a:gs>
            </a:gsLst>
            <a:lin ang="16200000" scaled="0"/>
          </a:gradFill>
          <a:ln>
            <a:noFill/>
            <a:headEnd type="none" w="sm" len="sm"/>
            <a:tailEnd type="none" w="sm" len="sm"/>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xtLst/>
        </p:spPr>
        <p:txBody>
          <a:bodyPr vert="horz" wrap="square" lIns="91440" tIns="45720" rIns="91440" bIns="45720" numCol="1" rtlCol="0"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0" cap="none" spc="0" normalizeH="0" baseline="0" noProof="0" smtClean="0">
              <a:ln>
                <a:noFill/>
              </a:ln>
              <a:solidFill>
                <a:srgbClr val="626469"/>
              </a:solidFill>
              <a:effectLst/>
              <a:uLnTx/>
              <a:uFillTx/>
              <a:latin typeface="Arial" charset="0"/>
              <a:ea typeface="+mn-ea"/>
              <a:cs typeface="+mn-cs"/>
            </a:endParaRPr>
          </a:p>
        </p:txBody>
      </p:sp>
      <p:sp>
        <p:nvSpPr>
          <p:cNvPr id="8" name="Rounded Rectangle 7"/>
          <p:cNvSpPr/>
          <p:nvPr/>
        </p:nvSpPr>
        <p:spPr bwMode="auto">
          <a:xfrm>
            <a:off x="4353099" y="5573198"/>
            <a:ext cx="1752600" cy="398788"/>
          </a:xfrm>
          <a:prstGeom prst="roundRect">
            <a:avLst>
              <a:gd name="adj" fmla="val 27143"/>
            </a:avLst>
          </a:prstGeom>
          <a:gradFill rotWithShape="1">
            <a:gsLst>
              <a:gs pos="0">
                <a:srgbClr val="009530">
                  <a:tint val="50000"/>
                  <a:satMod val="300000"/>
                </a:srgbClr>
              </a:gs>
              <a:gs pos="35000">
                <a:srgbClr val="009530">
                  <a:tint val="37000"/>
                  <a:satMod val="300000"/>
                </a:srgbClr>
              </a:gs>
              <a:gs pos="100000">
                <a:srgbClr val="009530">
                  <a:tint val="15000"/>
                  <a:satMod val="350000"/>
                </a:srgbClr>
              </a:gs>
            </a:gsLst>
            <a:lin ang="16200000" scaled="1"/>
          </a:gradFill>
          <a:ln w="9525" cap="flat" cmpd="sng" algn="ctr">
            <a:solidFill>
              <a:srgbClr val="009530">
                <a:shade val="95000"/>
                <a:satMod val="105000"/>
              </a:srgbClr>
            </a:solidFill>
            <a:prstDash val="solid"/>
            <a:headEnd type="none" w="sm" len="sm"/>
            <a:tailEnd type="none" w="sm" len="sm"/>
          </a:ln>
          <a:effectLst>
            <a:outerShdw blurRad="40000" dist="20000" dir="5400000" rotWithShape="0">
              <a:srgbClr val="000000">
                <a:alpha val="38000"/>
              </a:srgbClr>
            </a:outerShdw>
          </a:effectLst>
          <a:extLst/>
        </p:spPr>
        <p:txBody>
          <a:bodyPr vert="horz" wrap="square" lIns="91440" tIns="45720" rIns="91440" bIns="45720" numCol="1" rtlCol="0"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0" cap="none" spc="0" normalizeH="0" baseline="0" noProof="0" dirty="0" smtClean="0">
              <a:ln>
                <a:noFill/>
              </a:ln>
              <a:solidFill>
                <a:srgbClr val="626469"/>
              </a:solidFill>
              <a:effectLst/>
              <a:uLnTx/>
              <a:uFillTx/>
              <a:latin typeface="Arial" charset="0"/>
              <a:ea typeface="+mn-ea"/>
              <a:cs typeface="+mn-cs"/>
            </a:endParaRPr>
          </a:p>
        </p:txBody>
      </p:sp>
      <p:sp>
        <p:nvSpPr>
          <p:cNvPr id="9" name="Rounded Rectangle 8"/>
          <p:cNvSpPr/>
          <p:nvPr/>
        </p:nvSpPr>
        <p:spPr bwMode="auto">
          <a:xfrm>
            <a:off x="306265" y="1274664"/>
            <a:ext cx="1447800" cy="533044"/>
          </a:xfrm>
          <a:prstGeom prst="roundRect">
            <a:avLst>
              <a:gd name="adj" fmla="val 27143"/>
            </a:avLst>
          </a:prstGeom>
          <a:gradFill rotWithShape="1">
            <a:gsLst>
              <a:gs pos="0">
                <a:srgbClr val="009530">
                  <a:tint val="50000"/>
                  <a:satMod val="300000"/>
                </a:srgbClr>
              </a:gs>
              <a:gs pos="35000">
                <a:srgbClr val="009530">
                  <a:tint val="37000"/>
                  <a:satMod val="300000"/>
                </a:srgbClr>
              </a:gs>
              <a:gs pos="100000">
                <a:srgbClr val="009530">
                  <a:tint val="15000"/>
                  <a:satMod val="350000"/>
                </a:srgbClr>
              </a:gs>
            </a:gsLst>
            <a:lin ang="16200000" scaled="1"/>
          </a:gradFill>
          <a:ln w="9525" cap="flat" cmpd="sng" algn="ctr">
            <a:solidFill>
              <a:srgbClr val="009530">
                <a:shade val="95000"/>
                <a:satMod val="105000"/>
              </a:srgbClr>
            </a:solidFill>
            <a:prstDash val="solid"/>
            <a:headEnd type="none" w="sm" len="sm"/>
            <a:tailEnd type="none" w="sm" len="sm"/>
          </a:ln>
          <a:effectLst>
            <a:outerShdw blurRad="40000" dist="20000" dir="5400000" rotWithShape="0">
              <a:srgbClr val="000000">
                <a:alpha val="38000"/>
              </a:srgbClr>
            </a:outerShdw>
          </a:effectLst>
          <a:extLst/>
        </p:spPr>
        <p:txBody>
          <a:bodyPr vert="horz" wrap="square" lIns="91440" tIns="45720" rIns="91440" bIns="45720" numCol="1" rtlCol="0"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800" b="0" i="0" u="none" strike="noStrike" kern="0" cap="none" spc="0" normalizeH="0" baseline="0" noProof="0" dirty="0" smtClean="0">
                <a:ln>
                  <a:noFill/>
                </a:ln>
                <a:solidFill>
                  <a:srgbClr val="626469"/>
                </a:solidFill>
                <a:effectLst/>
                <a:uLnTx/>
                <a:uFillTx/>
                <a:latin typeface="Arial" charset="0"/>
                <a:ea typeface="+mn-ea"/>
                <a:cs typeface="+mn-cs"/>
              </a:rPr>
              <a:t>Header</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900" b="0" i="0" u="none" strike="noStrike" kern="0" cap="none" spc="0" normalizeH="0" baseline="0" noProof="0" dirty="0" smtClean="0">
                <a:ln>
                  <a:noFill/>
                </a:ln>
                <a:solidFill>
                  <a:srgbClr val="626469"/>
                </a:solidFill>
                <a:effectLst/>
                <a:uLnTx/>
                <a:uFillTx/>
                <a:latin typeface="Arial" charset="0"/>
                <a:ea typeface="+mn-ea"/>
                <a:cs typeface="+mn-cs"/>
              </a:rPr>
              <a:t>(Basic Envelop)</a:t>
            </a:r>
          </a:p>
        </p:txBody>
      </p:sp>
      <p:sp>
        <p:nvSpPr>
          <p:cNvPr id="10" name="Rounded Rectangle 9"/>
          <p:cNvSpPr/>
          <p:nvPr/>
        </p:nvSpPr>
        <p:spPr bwMode="auto">
          <a:xfrm>
            <a:off x="2494282" y="2816646"/>
            <a:ext cx="1600201" cy="685800"/>
          </a:xfrm>
          <a:prstGeom prst="roundRect">
            <a:avLst>
              <a:gd name="adj" fmla="val 27143"/>
            </a:avLst>
          </a:prstGeom>
          <a:gradFill rotWithShape="1">
            <a:gsLst>
              <a:gs pos="0">
                <a:srgbClr val="009530">
                  <a:tint val="50000"/>
                  <a:satMod val="300000"/>
                </a:srgbClr>
              </a:gs>
              <a:gs pos="35000">
                <a:srgbClr val="009530">
                  <a:tint val="37000"/>
                  <a:satMod val="300000"/>
                </a:srgbClr>
              </a:gs>
              <a:gs pos="100000">
                <a:srgbClr val="009530">
                  <a:tint val="15000"/>
                  <a:satMod val="350000"/>
                </a:srgbClr>
              </a:gs>
            </a:gsLst>
            <a:lin ang="16200000" scaled="1"/>
          </a:gradFill>
          <a:ln w="9525" cap="flat" cmpd="sng" algn="ctr">
            <a:solidFill>
              <a:srgbClr val="009530">
                <a:shade val="95000"/>
                <a:satMod val="105000"/>
              </a:srgbClr>
            </a:solidFill>
            <a:prstDash val="solid"/>
            <a:headEnd type="none" w="sm" len="sm"/>
            <a:tailEnd type="none" w="sm" len="sm"/>
          </a:ln>
          <a:effectLst>
            <a:outerShdw blurRad="40000" dist="20000" dir="5400000" rotWithShape="0">
              <a:srgbClr val="000000">
                <a:alpha val="38000"/>
              </a:srgbClr>
            </a:outerShdw>
          </a:effectLst>
          <a:extLst/>
        </p:spPr>
        <p:txBody>
          <a:bodyPr vert="horz" wrap="square" lIns="91440" tIns="45720" rIns="91440" bIns="45720" numCol="1" rtlCol="0"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800" b="0" i="0" u="none" strike="noStrike" kern="0" cap="none" spc="0" normalizeH="0" baseline="0" noProof="0" dirty="0" smtClean="0">
                <a:ln>
                  <a:noFill/>
                </a:ln>
                <a:solidFill>
                  <a:srgbClr val="626469"/>
                </a:solidFill>
                <a:effectLst/>
                <a:uLnTx/>
                <a:uFillTx/>
                <a:latin typeface="Arial" charset="0"/>
                <a:ea typeface="+mn-ea"/>
                <a:cs typeface="+mn-cs"/>
              </a:rPr>
              <a:t>Shipment</a:t>
            </a:r>
          </a:p>
        </p:txBody>
      </p:sp>
      <p:sp>
        <p:nvSpPr>
          <p:cNvPr id="11" name="Rounded Rectangle 10"/>
          <p:cNvSpPr/>
          <p:nvPr/>
        </p:nvSpPr>
        <p:spPr bwMode="auto">
          <a:xfrm>
            <a:off x="2418081" y="2740446"/>
            <a:ext cx="1600201" cy="685800"/>
          </a:xfrm>
          <a:prstGeom prst="roundRect">
            <a:avLst>
              <a:gd name="adj" fmla="val 27143"/>
            </a:avLst>
          </a:prstGeom>
          <a:gradFill rotWithShape="1">
            <a:gsLst>
              <a:gs pos="0">
                <a:srgbClr val="009530">
                  <a:tint val="50000"/>
                  <a:satMod val="300000"/>
                </a:srgbClr>
              </a:gs>
              <a:gs pos="35000">
                <a:srgbClr val="009530">
                  <a:tint val="37000"/>
                  <a:satMod val="300000"/>
                </a:srgbClr>
              </a:gs>
              <a:gs pos="100000">
                <a:srgbClr val="009530">
                  <a:tint val="15000"/>
                  <a:satMod val="350000"/>
                </a:srgbClr>
              </a:gs>
            </a:gsLst>
            <a:lin ang="16200000" scaled="1"/>
          </a:gradFill>
          <a:ln w="9525" cap="flat" cmpd="sng" algn="ctr">
            <a:solidFill>
              <a:srgbClr val="009530">
                <a:shade val="95000"/>
                <a:satMod val="105000"/>
              </a:srgbClr>
            </a:solidFill>
            <a:prstDash val="solid"/>
            <a:headEnd type="none" w="sm" len="sm"/>
            <a:tailEnd type="none" w="sm" len="sm"/>
          </a:ln>
          <a:effectLst>
            <a:outerShdw blurRad="40000" dist="20000" dir="5400000" rotWithShape="0">
              <a:srgbClr val="000000">
                <a:alpha val="38000"/>
              </a:srgbClr>
            </a:outerShdw>
          </a:effectLst>
          <a:extLst/>
        </p:spPr>
        <p:txBody>
          <a:bodyPr vert="horz" wrap="square" lIns="91440" tIns="45720" rIns="91440" bIns="45720" numCol="1" rtlCol="0"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800" b="0" i="0" u="none" strike="noStrike" kern="0" cap="none" spc="0" normalizeH="0" baseline="0" noProof="0" dirty="0" smtClean="0">
                <a:ln>
                  <a:noFill/>
                </a:ln>
                <a:solidFill>
                  <a:srgbClr val="626469"/>
                </a:solidFill>
                <a:effectLst/>
                <a:uLnTx/>
                <a:uFillTx/>
                <a:latin typeface="Arial" charset="0"/>
                <a:ea typeface="+mn-ea"/>
                <a:cs typeface="+mn-cs"/>
              </a:rPr>
              <a:t>Document LI</a:t>
            </a:r>
          </a:p>
        </p:txBody>
      </p:sp>
      <p:sp>
        <p:nvSpPr>
          <p:cNvPr id="12" name="Rounded Rectangle 11"/>
          <p:cNvSpPr/>
          <p:nvPr/>
        </p:nvSpPr>
        <p:spPr bwMode="auto">
          <a:xfrm>
            <a:off x="344365" y="2726790"/>
            <a:ext cx="1371600" cy="876300"/>
          </a:xfrm>
          <a:prstGeom prst="roundRect">
            <a:avLst>
              <a:gd name="adj" fmla="val 27143"/>
            </a:avLst>
          </a:prstGeom>
          <a:gradFill rotWithShape="1">
            <a:gsLst>
              <a:gs pos="0">
                <a:srgbClr val="009530">
                  <a:tint val="50000"/>
                  <a:satMod val="300000"/>
                </a:srgbClr>
              </a:gs>
              <a:gs pos="35000">
                <a:srgbClr val="009530">
                  <a:tint val="37000"/>
                  <a:satMod val="300000"/>
                </a:srgbClr>
              </a:gs>
              <a:gs pos="100000">
                <a:srgbClr val="009530">
                  <a:tint val="15000"/>
                  <a:satMod val="350000"/>
                </a:srgbClr>
              </a:gs>
            </a:gsLst>
            <a:lin ang="16200000" scaled="1"/>
          </a:gradFill>
          <a:ln w="9525" cap="flat" cmpd="sng" algn="ctr">
            <a:solidFill>
              <a:srgbClr val="009530">
                <a:shade val="95000"/>
                <a:satMod val="105000"/>
              </a:srgbClr>
            </a:solidFill>
            <a:prstDash val="solid"/>
            <a:headEnd type="none" w="sm" len="sm"/>
            <a:tailEnd type="none" w="sm" len="sm"/>
          </a:ln>
          <a:effectLst>
            <a:outerShdw blurRad="40000" dist="20000" dir="5400000" rotWithShape="0">
              <a:srgbClr val="000000">
                <a:alpha val="38000"/>
              </a:srgbClr>
            </a:outerShdw>
          </a:effectLst>
          <a:extLst/>
        </p:spPr>
        <p:txBody>
          <a:bodyPr vert="horz" wrap="square" lIns="91440" tIns="45720" rIns="91440" bIns="45720" numCol="1" rtlCol="0"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800" b="0" i="0" u="none" strike="noStrike" kern="0" cap="none" spc="0" normalizeH="0" baseline="0" noProof="0" dirty="0" smtClean="0">
                <a:ln>
                  <a:noFill/>
                </a:ln>
                <a:solidFill>
                  <a:srgbClr val="626469"/>
                </a:solidFill>
                <a:effectLst/>
                <a:uLnTx/>
                <a:uFillTx/>
                <a:latin typeface="Arial" charset="0"/>
                <a:ea typeface="+mn-ea"/>
                <a:cs typeface="+mn-cs"/>
              </a:rPr>
              <a:t>Document</a:t>
            </a:r>
            <a:endParaRPr kumimoji="0" lang="en-US" sz="900" b="0" i="0" u="none" strike="noStrike" kern="0" cap="none" spc="0" normalizeH="0" baseline="0" noProof="0" dirty="0" smtClean="0">
              <a:ln>
                <a:noFill/>
              </a:ln>
              <a:solidFill>
                <a:srgbClr val="626469"/>
              </a:solidFill>
              <a:effectLst/>
              <a:uLnTx/>
              <a:uFillTx/>
              <a:latin typeface="Arial" charset="0"/>
              <a:ea typeface="+mn-ea"/>
              <a:cs typeface="+mn-cs"/>
            </a:endParaRPr>
          </a:p>
        </p:txBody>
      </p:sp>
      <p:sp>
        <p:nvSpPr>
          <p:cNvPr id="13" name="Rounded Rectangle 12"/>
          <p:cNvSpPr/>
          <p:nvPr/>
        </p:nvSpPr>
        <p:spPr bwMode="auto">
          <a:xfrm>
            <a:off x="6722369" y="2800918"/>
            <a:ext cx="1447800" cy="685800"/>
          </a:xfrm>
          <a:prstGeom prst="roundRect">
            <a:avLst>
              <a:gd name="adj" fmla="val 27143"/>
            </a:avLst>
          </a:prstGeom>
          <a:gradFill rotWithShape="1">
            <a:gsLst>
              <a:gs pos="0">
                <a:srgbClr val="009530">
                  <a:tint val="50000"/>
                  <a:satMod val="300000"/>
                </a:srgbClr>
              </a:gs>
              <a:gs pos="35000">
                <a:srgbClr val="009530">
                  <a:tint val="37000"/>
                  <a:satMod val="300000"/>
                </a:srgbClr>
              </a:gs>
              <a:gs pos="100000">
                <a:srgbClr val="009530">
                  <a:tint val="15000"/>
                  <a:satMod val="350000"/>
                </a:srgbClr>
              </a:gs>
            </a:gsLst>
            <a:lin ang="16200000" scaled="1"/>
          </a:gradFill>
          <a:ln w="9525" cap="flat" cmpd="sng" algn="ctr">
            <a:solidFill>
              <a:srgbClr val="009530">
                <a:shade val="95000"/>
                <a:satMod val="105000"/>
              </a:srgbClr>
            </a:solidFill>
            <a:prstDash val="solid"/>
            <a:headEnd type="none" w="sm" len="sm"/>
            <a:tailEnd type="none" w="sm" len="sm"/>
          </a:ln>
          <a:effectLst>
            <a:outerShdw blurRad="40000" dist="20000" dir="5400000" rotWithShape="0">
              <a:srgbClr val="000000">
                <a:alpha val="38000"/>
              </a:srgbClr>
            </a:outerShdw>
          </a:effectLst>
          <a:extLst/>
        </p:spPr>
        <p:txBody>
          <a:bodyPr vert="horz" wrap="square" lIns="91440" tIns="45720" rIns="91440" bIns="45720" numCol="1" rtlCol="0"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0" cap="none" spc="0" normalizeH="0" baseline="0" noProof="0" dirty="0" smtClean="0">
              <a:ln>
                <a:noFill/>
              </a:ln>
              <a:solidFill>
                <a:srgbClr val="626469"/>
              </a:solidFill>
              <a:effectLst/>
              <a:uLnTx/>
              <a:uFillTx/>
              <a:latin typeface="Arial" charset="0"/>
              <a:ea typeface="+mn-ea"/>
              <a:cs typeface="+mn-cs"/>
            </a:endParaRPr>
          </a:p>
        </p:txBody>
      </p:sp>
      <p:sp>
        <p:nvSpPr>
          <p:cNvPr id="14" name="Rounded Rectangle 13"/>
          <p:cNvSpPr/>
          <p:nvPr/>
        </p:nvSpPr>
        <p:spPr bwMode="auto">
          <a:xfrm>
            <a:off x="6655075" y="2749971"/>
            <a:ext cx="1447800" cy="685800"/>
          </a:xfrm>
          <a:prstGeom prst="roundRect">
            <a:avLst>
              <a:gd name="adj" fmla="val 27143"/>
            </a:avLst>
          </a:prstGeom>
          <a:gradFill rotWithShape="1">
            <a:gsLst>
              <a:gs pos="0">
                <a:srgbClr val="009530">
                  <a:tint val="50000"/>
                  <a:satMod val="300000"/>
                </a:srgbClr>
              </a:gs>
              <a:gs pos="35000">
                <a:srgbClr val="009530">
                  <a:tint val="37000"/>
                  <a:satMod val="300000"/>
                </a:srgbClr>
              </a:gs>
              <a:gs pos="100000">
                <a:srgbClr val="009530">
                  <a:tint val="15000"/>
                  <a:satMod val="350000"/>
                </a:srgbClr>
              </a:gs>
            </a:gsLst>
            <a:lin ang="16200000" scaled="1"/>
          </a:gradFill>
          <a:ln w="9525" cap="flat" cmpd="sng" algn="ctr">
            <a:solidFill>
              <a:srgbClr val="009530">
                <a:shade val="95000"/>
                <a:satMod val="105000"/>
              </a:srgbClr>
            </a:solidFill>
            <a:prstDash val="solid"/>
            <a:headEnd type="none" w="sm" len="sm"/>
            <a:tailEnd type="none" w="sm" len="sm"/>
          </a:ln>
          <a:effectLst>
            <a:outerShdw blurRad="40000" dist="20000" dir="5400000" rotWithShape="0">
              <a:srgbClr val="000000">
                <a:alpha val="38000"/>
              </a:srgbClr>
            </a:outerShdw>
          </a:effectLst>
          <a:extLst/>
        </p:spPr>
        <p:txBody>
          <a:bodyPr vert="horz" wrap="square" lIns="91440" tIns="45720" rIns="91440" bIns="45720" numCol="1" rtlCol="0"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b="0" i="0" u="none" strike="noStrike" kern="0" cap="none" spc="0" normalizeH="0" baseline="0" noProof="0" dirty="0" smtClean="0">
                <a:ln>
                  <a:noFill/>
                </a:ln>
                <a:solidFill>
                  <a:srgbClr val="626469"/>
                </a:solidFill>
                <a:effectLst/>
                <a:uLnTx/>
                <a:uFillTx/>
                <a:latin typeface="Arial" charset="0"/>
                <a:ea typeface="+mn-ea"/>
                <a:cs typeface="+mn-cs"/>
              </a:rPr>
              <a:t>Delivery</a:t>
            </a:r>
            <a:r>
              <a:rPr kumimoji="0" lang="en-US" b="0" i="0" u="none" strike="noStrike" kern="0" cap="none" spc="0" normalizeH="0" noProof="0" dirty="0" smtClean="0">
                <a:ln>
                  <a:noFill/>
                </a:ln>
                <a:solidFill>
                  <a:srgbClr val="626469"/>
                </a:solidFill>
                <a:effectLst/>
                <a:uLnTx/>
                <a:uFillTx/>
                <a:latin typeface="Arial" charset="0"/>
                <a:ea typeface="+mn-ea"/>
                <a:cs typeface="+mn-cs"/>
              </a:rPr>
              <a:t> Plan</a:t>
            </a:r>
            <a:endParaRPr kumimoji="0" lang="en-US" b="0" i="0" u="none" strike="noStrike" kern="0" cap="none" spc="0" normalizeH="0" baseline="0" noProof="0" dirty="0" smtClean="0">
              <a:ln>
                <a:noFill/>
              </a:ln>
              <a:solidFill>
                <a:srgbClr val="626469"/>
              </a:solidFill>
              <a:effectLst/>
              <a:uLnTx/>
              <a:uFillTx/>
              <a:latin typeface="Arial" charset="0"/>
              <a:ea typeface="+mn-ea"/>
              <a:cs typeface="+mn-cs"/>
            </a:endParaRPr>
          </a:p>
        </p:txBody>
      </p:sp>
      <p:sp>
        <p:nvSpPr>
          <p:cNvPr id="15" name="Rounded Rectangle 14"/>
          <p:cNvSpPr/>
          <p:nvPr/>
        </p:nvSpPr>
        <p:spPr bwMode="auto">
          <a:xfrm>
            <a:off x="4274971" y="5494474"/>
            <a:ext cx="1777949" cy="421624"/>
          </a:xfrm>
          <a:prstGeom prst="roundRect">
            <a:avLst>
              <a:gd name="adj" fmla="val 27143"/>
            </a:avLst>
          </a:prstGeom>
          <a:gradFill rotWithShape="1">
            <a:gsLst>
              <a:gs pos="0">
                <a:srgbClr val="009530">
                  <a:tint val="50000"/>
                  <a:satMod val="300000"/>
                </a:srgbClr>
              </a:gs>
              <a:gs pos="35000">
                <a:srgbClr val="009530">
                  <a:tint val="37000"/>
                  <a:satMod val="300000"/>
                </a:srgbClr>
              </a:gs>
              <a:gs pos="100000">
                <a:srgbClr val="009530">
                  <a:tint val="15000"/>
                  <a:satMod val="350000"/>
                </a:srgbClr>
              </a:gs>
            </a:gsLst>
            <a:lin ang="16200000" scaled="1"/>
          </a:gradFill>
          <a:ln w="9525" cap="flat" cmpd="sng" algn="ctr">
            <a:solidFill>
              <a:srgbClr val="009530">
                <a:shade val="95000"/>
                <a:satMod val="105000"/>
              </a:srgbClr>
            </a:solidFill>
            <a:prstDash val="solid"/>
            <a:headEnd type="none" w="sm" len="sm"/>
            <a:tailEnd type="none" w="sm" len="sm"/>
          </a:ln>
          <a:effectLst>
            <a:outerShdw blurRad="40000" dist="20000" dir="5400000" rotWithShape="0">
              <a:srgbClr val="000000">
                <a:alpha val="38000"/>
              </a:srgbClr>
            </a:outerShdw>
          </a:effectLst>
          <a:extLst/>
        </p:spPr>
        <p:txBody>
          <a:bodyPr vert="horz" wrap="square" lIns="91440" tIns="45720" rIns="91440" bIns="45720" numCol="1" rtlCol="0"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400" b="0" i="0" u="none" strike="noStrike" kern="0" cap="none" spc="0" normalizeH="0" baseline="0" noProof="0" dirty="0" err="1" smtClean="0">
                <a:ln>
                  <a:noFill/>
                </a:ln>
                <a:solidFill>
                  <a:srgbClr val="626469"/>
                </a:solidFill>
                <a:effectLst/>
                <a:uLnTx/>
                <a:uFillTx/>
                <a:latin typeface="Arial" charset="0"/>
                <a:ea typeface="+mn-ea"/>
                <a:cs typeface="+mn-cs"/>
              </a:rPr>
              <a:t>LoadingParts</a:t>
            </a:r>
            <a:r>
              <a:rPr kumimoji="0" lang="en-US" sz="1400" b="0" i="0" u="none" strike="noStrike" kern="0" cap="none" spc="0" normalizeH="0" baseline="0" noProof="0" dirty="0" smtClean="0">
                <a:ln>
                  <a:noFill/>
                </a:ln>
                <a:solidFill>
                  <a:srgbClr val="626469"/>
                </a:solidFill>
                <a:effectLst/>
                <a:uLnTx/>
                <a:uFillTx/>
                <a:latin typeface="Arial" charset="0"/>
                <a:ea typeface="+mn-ea"/>
                <a:cs typeface="+mn-cs"/>
              </a:rPr>
              <a:t>/</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400" b="0" i="0" u="none" strike="noStrike" kern="0" cap="none" spc="0" normalizeH="0" baseline="0" noProof="0" dirty="0" smtClean="0">
                <a:ln>
                  <a:noFill/>
                </a:ln>
                <a:solidFill>
                  <a:srgbClr val="626469"/>
                </a:solidFill>
                <a:effectLst/>
                <a:uLnTx/>
                <a:uFillTx/>
                <a:latin typeface="Arial" charset="0"/>
                <a:ea typeface="+mn-ea"/>
                <a:cs typeface="+mn-cs"/>
              </a:rPr>
              <a:t>Compartment</a:t>
            </a:r>
          </a:p>
        </p:txBody>
      </p:sp>
      <p:sp>
        <p:nvSpPr>
          <p:cNvPr id="16" name="Rounded Rectangle 15"/>
          <p:cNvSpPr/>
          <p:nvPr/>
        </p:nvSpPr>
        <p:spPr bwMode="auto">
          <a:xfrm>
            <a:off x="2469458" y="3858698"/>
            <a:ext cx="1497446" cy="685800"/>
          </a:xfrm>
          <a:prstGeom prst="roundRect">
            <a:avLst>
              <a:gd name="adj" fmla="val 27143"/>
            </a:avLst>
          </a:prstGeom>
          <a:gradFill rotWithShape="1">
            <a:gsLst>
              <a:gs pos="0">
                <a:srgbClr val="009530">
                  <a:tint val="50000"/>
                  <a:satMod val="300000"/>
                </a:srgbClr>
              </a:gs>
              <a:gs pos="35000">
                <a:srgbClr val="009530">
                  <a:tint val="37000"/>
                  <a:satMod val="300000"/>
                </a:srgbClr>
              </a:gs>
              <a:gs pos="100000">
                <a:srgbClr val="009530">
                  <a:tint val="15000"/>
                  <a:satMod val="350000"/>
                </a:srgbClr>
              </a:gs>
            </a:gsLst>
            <a:lin ang="16200000" scaled="1"/>
          </a:gradFill>
          <a:ln w="9525" cap="flat" cmpd="sng" algn="ctr">
            <a:solidFill>
              <a:srgbClr val="009530">
                <a:shade val="95000"/>
                <a:satMod val="105000"/>
              </a:srgbClr>
            </a:solidFill>
            <a:prstDash val="solid"/>
            <a:headEnd type="none" w="sm" len="sm"/>
            <a:tailEnd type="none" w="sm" len="sm"/>
          </a:ln>
          <a:effectLst>
            <a:outerShdw blurRad="40000" dist="20000" dir="5400000" rotWithShape="0">
              <a:srgbClr val="000000">
                <a:alpha val="38000"/>
              </a:srgbClr>
            </a:outerShdw>
          </a:effectLst>
          <a:extLst/>
        </p:spPr>
        <p:txBody>
          <a:bodyPr vert="horz" wrap="square" lIns="91440" tIns="45720" rIns="91440" bIns="45720" numCol="1" rtlCol="0"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800" b="0" i="0" u="none" strike="noStrike" kern="0" cap="none" spc="0" normalizeH="0" baseline="0" noProof="0" dirty="0" err="1" smtClean="0">
                <a:ln>
                  <a:noFill/>
                </a:ln>
                <a:solidFill>
                  <a:srgbClr val="626469"/>
                </a:solidFill>
                <a:effectLst/>
                <a:uLnTx/>
                <a:uFillTx/>
                <a:latin typeface="Arial" charset="0"/>
                <a:ea typeface="+mn-ea"/>
                <a:cs typeface="+mn-cs"/>
              </a:rPr>
              <a:t>LoadPlan</a:t>
            </a:r>
            <a:endParaRPr kumimoji="0" lang="en-US" sz="1800" b="0" i="0" u="none" strike="noStrike" kern="0" cap="none" spc="0" normalizeH="0" baseline="0" noProof="0" dirty="0" smtClean="0">
              <a:ln>
                <a:noFill/>
              </a:ln>
              <a:solidFill>
                <a:srgbClr val="626469"/>
              </a:solidFill>
              <a:effectLst/>
              <a:uLnTx/>
              <a:uFillTx/>
              <a:latin typeface="Arial" charset="0"/>
              <a:ea typeface="+mn-ea"/>
              <a:cs typeface="+mn-cs"/>
            </a:endParaRPr>
          </a:p>
        </p:txBody>
      </p:sp>
      <p:sp>
        <p:nvSpPr>
          <p:cNvPr id="17" name="Rounded Rectangle 16"/>
          <p:cNvSpPr/>
          <p:nvPr/>
        </p:nvSpPr>
        <p:spPr bwMode="auto">
          <a:xfrm>
            <a:off x="6655075" y="4828986"/>
            <a:ext cx="1787093" cy="762000"/>
          </a:xfrm>
          <a:prstGeom prst="roundRect">
            <a:avLst>
              <a:gd name="adj" fmla="val 27143"/>
            </a:avLst>
          </a:prstGeom>
          <a:gradFill rotWithShape="1">
            <a:gsLst>
              <a:gs pos="0">
                <a:srgbClr val="009530">
                  <a:tint val="50000"/>
                  <a:satMod val="300000"/>
                </a:srgbClr>
              </a:gs>
              <a:gs pos="35000">
                <a:srgbClr val="009530">
                  <a:tint val="37000"/>
                  <a:satMod val="300000"/>
                </a:srgbClr>
              </a:gs>
              <a:gs pos="100000">
                <a:srgbClr val="009530">
                  <a:tint val="15000"/>
                  <a:satMod val="350000"/>
                </a:srgbClr>
              </a:gs>
            </a:gsLst>
            <a:lin ang="16200000" scaled="1"/>
          </a:gradFill>
          <a:ln w="9525" cap="flat" cmpd="sng" algn="ctr">
            <a:solidFill>
              <a:srgbClr val="009530">
                <a:shade val="95000"/>
                <a:satMod val="105000"/>
              </a:srgbClr>
            </a:solidFill>
            <a:prstDash val="solid"/>
            <a:headEnd type="none" w="sm" len="sm"/>
            <a:tailEnd type="none" w="sm" len="sm"/>
          </a:ln>
          <a:effectLst>
            <a:outerShdw blurRad="40000" dist="20000" dir="5400000" rotWithShape="0">
              <a:srgbClr val="000000">
                <a:alpha val="38000"/>
              </a:srgbClr>
            </a:outerShdw>
          </a:effectLst>
          <a:extLst/>
        </p:spPr>
        <p:txBody>
          <a:bodyPr vert="horz" wrap="square" lIns="91440" tIns="45720" rIns="91440" bIns="45720" numCol="1" rtlCol="0"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400" b="0" i="0" u="none" strike="noStrike" kern="0" cap="none" spc="0" normalizeH="0" baseline="0" noProof="0" dirty="0" smtClean="0">
                <a:ln>
                  <a:noFill/>
                </a:ln>
                <a:solidFill>
                  <a:srgbClr val="626469"/>
                </a:solidFill>
                <a:effectLst/>
                <a:uLnTx/>
                <a:uFillTx/>
                <a:latin typeface="Arial" charset="0"/>
                <a:ea typeface="+mn-ea"/>
                <a:cs typeface="+mn-cs"/>
              </a:rPr>
              <a:t>Plant/Product/</a:t>
            </a:r>
            <a:r>
              <a:rPr kumimoji="0" lang="en-US" sz="1400" b="0" i="0" u="none" strike="noStrike" kern="0" cap="none" spc="0" normalizeH="0" baseline="0" noProof="0" dirty="0" err="1" smtClean="0">
                <a:ln>
                  <a:noFill/>
                </a:ln>
                <a:solidFill>
                  <a:srgbClr val="626469"/>
                </a:solidFill>
                <a:effectLst/>
                <a:uLnTx/>
                <a:uFillTx/>
                <a:latin typeface="Arial" charset="0"/>
                <a:ea typeface="+mn-ea"/>
                <a:cs typeface="+mn-cs"/>
              </a:rPr>
              <a:t>Qty</a:t>
            </a:r>
            <a:endParaRPr kumimoji="0" lang="en-US" sz="1400" b="0" i="0" u="none" strike="noStrike" kern="0" cap="none" spc="0" normalizeH="0" baseline="0" noProof="0" dirty="0" smtClean="0">
              <a:ln>
                <a:noFill/>
              </a:ln>
              <a:solidFill>
                <a:srgbClr val="626469"/>
              </a:solidFill>
              <a:effectLst/>
              <a:uLnTx/>
              <a:uFillTx/>
              <a:latin typeface="Arial" charset="0"/>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400" b="0" i="0" u="none" strike="noStrike" kern="0" cap="none" spc="0" normalizeH="0" baseline="0" noProof="0" dirty="0" smtClean="0">
                <a:ln>
                  <a:noFill/>
                </a:ln>
                <a:solidFill>
                  <a:srgbClr val="626469"/>
                </a:solidFill>
                <a:effectLst/>
                <a:uLnTx/>
                <a:uFillTx/>
                <a:latin typeface="Arial" charset="0"/>
                <a:ea typeface="+mn-ea"/>
                <a:cs typeface="+mn-cs"/>
              </a:rPr>
              <a:t>References</a:t>
            </a:r>
          </a:p>
        </p:txBody>
      </p:sp>
      <p:cxnSp>
        <p:nvCxnSpPr>
          <p:cNvPr id="18" name="Straight Arrow Connector 17"/>
          <p:cNvCxnSpPr>
            <a:stCxn id="15" idx="3"/>
            <a:endCxn id="17" idx="1"/>
          </p:cNvCxnSpPr>
          <p:nvPr/>
        </p:nvCxnSpPr>
        <p:spPr bwMode="auto">
          <a:xfrm flipV="1">
            <a:off x="6052920" y="5209986"/>
            <a:ext cx="602155" cy="495300"/>
          </a:xfrm>
          <a:prstGeom prst="straightConnector1">
            <a:avLst/>
          </a:prstGeom>
          <a:solidFill>
            <a:srgbClr val="009530"/>
          </a:solidFill>
          <a:ln w="12700" cap="flat" cmpd="sng" algn="ctr">
            <a:solidFill>
              <a:srgbClr val="000000"/>
            </a:solidFill>
            <a:prstDash val="solid"/>
            <a:round/>
            <a:headEnd type="none" w="sm" len="sm"/>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9" name="Straight Arrow Connector 18"/>
          <p:cNvCxnSpPr>
            <a:stCxn id="21" idx="0"/>
            <a:endCxn id="20" idx="2"/>
          </p:cNvCxnSpPr>
          <p:nvPr/>
        </p:nvCxnSpPr>
        <p:spPr bwMode="auto">
          <a:xfrm flipV="1">
            <a:off x="1030165" y="2414931"/>
            <a:ext cx="0" cy="257343"/>
          </a:xfrm>
          <a:prstGeom prst="straightConnector1">
            <a:avLst/>
          </a:prstGeom>
          <a:solidFill>
            <a:srgbClr val="009530"/>
          </a:solidFill>
          <a:ln w="12700" cap="flat" cmpd="sng" algn="ctr">
            <a:solidFill>
              <a:srgbClr val="000000"/>
            </a:solidFill>
            <a:prstDash val="solid"/>
            <a:round/>
            <a:headEnd type="arrow" w="sm" len="sm"/>
            <a:tailEnd type="non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0" name="Rounded Rectangle 19"/>
          <p:cNvSpPr/>
          <p:nvPr/>
        </p:nvSpPr>
        <p:spPr bwMode="auto">
          <a:xfrm>
            <a:off x="306265" y="1959752"/>
            <a:ext cx="1447800" cy="455179"/>
          </a:xfrm>
          <a:prstGeom prst="roundRect">
            <a:avLst>
              <a:gd name="adj" fmla="val 27143"/>
            </a:avLst>
          </a:prstGeom>
          <a:gradFill rotWithShape="1">
            <a:gsLst>
              <a:gs pos="0">
                <a:srgbClr val="009530">
                  <a:tint val="50000"/>
                  <a:satMod val="300000"/>
                </a:srgbClr>
              </a:gs>
              <a:gs pos="35000">
                <a:srgbClr val="009530">
                  <a:tint val="37000"/>
                  <a:satMod val="300000"/>
                </a:srgbClr>
              </a:gs>
              <a:gs pos="100000">
                <a:srgbClr val="009530">
                  <a:tint val="15000"/>
                  <a:satMod val="350000"/>
                </a:srgbClr>
              </a:gs>
            </a:gsLst>
            <a:lin ang="16200000" scaled="1"/>
          </a:gradFill>
          <a:ln w="9525" cap="flat" cmpd="sng" algn="ctr">
            <a:solidFill>
              <a:srgbClr val="009530">
                <a:shade val="95000"/>
                <a:satMod val="105000"/>
              </a:srgbClr>
            </a:solidFill>
            <a:prstDash val="solid"/>
            <a:headEnd type="none" w="sm" len="sm"/>
            <a:tailEnd type="none" w="sm" len="sm"/>
          </a:ln>
          <a:effectLst>
            <a:outerShdw blurRad="40000" dist="20000" dir="5400000" rotWithShape="0">
              <a:srgbClr val="000000">
                <a:alpha val="38000"/>
              </a:srgbClr>
            </a:outerShdw>
          </a:effectLst>
          <a:extLst/>
        </p:spPr>
        <p:txBody>
          <a:bodyPr vert="horz" wrap="square" lIns="91440" tIns="45720" rIns="91440" bIns="45720" numCol="1" rtlCol="0"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600" b="0" i="0" u="none" strike="noStrike" kern="0" cap="none" spc="0" normalizeH="0" baseline="0" noProof="0" dirty="0" smtClean="0">
                <a:ln>
                  <a:noFill/>
                </a:ln>
                <a:solidFill>
                  <a:srgbClr val="626469"/>
                </a:solidFill>
                <a:effectLst/>
                <a:uLnTx/>
                <a:uFillTx/>
                <a:latin typeface="Arial" charset="0"/>
                <a:ea typeface="+mn-ea"/>
                <a:cs typeface="+mn-cs"/>
              </a:rPr>
              <a:t>Documents</a:t>
            </a:r>
          </a:p>
        </p:txBody>
      </p:sp>
      <p:sp>
        <p:nvSpPr>
          <p:cNvPr id="21" name="Rounded Rectangle 20"/>
          <p:cNvSpPr/>
          <p:nvPr/>
        </p:nvSpPr>
        <p:spPr bwMode="auto">
          <a:xfrm>
            <a:off x="344365" y="2672274"/>
            <a:ext cx="1371600" cy="876300"/>
          </a:xfrm>
          <a:prstGeom prst="roundRect">
            <a:avLst>
              <a:gd name="adj" fmla="val 27143"/>
            </a:avLst>
          </a:prstGeom>
          <a:gradFill rotWithShape="1">
            <a:gsLst>
              <a:gs pos="0">
                <a:srgbClr val="009530">
                  <a:tint val="50000"/>
                  <a:satMod val="300000"/>
                </a:srgbClr>
              </a:gs>
              <a:gs pos="35000">
                <a:srgbClr val="009530">
                  <a:tint val="37000"/>
                  <a:satMod val="300000"/>
                </a:srgbClr>
              </a:gs>
              <a:gs pos="100000">
                <a:srgbClr val="009530">
                  <a:tint val="15000"/>
                  <a:satMod val="350000"/>
                </a:srgbClr>
              </a:gs>
            </a:gsLst>
            <a:lin ang="16200000" scaled="1"/>
          </a:gradFill>
          <a:ln w="9525" cap="flat" cmpd="sng" algn="ctr">
            <a:solidFill>
              <a:srgbClr val="009530">
                <a:shade val="95000"/>
                <a:satMod val="105000"/>
              </a:srgbClr>
            </a:solidFill>
            <a:prstDash val="solid"/>
            <a:headEnd type="none" w="sm" len="sm"/>
            <a:tailEnd type="none" w="sm" len="sm"/>
          </a:ln>
          <a:effectLst>
            <a:outerShdw blurRad="40000" dist="20000" dir="5400000" rotWithShape="0">
              <a:srgbClr val="000000">
                <a:alpha val="38000"/>
              </a:srgbClr>
            </a:outerShdw>
          </a:effectLst>
          <a:extLst/>
        </p:spPr>
        <p:txBody>
          <a:bodyPr vert="horz" wrap="square" lIns="91440" tIns="45720" rIns="91440" bIns="45720" numCol="1" rtlCol="0"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800" b="0" i="0" u="none" strike="noStrike" kern="0" cap="none" spc="0" normalizeH="0" baseline="0" noProof="0" dirty="0" smtClean="0">
                <a:ln>
                  <a:noFill/>
                </a:ln>
                <a:solidFill>
                  <a:srgbClr val="626469"/>
                </a:solidFill>
                <a:effectLst/>
                <a:uLnTx/>
                <a:uFillTx/>
                <a:latin typeface="Arial" charset="0"/>
                <a:ea typeface="+mn-ea"/>
                <a:cs typeface="+mn-cs"/>
              </a:rPr>
              <a:t>Document</a:t>
            </a:r>
            <a:endParaRPr kumimoji="0" lang="en-US" sz="900" b="0" i="0" u="none" strike="noStrike" kern="0" cap="none" spc="0" normalizeH="0" baseline="0" noProof="0" dirty="0" smtClean="0">
              <a:ln>
                <a:noFill/>
              </a:ln>
              <a:solidFill>
                <a:srgbClr val="626469"/>
              </a:solidFill>
              <a:effectLst/>
              <a:uLnTx/>
              <a:uFillTx/>
              <a:latin typeface="Arial" charset="0"/>
              <a:ea typeface="+mn-ea"/>
              <a:cs typeface="+mn-cs"/>
            </a:endParaRPr>
          </a:p>
        </p:txBody>
      </p:sp>
      <p:cxnSp>
        <p:nvCxnSpPr>
          <p:cNvPr id="22" name="Straight Arrow Connector 21"/>
          <p:cNvCxnSpPr>
            <a:stCxn id="9" idx="2"/>
            <a:endCxn id="20" idx="0"/>
          </p:cNvCxnSpPr>
          <p:nvPr/>
        </p:nvCxnSpPr>
        <p:spPr bwMode="auto">
          <a:xfrm>
            <a:off x="1030165" y="1807708"/>
            <a:ext cx="0" cy="152044"/>
          </a:xfrm>
          <a:prstGeom prst="straightConnector1">
            <a:avLst/>
          </a:prstGeom>
          <a:solidFill>
            <a:srgbClr val="009530"/>
          </a:solidFill>
          <a:ln w="12700" cap="flat" cmpd="sng" algn="ctr">
            <a:solidFill>
              <a:srgbClr val="000000"/>
            </a:solidFill>
            <a:prstDash val="solid"/>
            <a:round/>
            <a:headEnd type="none" w="sm" len="sm"/>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3" name="Straight Arrow Connector 22"/>
          <p:cNvCxnSpPr>
            <a:stCxn id="21" idx="3"/>
            <a:endCxn id="11" idx="1"/>
          </p:cNvCxnSpPr>
          <p:nvPr/>
        </p:nvCxnSpPr>
        <p:spPr bwMode="auto">
          <a:xfrm flipV="1">
            <a:off x="1715965" y="3083346"/>
            <a:ext cx="702116" cy="27078"/>
          </a:xfrm>
          <a:prstGeom prst="straightConnector1">
            <a:avLst/>
          </a:prstGeom>
          <a:solidFill>
            <a:srgbClr val="009530"/>
          </a:solidFill>
          <a:ln w="12700" cap="flat" cmpd="sng" algn="ctr">
            <a:solidFill>
              <a:srgbClr val="000000"/>
            </a:solidFill>
            <a:prstDash val="solid"/>
            <a:round/>
            <a:headEnd type="none" w="sm" len="sm"/>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4" name="Rounded Rectangle 23"/>
          <p:cNvSpPr/>
          <p:nvPr/>
        </p:nvSpPr>
        <p:spPr bwMode="auto">
          <a:xfrm>
            <a:off x="2431013" y="723207"/>
            <a:ext cx="2872507" cy="1890917"/>
          </a:xfrm>
          <a:prstGeom prst="roundRect">
            <a:avLst>
              <a:gd name="adj" fmla="val 27143"/>
            </a:avLst>
          </a:prstGeom>
          <a:gradFill rotWithShape="1">
            <a:gsLst>
              <a:gs pos="0">
                <a:srgbClr val="009530">
                  <a:tint val="50000"/>
                  <a:satMod val="300000"/>
                </a:srgbClr>
              </a:gs>
              <a:gs pos="35000">
                <a:srgbClr val="009530">
                  <a:tint val="37000"/>
                  <a:satMod val="300000"/>
                </a:srgbClr>
              </a:gs>
              <a:gs pos="100000">
                <a:srgbClr val="009530">
                  <a:tint val="15000"/>
                  <a:satMod val="350000"/>
                </a:srgbClr>
              </a:gs>
            </a:gsLst>
            <a:lin ang="16200000" scaled="1"/>
          </a:gradFill>
          <a:ln w="9525" cap="flat" cmpd="sng" algn="ctr">
            <a:solidFill>
              <a:srgbClr val="009530">
                <a:shade val="95000"/>
                <a:satMod val="105000"/>
              </a:srgbClr>
            </a:solidFill>
            <a:prstDash val="solid"/>
            <a:headEnd type="none" w="sm" len="sm"/>
            <a:tailEnd type="none" w="sm" len="sm"/>
          </a:ln>
          <a:effectLst>
            <a:outerShdw blurRad="40000" dist="20000" dir="5400000" rotWithShape="0">
              <a:srgbClr val="000000">
                <a:alpha val="38000"/>
              </a:srgbClr>
            </a:outerShdw>
          </a:effectLst>
          <a:extLst/>
        </p:spPr>
        <p:txBody>
          <a:bodyPr vert="horz" wrap="square" lIns="91440" tIns="45720" rIns="91440" bIns="45720" numCol="1" rtlCol="0"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100" b="0" i="0" u="none" strike="noStrike" kern="0" cap="none" spc="0" normalizeH="0" baseline="0" noProof="0" dirty="0" smtClean="0">
                <a:ln>
                  <a:noFill/>
                </a:ln>
                <a:solidFill>
                  <a:srgbClr val="626469"/>
                </a:solidFill>
                <a:effectLst/>
                <a:uLnTx/>
                <a:uFillTx/>
                <a:latin typeface="Arial" charset="0"/>
                <a:ea typeface="+mn-ea"/>
                <a:cs typeface="+mn-cs"/>
              </a:rPr>
              <a:t>Main Document Header Elements</a:t>
            </a:r>
          </a:p>
        </p:txBody>
      </p:sp>
      <p:cxnSp>
        <p:nvCxnSpPr>
          <p:cNvPr id="25" name="Straight Arrow Connector 24"/>
          <p:cNvCxnSpPr>
            <a:stCxn id="21" idx="3"/>
            <a:endCxn id="24" idx="1"/>
          </p:cNvCxnSpPr>
          <p:nvPr/>
        </p:nvCxnSpPr>
        <p:spPr bwMode="auto">
          <a:xfrm flipV="1">
            <a:off x="1715965" y="1668666"/>
            <a:ext cx="715048" cy="1441758"/>
          </a:xfrm>
          <a:prstGeom prst="straightConnector1">
            <a:avLst/>
          </a:prstGeom>
          <a:solidFill>
            <a:srgbClr val="009530"/>
          </a:solidFill>
          <a:ln w="12700" cap="flat" cmpd="sng" algn="ctr">
            <a:solidFill>
              <a:srgbClr val="000000"/>
            </a:solidFill>
            <a:prstDash val="solid"/>
            <a:round/>
            <a:headEnd type="none" w="sm" len="sm"/>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6" name="Straight Arrow Connector 25"/>
          <p:cNvCxnSpPr>
            <a:stCxn id="11" idx="3"/>
            <a:endCxn id="35" idx="1"/>
          </p:cNvCxnSpPr>
          <p:nvPr/>
        </p:nvCxnSpPr>
        <p:spPr bwMode="auto">
          <a:xfrm flipV="1">
            <a:off x="4018282" y="2891349"/>
            <a:ext cx="303774" cy="191997"/>
          </a:xfrm>
          <a:prstGeom prst="straightConnector1">
            <a:avLst/>
          </a:prstGeom>
          <a:solidFill>
            <a:srgbClr val="009530"/>
          </a:solidFill>
          <a:ln w="12700" cap="flat" cmpd="sng" algn="ctr">
            <a:solidFill>
              <a:srgbClr val="000000"/>
            </a:solidFill>
            <a:prstDash val="solid"/>
            <a:round/>
            <a:headEnd type="none" w="sm" len="sm"/>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7" name="Rounded Rectangle 26"/>
          <p:cNvSpPr/>
          <p:nvPr/>
        </p:nvSpPr>
        <p:spPr bwMode="auto">
          <a:xfrm>
            <a:off x="4274971" y="4999174"/>
            <a:ext cx="1780474" cy="421624"/>
          </a:xfrm>
          <a:prstGeom prst="roundRect">
            <a:avLst>
              <a:gd name="adj" fmla="val 27143"/>
            </a:avLst>
          </a:prstGeom>
          <a:gradFill rotWithShape="1">
            <a:gsLst>
              <a:gs pos="0">
                <a:srgbClr val="009530">
                  <a:tint val="50000"/>
                  <a:satMod val="300000"/>
                </a:srgbClr>
              </a:gs>
              <a:gs pos="35000">
                <a:srgbClr val="009530">
                  <a:tint val="37000"/>
                  <a:satMod val="300000"/>
                </a:srgbClr>
              </a:gs>
              <a:gs pos="100000">
                <a:srgbClr val="009530">
                  <a:tint val="15000"/>
                  <a:satMod val="350000"/>
                </a:srgbClr>
              </a:gs>
            </a:gsLst>
            <a:lin ang="16200000" scaled="1"/>
          </a:gradFill>
          <a:ln w="9525" cap="flat" cmpd="sng" algn="ctr">
            <a:solidFill>
              <a:srgbClr val="009530">
                <a:shade val="95000"/>
                <a:satMod val="105000"/>
              </a:srgbClr>
            </a:solidFill>
            <a:prstDash val="solid"/>
            <a:headEnd type="none" w="sm" len="sm"/>
            <a:tailEnd type="none" w="sm" len="sm"/>
          </a:ln>
          <a:effectLst>
            <a:outerShdw blurRad="40000" dist="20000" dir="5400000" rotWithShape="0">
              <a:srgbClr val="000000">
                <a:alpha val="38000"/>
              </a:srgbClr>
            </a:outerShdw>
          </a:effectLst>
          <a:extLst/>
        </p:spPr>
        <p:txBody>
          <a:bodyPr vert="horz" wrap="square" lIns="91440" tIns="45720" rIns="91440" bIns="45720" numCol="1" rtlCol="0"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400" b="0" i="0" u="none" strike="noStrike" kern="0" cap="none" spc="0" normalizeH="0" baseline="0" noProof="0" dirty="0" smtClean="0">
                <a:ln>
                  <a:noFill/>
                </a:ln>
                <a:solidFill>
                  <a:srgbClr val="626469"/>
                </a:solidFill>
                <a:effectLst/>
                <a:uLnTx/>
                <a:uFillTx/>
                <a:latin typeface="Arial" charset="0"/>
                <a:ea typeface="+mn-ea"/>
                <a:cs typeface="+mn-cs"/>
              </a:rPr>
              <a:t>Agent</a:t>
            </a:r>
          </a:p>
        </p:txBody>
      </p:sp>
      <p:sp>
        <p:nvSpPr>
          <p:cNvPr id="28" name="Rounded Rectangle 27"/>
          <p:cNvSpPr/>
          <p:nvPr/>
        </p:nvSpPr>
        <p:spPr bwMode="auto">
          <a:xfrm>
            <a:off x="4274385" y="4493137"/>
            <a:ext cx="1764432" cy="421624"/>
          </a:xfrm>
          <a:prstGeom prst="roundRect">
            <a:avLst>
              <a:gd name="adj" fmla="val 27143"/>
            </a:avLst>
          </a:prstGeom>
          <a:gradFill rotWithShape="1">
            <a:gsLst>
              <a:gs pos="0">
                <a:srgbClr val="009530">
                  <a:tint val="50000"/>
                  <a:satMod val="300000"/>
                </a:srgbClr>
              </a:gs>
              <a:gs pos="35000">
                <a:srgbClr val="009530">
                  <a:tint val="37000"/>
                  <a:satMod val="300000"/>
                </a:srgbClr>
              </a:gs>
              <a:gs pos="100000">
                <a:srgbClr val="009530">
                  <a:tint val="15000"/>
                  <a:satMod val="350000"/>
                </a:srgbClr>
              </a:gs>
            </a:gsLst>
            <a:lin ang="16200000" scaled="1"/>
          </a:gradFill>
          <a:ln w="9525" cap="flat" cmpd="sng" algn="ctr">
            <a:solidFill>
              <a:srgbClr val="009530">
                <a:shade val="95000"/>
                <a:satMod val="105000"/>
              </a:srgbClr>
            </a:solidFill>
            <a:prstDash val="solid"/>
            <a:headEnd type="none" w="sm" len="sm"/>
            <a:tailEnd type="none" w="sm" len="sm"/>
          </a:ln>
          <a:effectLst>
            <a:outerShdw blurRad="40000" dist="20000" dir="5400000" rotWithShape="0">
              <a:srgbClr val="000000">
                <a:alpha val="38000"/>
              </a:srgbClr>
            </a:outerShdw>
          </a:effectLst>
          <a:extLst/>
        </p:spPr>
        <p:txBody>
          <a:bodyPr vert="horz" wrap="square" lIns="91440" tIns="45720" rIns="91440" bIns="45720" numCol="1" rtlCol="0"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400" b="0" i="0" u="none" strike="noStrike" kern="0" cap="none" spc="0" normalizeH="0" baseline="0" noProof="0" dirty="0" smtClean="0">
                <a:ln>
                  <a:noFill/>
                </a:ln>
                <a:solidFill>
                  <a:srgbClr val="626469"/>
                </a:solidFill>
                <a:effectLst/>
                <a:uLnTx/>
                <a:uFillTx/>
                <a:latin typeface="Arial" charset="0"/>
                <a:ea typeface="+mn-ea"/>
                <a:cs typeface="+mn-cs"/>
              </a:rPr>
              <a:t>Configured Vehicle/Engine</a:t>
            </a:r>
          </a:p>
        </p:txBody>
      </p:sp>
      <p:sp>
        <p:nvSpPr>
          <p:cNvPr id="29" name="Rounded Rectangle 28"/>
          <p:cNvSpPr/>
          <p:nvPr/>
        </p:nvSpPr>
        <p:spPr bwMode="auto">
          <a:xfrm>
            <a:off x="4291013" y="3990786"/>
            <a:ext cx="1764432" cy="421624"/>
          </a:xfrm>
          <a:prstGeom prst="roundRect">
            <a:avLst>
              <a:gd name="adj" fmla="val 27143"/>
            </a:avLst>
          </a:prstGeom>
          <a:gradFill rotWithShape="1">
            <a:gsLst>
              <a:gs pos="0">
                <a:srgbClr val="009530">
                  <a:tint val="50000"/>
                  <a:satMod val="300000"/>
                </a:srgbClr>
              </a:gs>
              <a:gs pos="35000">
                <a:srgbClr val="009530">
                  <a:tint val="37000"/>
                  <a:satMod val="300000"/>
                </a:srgbClr>
              </a:gs>
              <a:gs pos="100000">
                <a:srgbClr val="009530">
                  <a:tint val="15000"/>
                  <a:satMod val="350000"/>
                </a:srgbClr>
              </a:gs>
            </a:gsLst>
            <a:lin ang="16200000" scaled="1"/>
          </a:gradFill>
          <a:ln w="9525" cap="flat" cmpd="sng" algn="ctr">
            <a:solidFill>
              <a:srgbClr val="009530">
                <a:shade val="95000"/>
                <a:satMod val="105000"/>
              </a:srgbClr>
            </a:solidFill>
            <a:prstDash val="solid"/>
            <a:headEnd type="none" w="sm" len="sm"/>
            <a:tailEnd type="none" w="sm" len="sm"/>
          </a:ln>
          <a:effectLst>
            <a:outerShdw blurRad="40000" dist="20000" dir="5400000" rotWithShape="0">
              <a:srgbClr val="000000">
                <a:alpha val="38000"/>
              </a:srgbClr>
            </a:outerShdw>
          </a:effectLst>
          <a:extLst/>
        </p:spPr>
        <p:txBody>
          <a:bodyPr vert="horz" wrap="square" lIns="91440" tIns="45720" rIns="91440" bIns="45720" numCol="1" rtlCol="0"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400" b="0" i="0" u="none" strike="noStrike" kern="0" cap="none" spc="0" normalizeH="0" baseline="0" noProof="0" dirty="0" smtClean="0">
                <a:ln>
                  <a:noFill/>
                </a:ln>
                <a:solidFill>
                  <a:srgbClr val="626469"/>
                </a:solidFill>
                <a:effectLst/>
                <a:uLnTx/>
                <a:uFillTx/>
                <a:latin typeface="Arial" charset="0"/>
                <a:ea typeface="+mn-ea"/>
                <a:cs typeface="+mn-cs"/>
              </a:rPr>
              <a:t>Transport Company</a:t>
            </a:r>
          </a:p>
        </p:txBody>
      </p:sp>
      <p:cxnSp>
        <p:nvCxnSpPr>
          <p:cNvPr id="30" name="Straight Arrow Connector 29"/>
          <p:cNvCxnSpPr>
            <a:stCxn id="16" idx="3"/>
            <a:endCxn id="29" idx="1"/>
          </p:cNvCxnSpPr>
          <p:nvPr/>
        </p:nvCxnSpPr>
        <p:spPr bwMode="auto">
          <a:xfrm>
            <a:off x="3966904" y="4201598"/>
            <a:ext cx="324109" cy="0"/>
          </a:xfrm>
          <a:prstGeom prst="straightConnector1">
            <a:avLst/>
          </a:prstGeom>
          <a:solidFill>
            <a:srgbClr val="009530"/>
          </a:solidFill>
          <a:ln w="12700" cap="flat" cmpd="sng" algn="ctr">
            <a:solidFill>
              <a:srgbClr val="000000"/>
            </a:solidFill>
            <a:prstDash val="solid"/>
            <a:round/>
            <a:headEnd type="none" w="sm" len="sm"/>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1" name="Straight Arrow Connector 30"/>
          <p:cNvCxnSpPr>
            <a:stCxn id="16" idx="3"/>
            <a:endCxn id="28" idx="1"/>
          </p:cNvCxnSpPr>
          <p:nvPr/>
        </p:nvCxnSpPr>
        <p:spPr bwMode="auto">
          <a:xfrm>
            <a:off x="3966904" y="4201598"/>
            <a:ext cx="307481" cy="502351"/>
          </a:xfrm>
          <a:prstGeom prst="straightConnector1">
            <a:avLst/>
          </a:prstGeom>
          <a:solidFill>
            <a:srgbClr val="009530"/>
          </a:solidFill>
          <a:ln w="12700" cap="flat" cmpd="sng" algn="ctr">
            <a:solidFill>
              <a:srgbClr val="000000"/>
            </a:solidFill>
            <a:prstDash val="solid"/>
            <a:round/>
            <a:headEnd type="none" w="sm" len="sm"/>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2" name="Straight Arrow Connector 31"/>
          <p:cNvCxnSpPr>
            <a:stCxn id="16" idx="3"/>
            <a:endCxn id="27" idx="1"/>
          </p:cNvCxnSpPr>
          <p:nvPr/>
        </p:nvCxnSpPr>
        <p:spPr bwMode="auto">
          <a:xfrm>
            <a:off x="3966904" y="4201598"/>
            <a:ext cx="308067" cy="1008388"/>
          </a:xfrm>
          <a:prstGeom prst="straightConnector1">
            <a:avLst/>
          </a:prstGeom>
          <a:solidFill>
            <a:srgbClr val="009530"/>
          </a:solidFill>
          <a:ln w="12700" cap="flat" cmpd="sng" algn="ctr">
            <a:solidFill>
              <a:srgbClr val="000000"/>
            </a:solidFill>
            <a:prstDash val="solid"/>
            <a:round/>
            <a:headEnd type="none" w="sm" len="sm"/>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3" name="Straight Arrow Connector 32"/>
          <p:cNvCxnSpPr>
            <a:stCxn id="16" idx="3"/>
            <a:endCxn id="15" idx="1"/>
          </p:cNvCxnSpPr>
          <p:nvPr/>
        </p:nvCxnSpPr>
        <p:spPr bwMode="auto">
          <a:xfrm>
            <a:off x="3966904" y="4201598"/>
            <a:ext cx="308067" cy="1503688"/>
          </a:xfrm>
          <a:prstGeom prst="straightConnector1">
            <a:avLst/>
          </a:prstGeom>
          <a:solidFill>
            <a:srgbClr val="009530"/>
          </a:solidFill>
          <a:ln w="12700" cap="flat" cmpd="sng" algn="ctr">
            <a:solidFill>
              <a:srgbClr val="000000"/>
            </a:solidFill>
            <a:prstDash val="solid"/>
            <a:round/>
            <a:headEnd type="none" w="sm" len="sm"/>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4" name="Straight Arrow Connector 33"/>
          <p:cNvCxnSpPr>
            <a:stCxn id="21" idx="3"/>
            <a:endCxn id="16" idx="1"/>
          </p:cNvCxnSpPr>
          <p:nvPr/>
        </p:nvCxnSpPr>
        <p:spPr bwMode="auto">
          <a:xfrm>
            <a:off x="1715965" y="3110424"/>
            <a:ext cx="753493" cy="1091174"/>
          </a:xfrm>
          <a:prstGeom prst="straightConnector1">
            <a:avLst/>
          </a:prstGeom>
          <a:solidFill>
            <a:srgbClr val="009530"/>
          </a:solidFill>
          <a:ln w="12700" cap="flat" cmpd="sng" algn="ctr">
            <a:solidFill>
              <a:srgbClr val="000000"/>
            </a:solidFill>
            <a:prstDash val="solid"/>
            <a:round/>
            <a:headEnd type="none" w="sm" len="sm"/>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5" name="Rounded Rectangle 34"/>
          <p:cNvSpPr/>
          <p:nvPr/>
        </p:nvSpPr>
        <p:spPr bwMode="auto">
          <a:xfrm>
            <a:off x="4322056" y="2672274"/>
            <a:ext cx="1814686" cy="438150"/>
          </a:xfrm>
          <a:prstGeom prst="roundRect">
            <a:avLst>
              <a:gd name="adj" fmla="val 27143"/>
            </a:avLst>
          </a:prstGeom>
          <a:gradFill rotWithShape="1">
            <a:gsLst>
              <a:gs pos="0">
                <a:srgbClr val="009530">
                  <a:tint val="50000"/>
                  <a:satMod val="300000"/>
                </a:srgbClr>
              </a:gs>
              <a:gs pos="35000">
                <a:srgbClr val="009530">
                  <a:tint val="37000"/>
                  <a:satMod val="300000"/>
                </a:srgbClr>
              </a:gs>
              <a:gs pos="100000">
                <a:srgbClr val="009530">
                  <a:tint val="15000"/>
                  <a:satMod val="350000"/>
                </a:srgbClr>
              </a:gs>
            </a:gsLst>
            <a:lin ang="16200000" scaled="1"/>
          </a:gradFill>
          <a:ln w="9525" cap="flat" cmpd="sng" algn="ctr">
            <a:solidFill>
              <a:srgbClr val="009530">
                <a:shade val="95000"/>
                <a:satMod val="105000"/>
              </a:srgbClr>
            </a:solidFill>
            <a:prstDash val="solid"/>
            <a:headEnd type="none" w="sm" len="sm"/>
            <a:tailEnd type="none" w="sm" len="sm"/>
          </a:ln>
          <a:effectLst>
            <a:outerShdw blurRad="40000" dist="20000" dir="5400000" rotWithShape="0">
              <a:srgbClr val="000000">
                <a:alpha val="38000"/>
              </a:srgbClr>
            </a:outerShdw>
          </a:effectLst>
          <a:extLst/>
        </p:spPr>
        <p:txBody>
          <a:bodyPr vert="horz" wrap="square" lIns="91440" tIns="45720" rIns="91440" bIns="45720" numCol="1" rtlCol="0"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400" b="0" i="0" u="none" strike="noStrike" kern="0" cap="none" spc="0" normalizeH="0" baseline="0" noProof="0" dirty="0" smtClean="0">
                <a:ln>
                  <a:noFill/>
                </a:ln>
                <a:solidFill>
                  <a:srgbClr val="626469"/>
                </a:solidFill>
                <a:effectLst/>
                <a:uLnTx/>
                <a:uFillTx/>
                <a:latin typeface="Arial" charset="0"/>
                <a:ea typeface="+mn-ea"/>
                <a:cs typeface="+mn-cs"/>
              </a:rPr>
              <a:t>Plant/Product/</a:t>
            </a:r>
            <a:r>
              <a:rPr kumimoji="0" lang="en-US" sz="1400" b="0" i="0" u="none" strike="noStrike" kern="0" cap="none" spc="0" normalizeH="0" baseline="0" noProof="0" dirty="0" err="1" smtClean="0">
                <a:ln>
                  <a:noFill/>
                </a:ln>
                <a:solidFill>
                  <a:srgbClr val="626469"/>
                </a:solidFill>
                <a:effectLst/>
                <a:uLnTx/>
                <a:uFillTx/>
                <a:latin typeface="Arial" charset="0"/>
                <a:ea typeface="+mn-ea"/>
                <a:cs typeface="+mn-cs"/>
              </a:rPr>
              <a:t>Qty</a:t>
            </a:r>
            <a:endParaRPr kumimoji="0" lang="en-US" sz="1400" b="0" i="0" u="none" strike="noStrike" kern="0" cap="none" spc="0" normalizeH="0" baseline="0" noProof="0" dirty="0" smtClean="0">
              <a:ln>
                <a:noFill/>
              </a:ln>
              <a:solidFill>
                <a:srgbClr val="626469"/>
              </a:solidFill>
              <a:effectLst/>
              <a:uLnTx/>
              <a:uFillTx/>
              <a:latin typeface="Arial" charset="0"/>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400" b="0" i="0" u="none" strike="noStrike" kern="0" cap="none" spc="0" normalizeH="0" baseline="0" noProof="0" dirty="0" smtClean="0">
                <a:ln>
                  <a:noFill/>
                </a:ln>
                <a:solidFill>
                  <a:srgbClr val="626469"/>
                </a:solidFill>
                <a:effectLst/>
                <a:uLnTx/>
                <a:uFillTx/>
                <a:latin typeface="Arial" charset="0"/>
                <a:ea typeface="+mn-ea"/>
                <a:cs typeface="+mn-cs"/>
              </a:rPr>
              <a:t>Parties</a:t>
            </a:r>
          </a:p>
        </p:txBody>
      </p:sp>
      <p:cxnSp>
        <p:nvCxnSpPr>
          <p:cNvPr id="36" name="Straight Arrow Connector 35"/>
          <p:cNvCxnSpPr>
            <a:stCxn id="35" idx="3"/>
            <a:endCxn id="14" idx="1"/>
          </p:cNvCxnSpPr>
          <p:nvPr/>
        </p:nvCxnSpPr>
        <p:spPr bwMode="auto">
          <a:xfrm>
            <a:off x="6136742" y="2891349"/>
            <a:ext cx="518333" cy="201522"/>
          </a:xfrm>
          <a:prstGeom prst="straightConnector1">
            <a:avLst/>
          </a:prstGeom>
          <a:solidFill>
            <a:srgbClr val="009530"/>
          </a:solidFill>
          <a:ln w="12700" cap="flat" cmpd="sng" algn="ctr">
            <a:solidFill>
              <a:srgbClr val="000000"/>
            </a:solidFill>
            <a:prstDash val="solid"/>
            <a:round/>
            <a:headEnd type="none" w="sm" len="sm"/>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7" name="Rounded Rectangle 36"/>
          <p:cNvSpPr/>
          <p:nvPr/>
        </p:nvSpPr>
        <p:spPr bwMode="auto">
          <a:xfrm>
            <a:off x="5877098" y="843362"/>
            <a:ext cx="2658917" cy="495122"/>
          </a:xfrm>
          <a:prstGeom prst="roundRect">
            <a:avLst/>
          </a:prstGeom>
          <a:gradFill rotWithShape="1">
            <a:gsLst>
              <a:gs pos="0">
                <a:srgbClr val="FFFFFF">
                  <a:shade val="51000"/>
                  <a:satMod val="130000"/>
                </a:srgbClr>
              </a:gs>
              <a:gs pos="80000">
                <a:srgbClr val="FFFFFF">
                  <a:shade val="93000"/>
                  <a:satMod val="130000"/>
                </a:srgbClr>
              </a:gs>
              <a:gs pos="100000">
                <a:srgbClr val="FFFFFF">
                  <a:shade val="94000"/>
                  <a:satMod val="135000"/>
                </a:srgbClr>
              </a:gs>
            </a:gsLst>
            <a:lin ang="16200000" scaled="0"/>
          </a:gradFill>
          <a:ln>
            <a:noFill/>
            <a:headEnd type="none" w="sm" len="sm"/>
            <a:tailEnd type="none" w="sm" len="sm"/>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xtLst/>
        </p:spPr>
        <p:txBody>
          <a:bodyPr vert="horz" wrap="square" lIns="91440" tIns="45720" rIns="91440" bIns="45720" numCol="1" rtlCol="0"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800" b="0" i="0" u="none" strike="noStrike" kern="0" cap="none" spc="0" normalizeH="0" baseline="0" noProof="0" dirty="0" smtClean="0">
                <a:ln>
                  <a:noFill/>
                </a:ln>
                <a:solidFill>
                  <a:srgbClr val="626469"/>
                </a:solidFill>
                <a:effectLst/>
                <a:uLnTx/>
                <a:uFillTx/>
                <a:latin typeface="Arial" charset="0"/>
                <a:ea typeface="+mn-ea"/>
                <a:cs typeface="+mn-cs"/>
              </a:rPr>
              <a:t>Shipments Only</a:t>
            </a:r>
          </a:p>
        </p:txBody>
      </p:sp>
      <p:sp>
        <p:nvSpPr>
          <p:cNvPr id="45" name="Rounded Rectangle 44"/>
          <p:cNvSpPr/>
          <p:nvPr/>
        </p:nvSpPr>
        <p:spPr bwMode="auto">
          <a:xfrm>
            <a:off x="2527711" y="1172396"/>
            <a:ext cx="2637497" cy="455179"/>
          </a:xfrm>
          <a:prstGeom prst="roundRect">
            <a:avLst>
              <a:gd name="adj" fmla="val 27143"/>
            </a:avLst>
          </a:prstGeom>
          <a:gradFill rotWithShape="1">
            <a:gsLst>
              <a:gs pos="0">
                <a:srgbClr val="009530">
                  <a:tint val="50000"/>
                  <a:satMod val="300000"/>
                </a:srgbClr>
              </a:gs>
              <a:gs pos="35000">
                <a:srgbClr val="009530">
                  <a:tint val="37000"/>
                  <a:satMod val="300000"/>
                </a:srgbClr>
              </a:gs>
              <a:gs pos="100000">
                <a:srgbClr val="009530">
                  <a:tint val="15000"/>
                  <a:satMod val="350000"/>
                </a:srgbClr>
              </a:gs>
            </a:gsLst>
            <a:lin ang="16200000" scaled="1"/>
          </a:gradFill>
          <a:ln w="9525" cap="flat" cmpd="sng" algn="ctr">
            <a:solidFill>
              <a:srgbClr val="009530">
                <a:shade val="95000"/>
                <a:satMod val="105000"/>
              </a:srgbClr>
            </a:solidFill>
            <a:prstDash val="solid"/>
            <a:headEnd type="none" w="sm" len="sm"/>
            <a:tailEnd type="none" w="sm" len="sm"/>
          </a:ln>
          <a:effectLst>
            <a:outerShdw blurRad="40000" dist="20000" dir="5400000" rotWithShape="0">
              <a:srgbClr val="000000">
                <a:alpha val="38000"/>
              </a:srgbClr>
            </a:outerShdw>
          </a:effectLst>
          <a:extLst/>
        </p:spPr>
        <p:txBody>
          <a:bodyPr vert="horz" wrap="square" lIns="91440" tIns="45720" rIns="91440" bIns="45720" numCol="1" rtlCol="0"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lang="en-US" sz="1100" kern="0" noProof="0" dirty="0" smtClean="0">
                <a:solidFill>
                  <a:srgbClr val="626469"/>
                </a:solidFill>
                <a:latin typeface="Arial" charset="0"/>
              </a:rPr>
              <a:t>Movement Type, </a:t>
            </a:r>
            <a:r>
              <a:rPr lang="en-US" sz="1100" kern="0" noProof="0" dirty="0" err="1" smtClean="0">
                <a:solidFill>
                  <a:srgbClr val="626469"/>
                </a:solidFill>
                <a:latin typeface="Arial" charset="0"/>
              </a:rPr>
              <a:t>DocumentID</a:t>
            </a:r>
            <a:r>
              <a:rPr lang="en-US" sz="1100" kern="0" noProof="0" dirty="0" smtClean="0">
                <a:solidFill>
                  <a:srgbClr val="626469"/>
                </a:solidFill>
                <a:latin typeface="Arial" charset="0"/>
              </a:rPr>
              <a:t>, Document Originator</a:t>
            </a:r>
            <a:endParaRPr kumimoji="0" lang="en-US" sz="1100" b="0" i="0" u="none" strike="noStrike" kern="0" cap="none" spc="0" normalizeH="0" baseline="0" noProof="0" dirty="0" smtClean="0">
              <a:ln>
                <a:noFill/>
              </a:ln>
              <a:solidFill>
                <a:srgbClr val="626469"/>
              </a:solidFill>
              <a:effectLst/>
              <a:uLnTx/>
              <a:uFillTx/>
              <a:latin typeface="Arial" charset="0"/>
            </a:endParaRPr>
          </a:p>
        </p:txBody>
      </p:sp>
      <p:sp>
        <p:nvSpPr>
          <p:cNvPr id="47" name="Rounded Rectangle 46"/>
          <p:cNvSpPr/>
          <p:nvPr/>
        </p:nvSpPr>
        <p:spPr bwMode="auto">
          <a:xfrm>
            <a:off x="2537489" y="1738964"/>
            <a:ext cx="2637497" cy="455179"/>
          </a:xfrm>
          <a:prstGeom prst="roundRect">
            <a:avLst>
              <a:gd name="adj" fmla="val 27143"/>
            </a:avLst>
          </a:prstGeom>
          <a:gradFill rotWithShape="1">
            <a:gsLst>
              <a:gs pos="0">
                <a:srgbClr val="009530">
                  <a:tint val="50000"/>
                  <a:satMod val="300000"/>
                </a:srgbClr>
              </a:gs>
              <a:gs pos="35000">
                <a:srgbClr val="009530">
                  <a:tint val="37000"/>
                  <a:satMod val="300000"/>
                </a:srgbClr>
              </a:gs>
              <a:gs pos="100000">
                <a:srgbClr val="009530">
                  <a:tint val="15000"/>
                  <a:satMod val="350000"/>
                </a:srgbClr>
              </a:gs>
            </a:gsLst>
            <a:lin ang="16200000" scaled="1"/>
          </a:gradFill>
          <a:ln w="9525" cap="flat" cmpd="sng" algn="ctr">
            <a:solidFill>
              <a:srgbClr val="009530">
                <a:shade val="95000"/>
                <a:satMod val="105000"/>
              </a:srgbClr>
            </a:solidFill>
            <a:prstDash val="solid"/>
            <a:headEnd type="none" w="sm" len="sm"/>
            <a:tailEnd type="none" w="sm" len="sm"/>
          </a:ln>
          <a:effectLst>
            <a:outerShdw blurRad="40000" dist="20000" dir="5400000" rotWithShape="0">
              <a:srgbClr val="000000">
                <a:alpha val="38000"/>
              </a:srgbClr>
            </a:outerShdw>
          </a:effectLst>
          <a:extLst/>
        </p:spPr>
        <p:txBody>
          <a:bodyPr vert="horz" wrap="square" lIns="91440" tIns="45720" rIns="91440" bIns="45720" numCol="1" rtlCol="0"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lang="en-US" sz="1100" kern="0" noProof="0" dirty="0" smtClean="0">
                <a:solidFill>
                  <a:srgbClr val="626469"/>
                </a:solidFill>
                <a:latin typeface="Arial" charset="0"/>
              </a:rPr>
              <a:t>Header References</a:t>
            </a:r>
            <a:endParaRPr kumimoji="0" lang="en-US" sz="1100" b="0" i="0" u="none" strike="noStrike" kern="0" cap="none" spc="0" normalizeH="0" baseline="0" noProof="0" dirty="0" smtClean="0">
              <a:ln>
                <a:noFill/>
              </a:ln>
              <a:solidFill>
                <a:srgbClr val="626469"/>
              </a:solidFill>
              <a:effectLst/>
              <a:uLnTx/>
              <a:uFillTx/>
              <a:latin typeface="Arial" charset="0"/>
            </a:endParaRPr>
          </a:p>
        </p:txBody>
      </p:sp>
      <p:sp>
        <p:nvSpPr>
          <p:cNvPr id="50" name="Rounded Rectangle 49"/>
          <p:cNvSpPr/>
          <p:nvPr/>
        </p:nvSpPr>
        <p:spPr bwMode="auto">
          <a:xfrm>
            <a:off x="6671914" y="5705286"/>
            <a:ext cx="1787093" cy="372010"/>
          </a:xfrm>
          <a:prstGeom prst="roundRect">
            <a:avLst>
              <a:gd name="adj" fmla="val 27143"/>
            </a:avLst>
          </a:prstGeom>
          <a:gradFill rotWithShape="1">
            <a:gsLst>
              <a:gs pos="0">
                <a:srgbClr val="009530">
                  <a:tint val="50000"/>
                  <a:satMod val="300000"/>
                </a:srgbClr>
              </a:gs>
              <a:gs pos="35000">
                <a:srgbClr val="009530">
                  <a:tint val="37000"/>
                  <a:satMod val="300000"/>
                </a:srgbClr>
              </a:gs>
              <a:gs pos="100000">
                <a:srgbClr val="009530">
                  <a:tint val="15000"/>
                  <a:satMod val="350000"/>
                </a:srgbClr>
              </a:gs>
            </a:gsLst>
            <a:lin ang="16200000" scaled="1"/>
          </a:gradFill>
          <a:ln w="9525" cap="flat" cmpd="sng" algn="ctr">
            <a:solidFill>
              <a:srgbClr val="009530">
                <a:shade val="95000"/>
                <a:satMod val="105000"/>
              </a:srgbClr>
            </a:solidFill>
            <a:prstDash val="solid"/>
            <a:headEnd type="none" w="sm" len="sm"/>
            <a:tailEnd type="none" w="sm" len="sm"/>
          </a:ln>
          <a:effectLst>
            <a:outerShdw blurRad="40000" dist="20000" dir="5400000" rotWithShape="0">
              <a:srgbClr val="000000">
                <a:alpha val="38000"/>
              </a:srgbClr>
            </a:outerShdw>
          </a:effectLst>
          <a:extLst/>
        </p:spPr>
        <p:txBody>
          <a:bodyPr vert="horz" wrap="square" lIns="91440" tIns="45720" rIns="91440" bIns="45720" numCol="1" rtlCol="0"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400" b="0" i="0" u="none" strike="noStrike" kern="0" cap="none" spc="0" normalizeH="0" baseline="0" noProof="0" dirty="0" smtClean="0">
                <a:ln>
                  <a:noFill/>
                </a:ln>
                <a:solidFill>
                  <a:srgbClr val="626469"/>
                </a:solidFill>
                <a:effectLst/>
                <a:uLnTx/>
                <a:uFillTx/>
                <a:latin typeface="Arial" charset="0"/>
                <a:ea typeface="+mn-ea"/>
                <a:cs typeface="+mn-cs"/>
              </a:rPr>
              <a:t>Detail References</a:t>
            </a:r>
          </a:p>
        </p:txBody>
      </p:sp>
      <p:cxnSp>
        <p:nvCxnSpPr>
          <p:cNvPr id="53" name="Straight Arrow Connector 52"/>
          <p:cNvCxnSpPr>
            <a:stCxn id="15" idx="3"/>
            <a:endCxn id="50" idx="1"/>
          </p:cNvCxnSpPr>
          <p:nvPr/>
        </p:nvCxnSpPr>
        <p:spPr bwMode="auto">
          <a:xfrm>
            <a:off x="6052920" y="5705286"/>
            <a:ext cx="618994" cy="186005"/>
          </a:xfrm>
          <a:prstGeom prst="straightConnector1">
            <a:avLst/>
          </a:prstGeom>
          <a:solidFill>
            <a:srgbClr val="009530"/>
          </a:solidFill>
          <a:ln w="12700" cap="flat" cmpd="sng" algn="ctr">
            <a:solidFill>
              <a:srgbClr val="000000"/>
            </a:solidFill>
            <a:prstDash val="solid"/>
            <a:round/>
            <a:headEnd type="none" w="sm" len="sm"/>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58" name="Rounded Rectangle 57"/>
          <p:cNvSpPr/>
          <p:nvPr/>
        </p:nvSpPr>
        <p:spPr bwMode="auto">
          <a:xfrm>
            <a:off x="4353099" y="3143818"/>
            <a:ext cx="1814686" cy="438150"/>
          </a:xfrm>
          <a:prstGeom prst="roundRect">
            <a:avLst>
              <a:gd name="adj" fmla="val 27143"/>
            </a:avLst>
          </a:prstGeom>
          <a:gradFill rotWithShape="1">
            <a:gsLst>
              <a:gs pos="0">
                <a:srgbClr val="009530">
                  <a:tint val="50000"/>
                  <a:satMod val="300000"/>
                </a:srgbClr>
              </a:gs>
              <a:gs pos="35000">
                <a:srgbClr val="009530">
                  <a:tint val="37000"/>
                  <a:satMod val="300000"/>
                </a:srgbClr>
              </a:gs>
              <a:gs pos="100000">
                <a:srgbClr val="009530">
                  <a:tint val="15000"/>
                  <a:satMod val="350000"/>
                </a:srgbClr>
              </a:gs>
            </a:gsLst>
            <a:lin ang="16200000" scaled="1"/>
          </a:gradFill>
          <a:ln w="9525" cap="flat" cmpd="sng" algn="ctr">
            <a:solidFill>
              <a:srgbClr val="009530">
                <a:shade val="95000"/>
                <a:satMod val="105000"/>
              </a:srgbClr>
            </a:solidFill>
            <a:prstDash val="solid"/>
            <a:headEnd type="none" w="sm" len="sm"/>
            <a:tailEnd type="none" w="sm" len="sm"/>
          </a:ln>
          <a:effectLst>
            <a:outerShdw blurRad="40000" dist="20000" dir="5400000" rotWithShape="0">
              <a:srgbClr val="000000">
                <a:alpha val="38000"/>
              </a:srgbClr>
            </a:outerShdw>
          </a:effectLst>
          <a:extLst/>
        </p:spPr>
        <p:txBody>
          <a:bodyPr vert="horz" wrap="square" lIns="91440" tIns="45720" rIns="91440" bIns="45720" numCol="1" rtlCol="0"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400" b="0" i="0" u="none" strike="noStrike" kern="0" cap="none" spc="0" normalizeH="0" baseline="0" noProof="0" dirty="0" smtClean="0">
                <a:ln>
                  <a:noFill/>
                </a:ln>
                <a:solidFill>
                  <a:srgbClr val="626469"/>
                </a:solidFill>
                <a:effectLst/>
                <a:uLnTx/>
                <a:uFillTx/>
                <a:latin typeface="Arial" charset="0"/>
                <a:ea typeface="+mn-ea"/>
                <a:cs typeface="+mn-cs"/>
              </a:rPr>
              <a:t>Detail References</a:t>
            </a:r>
          </a:p>
        </p:txBody>
      </p:sp>
      <p:cxnSp>
        <p:nvCxnSpPr>
          <p:cNvPr id="60" name="Straight Arrow Connector 59"/>
          <p:cNvCxnSpPr>
            <a:stCxn id="11" idx="3"/>
            <a:endCxn id="58" idx="1"/>
          </p:cNvCxnSpPr>
          <p:nvPr/>
        </p:nvCxnSpPr>
        <p:spPr bwMode="auto">
          <a:xfrm>
            <a:off x="4018282" y="3083346"/>
            <a:ext cx="334817" cy="279547"/>
          </a:xfrm>
          <a:prstGeom prst="straightConnector1">
            <a:avLst/>
          </a:prstGeom>
          <a:solidFill>
            <a:srgbClr val="009530"/>
          </a:solidFill>
          <a:ln w="12700" cap="flat" cmpd="sng" algn="ctr">
            <a:solidFill>
              <a:srgbClr val="000000"/>
            </a:solidFill>
            <a:prstDash val="solid"/>
            <a:round/>
            <a:headEnd type="none" w="sm" len="sm"/>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Tree>
    <p:extLst>
      <p:ext uri="{BB962C8B-B14F-4D97-AF65-F5344CB8AC3E}">
        <p14:creationId xmlns:p14="http://schemas.microsoft.com/office/powerpoint/2010/main" val="364953249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BOL Structure Overview</a:t>
            </a:r>
          </a:p>
        </p:txBody>
      </p:sp>
      <p:sp>
        <p:nvSpPr>
          <p:cNvPr id="4" name="Rounded Rectangle 3"/>
          <p:cNvSpPr/>
          <p:nvPr/>
        </p:nvSpPr>
        <p:spPr bwMode="auto">
          <a:xfrm>
            <a:off x="316922" y="1066800"/>
            <a:ext cx="1447800" cy="533044"/>
          </a:xfrm>
          <a:prstGeom prst="roundRect">
            <a:avLst>
              <a:gd name="adj" fmla="val 27143"/>
            </a:avLst>
          </a:prstGeom>
          <a:gradFill rotWithShape="1">
            <a:gsLst>
              <a:gs pos="0">
                <a:srgbClr val="009530">
                  <a:tint val="50000"/>
                  <a:satMod val="300000"/>
                </a:srgbClr>
              </a:gs>
              <a:gs pos="35000">
                <a:srgbClr val="009530">
                  <a:tint val="37000"/>
                  <a:satMod val="300000"/>
                </a:srgbClr>
              </a:gs>
              <a:gs pos="100000">
                <a:srgbClr val="009530">
                  <a:tint val="15000"/>
                  <a:satMod val="350000"/>
                </a:srgbClr>
              </a:gs>
            </a:gsLst>
            <a:lin ang="16200000" scaled="1"/>
          </a:gradFill>
          <a:ln w="9525" cap="flat" cmpd="sng" algn="ctr">
            <a:solidFill>
              <a:srgbClr val="009530">
                <a:shade val="95000"/>
                <a:satMod val="105000"/>
              </a:srgbClr>
            </a:solidFill>
            <a:prstDash val="solid"/>
            <a:headEnd type="none" w="sm" len="sm"/>
            <a:tailEnd type="none" w="sm" len="sm"/>
          </a:ln>
          <a:effectLst>
            <a:outerShdw blurRad="40000" dist="20000" dir="5400000" rotWithShape="0">
              <a:srgbClr val="000000">
                <a:alpha val="38000"/>
              </a:srgbClr>
            </a:outerShdw>
          </a:effectLst>
          <a:extLst/>
        </p:spPr>
        <p:txBody>
          <a:bodyPr vert="horz" wrap="square" lIns="91440" tIns="45720" rIns="91440" bIns="45720" numCol="1" rtlCol="0"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800" b="0" i="0" u="none" strike="noStrike" kern="0" cap="none" spc="0" normalizeH="0" baseline="0" noProof="0" dirty="0" smtClean="0">
                <a:ln>
                  <a:noFill/>
                </a:ln>
                <a:solidFill>
                  <a:srgbClr val="626469"/>
                </a:solidFill>
                <a:effectLst/>
                <a:uLnTx/>
                <a:uFillTx/>
                <a:latin typeface="Arial" charset="0"/>
                <a:ea typeface="+mn-ea"/>
                <a:cs typeface="+mn-cs"/>
              </a:rPr>
              <a:t>Header</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900" b="0" i="0" u="none" strike="noStrike" kern="0" cap="none" spc="0" normalizeH="0" baseline="0" noProof="0" dirty="0" smtClean="0">
                <a:ln>
                  <a:noFill/>
                </a:ln>
                <a:solidFill>
                  <a:srgbClr val="626469"/>
                </a:solidFill>
                <a:effectLst/>
                <a:uLnTx/>
                <a:uFillTx/>
                <a:latin typeface="Arial" charset="0"/>
                <a:ea typeface="+mn-ea"/>
                <a:cs typeface="+mn-cs"/>
              </a:rPr>
              <a:t>(Basic Envelop)</a:t>
            </a:r>
          </a:p>
        </p:txBody>
      </p:sp>
      <p:sp>
        <p:nvSpPr>
          <p:cNvPr id="5" name="Rounded Rectangle 4"/>
          <p:cNvSpPr/>
          <p:nvPr/>
        </p:nvSpPr>
        <p:spPr bwMode="auto">
          <a:xfrm>
            <a:off x="5831608" y="4494156"/>
            <a:ext cx="1600201" cy="685800"/>
          </a:xfrm>
          <a:prstGeom prst="roundRect">
            <a:avLst>
              <a:gd name="adj" fmla="val 27143"/>
            </a:avLst>
          </a:prstGeom>
          <a:gradFill rotWithShape="1">
            <a:gsLst>
              <a:gs pos="0">
                <a:srgbClr val="009530">
                  <a:tint val="50000"/>
                  <a:satMod val="300000"/>
                </a:srgbClr>
              </a:gs>
              <a:gs pos="35000">
                <a:srgbClr val="009530">
                  <a:tint val="37000"/>
                  <a:satMod val="300000"/>
                </a:srgbClr>
              </a:gs>
              <a:gs pos="100000">
                <a:srgbClr val="009530">
                  <a:tint val="15000"/>
                  <a:satMod val="350000"/>
                </a:srgbClr>
              </a:gs>
            </a:gsLst>
            <a:lin ang="16200000" scaled="1"/>
          </a:gradFill>
          <a:ln w="9525" cap="flat" cmpd="sng" algn="ctr">
            <a:solidFill>
              <a:srgbClr val="009530">
                <a:shade val="95000"/>
                <a:satMod val="105000"/>
              </a:srgbClr>
            </a:solidFill>
            <a:prstDash val="solid"/>
            <a:headEnd type="none" w="sm" len="sm"/>
            <a:tailEnd type="none" w="sm" len="sm"/>
          </a:ln>
          <a:effectLst>
            <a:outerShdw blurRad="40000" dist="20000" dir="5400000" rotWithShape="0">
              <a:srgbClr val="000000">
                <a:alpha val="38000"/>
              </a:srgbClr>
            </a:outerShdw>
          </a:effectLst>
          <a:extLst/>
        </p:spPr>
        <p:txBody>
          <a:bodyPr vert="horz" wrap="square" lIns="91440" tIns="45720" rIns="91440" bIns="45720" numCol="1" rtlCol="0"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600" b="0" i="0" u="none" strike="noStrike" kern="0" cap="none" spc="0" normalizeH="0" baseline="0" noProof="0" dirty="0" smtClean="0">
                <a:ln>
                  <a:noFill/>
                </a:ln>
                <a:solidFill>
                  <a:srgbClr val="626469"/>
                </a:solidFill>
                <a:effectLst/>
                <a:uLnTx/>
                <a:uFillTx/>
                <a:latin typeface="Arial" charset="0"/>
                <a:ea typeface="+mn-ea"/>
                <a:cs typeface="+mn-cs"/>
              </a:rPr>
              <a:t>Shipment</a:t>
            </a:r>
          </a:p>
        </p:txBody>
      </p:sp>
      <p:sp>
        <p:nvSpPr>
          <p:cNvPr id="6" name="Rounded Rectangle 5"/>
          <p:cNvSpPr/>
          <p:nvPr/>
        </p:nvSpPr>
        <p:spPr bwMode="auto">
          <a:xfrm>
            <a:off x="5755407" y="4417956"/>
            <a:ext cx="1600201" cy="685800"/>
          </a:xfrm>
          <a:prstGeom prst="roundRect">
            <a:avLst>
              <a:gd name="adj" fmla="val 27143"/>
            </a:avLst>
          </a:prstGeom>
          <a:gradFill rotWithShape="1">
            <a:gsLst>
              <a:gs pos="0">
                <a:srgbClr val="009530">
                  <a:tint val="50000"/>
                  <a:satMod val="300000"/>
                </a:srgbClr>
              </a:gs>
              <a:gs pos="35000">
                <a:srgbClr val="009530">
                  <a:tint val="37000"/>
                  <a:satMod val="300000"/>
                </a:srgbClr>
              </a:gs>
              <a:gs pos="100000">
                <a:srgbClr val="009530">
                  <a:tint val="15000"/>
                  <a:satMod val="350000"/>
                </a:srgbClr>
              </a:gs>
            </a:gsLst>
            <a:lin ang="16200000" scaled="1"/>
          </a:gradFill>
          <a:ln w="9525" cap="flat" cmpd="sng" algn="ctr">
            <a:solidFill>
              <a:srgbClr val="009530">
                <a:shade val="95000"/>
                <a:satMod val="105000"/>
              </a:srgbClr>
            </a:solidFill>
            <a:prstDash val="solid"/>
            <a:headEnd type="none" w="sm" len="sm"/>
            <a:tailEnd type="none" w="sm" len="sm"/>
          </a:ln>
          <a:effectLst>
            <a:outerShdw blurRad="40000" dist="20000" dir="5400000" rotWithShape="0">
              <a:srgbClr val="000000">
                <a:alpha val="38000"/>
              </a:srgbClr>
            </a:outerShdw>
          </a:effectLst>
          <a:extLst/>
        </p:spPr>
        <p:txBody>
          <a:bodyPr vert="horz" wrap="square" lIns="91440" tIns="45720" rIns="91440" bIns="45720" numCol="1" rtlCol="0"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600" b="0" i="0" u="none" strike="noStrike" kern="0" cap="none" spc="0" normalizeH="0" baseline="0" noProof="0" dirty="0" smtClean="0">
                <a:ln>
                  <a:noFill/>
                </a:ln>
                <a:solidFill>
                  <a:srgbClr val="626469"/>
                </a:solidFill>
                <a:effectLst/>
                <a:uLnTx/>
                <a:uFillTx/>
                <a:latin typeface="Arial" charset="0"/>
                <a:ea typeface="+mn-ea"/>
                <a:cs typeface="+mn-cs"/>
              </a:rPr>
              <a:t>Compartment</a:t>
            </a:r>
          </a:p>
        </p:txBody>
      </p:sp>
      <p:sp>
        <p:nvSpPr>
          <p:cNvPr id="7" name="Rounded Rectangle 6"/>
          <p:cNvSpPr/>
          <p:nvPr/>
        </p:nvSpPr>
        <p:spPr bwMode="auto">
          <a:xfrm>
            <a:off x="381000" y="2009901"/>
            <a:ext cx="1447800" cy="455179"/>
          </a:xfrm>
          <a:prstGeom prst="roundRect">
            <a:avLst>
              <a:gd name="adj" fmla="val 27143"/>
            </a:avLst>
          </a:prstGeom>
          <a:gradFill rotWithShape="1">
            <a:gsLst>
              <a:gs pos="0">
                <a:srgbClr val="009530">
                  <a:tint val="50000"/>
                  <a:satMod val="300000"/>
                </a:srgbClr>
              </a:gs>
              <a:gs pos="35000">
                <a:srgbClr val="009530">
                  <a:tint val="37000"/>
                  <a:satMod val="300000"/>
                </a:srgbClr>
              </a:gs>
              <a:gs pos="100000">
                <a:srgbClr val="009530">
                  <a:tint val="15000"/>
                  <a:satMod val="350000"/>
                </a:srgbClr>
              </a:gs>
            </a:gsLst>
            <a:lin ang="16200000" scaled="1"/>
          </a:gradFill>
          <a:ln w="9525" cap="flat" cmpd="sng" algn="ctr">
            <a:solidFill>
              <a:srgbClr val="009530">
                <a:shade val="95000"/>
                <a:satMod val="105000"/>
              </a:srgbClr>
            </a:solidFill>
            <a:prstDash val="solid"/>
            <a:headEnd type="none" w="sm" len="sm"/>
            <a:tailEnd type="none" w="sm" len="sm"/>
          </a:ln>
          <a:effectLst>
            <a:outerShdw blurRad="40000" dist="20000" dir="5400000" rotWithShape="0">
              <a:srgbClr val="000000">
                <a:alpha val="38000"/>
              </a:srgbClr>
            </a:outerShdw>
          </a:effectLst>
          <a:extLst/>
        </p:spPr>
        <p:txBody>
          <a:bodyPr vert="horz" wrap="square" lIns="91440" tIns="45720" rIns="91440" bIns="45720" numCol="1" rtlCol="0"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600" b="0" i="0" u="none" strike="noStrike" kern="0" cap="none" spc="0" normalizeH="0" baseline="0" noProof="0" dirty="0" smtClean="0">
                <a:ln>
                  <a:noFill/>
                </a:ln>
                <a:solidFill>
                  <a:srgbClr val="626469"/>
                </a:solidFill>
                <a:effectLst/>
                <a:uLnTx/>
                <a:uFillTx/>
                <a:latin typeface="Arial" charset="0"/>
                <a:ea typeface="+mn-ea"/>
                <a:cs typeface="+mn-cs"/>
              </a:rPr>
              <a:t>Posting</a:t>
            </a:r>
          </a:p>
        </p:txBody>
      </p:sp>
      <p:sp>
        <p:nvSpPr>
          <p:cNvPr id="8" name="Rounded Rectangle 7"/>
          <p:cNvSpPr/>
          <p:nvPr/>
        </p:nvSpPr>
        <p:spPr bwMode="auto">
          <a:xfrm>
            <a:off x="5835765" y="3498269"/>
            <a:ext cx="1371600" cy="632796"/>
          </a:xfrm>
          <a:prstGeom prst="roundRect">
            <a:avLst>
              <a:gd name="adj" fmla="val 27143"/>
            </a:avLst>
          </a:prstGeom>
          <a:gradFill rotWithShape="1">
            <a:gsLst>
              <a:gs pos="0">
                <a:srgbClr val="009530">
                  <a:tint val="50000"/>
                  <a:satMod val="300000"/>
                </a:srgbClr>
              </a:gs>
              <a:gs pos="35000">
                <a:srgbClr val="009530">
                  <a:tint val="37000"/>
                  <a:satMod val="300000"/>
                </a:srgbClr>
              </a:gs>
              <a:gs pos="100000">
                <a:srgbClr val="009530">
                  <a:tint val="15000"/>
                  <a:satMod val="350000"/>
                </a:srgbClr>
              </a:gs>
            </a:gsLst>
            <a:lin ang="16200000" scaled="1"/>
          </a:gradFill>
          <a:ln w="9525" cap="flat" cmpd="sng" algn="ctr">
            <a:solidFill>
              <a:srgbClr val="009530">
                <a:shade val="95000"/>
                <a:satMod val="105000"/>
              </a:srgbClr>
            </a:solidFill>
            <a:prstDash val="solid"/>
            <a:headEnd type="none" w="sm" len="sm"/>
            <a:tailEnd type="none" w="sm" len="sm"/>
          </a:ln>
          <a:effectLst>
            <a:outerShdw blurRad="40000" dist="20000" dir="5400000" rotWithShape="0">
              <a:srgbClr val="000000">
                <a:alpha val="38000"/>
              </a:srgbClr>
            </a:outerShdw>
          </a:effectLst>
          <a:extLst/>
        </p:spPr>
        <p:txBody>
          <a:bodyPr vert="horz" wrap="square" lIns="91440" tIns="45720" rIns="91440" bIns="45720" numCol="1" rtlCol="0"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600" b="0" i="0" u="none" strike="noStrike" kern="0" cap="none" spc="0" normalizeH="0" baseline="0" noProof="0" dirty="0" smtClean="0">
                <a:ln>
                  <a:noFill/>
                </a:ln>
                <a:solidFill>
                  <a:srgbClr val="626469"/>
                </a:solidFill>
                <a:effectLst/>
                <a:uLnTx/>
                <a:uFillTx/>
                <a:latin typeface="Arial" charset="0"/>
                <a:ea typeface="+mn-ea"/>
                <a:cs typeface="+mn-cs"/>
              </a:rPr>
              <a:t>Loading</a:t>
            </a:r>
            <a:r>
              <a:rPr kumimoji="0" lang="en-US" sz="1600" b="0" i="0" u="none" strike="noStrike" kern="0" cap="none" spc="0" normalizeH="0" noProof="0" dirty="0" smtClean="0">
                <a:ln>
                  <a:noFill/>
                </a:ln>
                <a:solidFill>
                  <a:srgbClr val="626469"/>
                </a:solidFill>
                <a:effectLst/>
                <a:uLnTx/>
                <a:uFillTx/>
                <a:latin typeface="Arial" charset="0"/>
                <a:ea typeface="+mn-ea"/>
                <a:cs typeface="+mn-cs"/>
              </a:rPr>
              <a:t> Part ID</a:t>
            </a:r>
            <a:endParaRPr kumimoji="0" lang="en-US" sz="1600" b="0" i="0" u="none" strike="noStrike" kern="0" cap="none" spc="0" normalizeH="0" baseline="0" noProof="0" dirty="0" smtClean="0">
              <a:ln>
                <a:noFill/>
              </a:ln>
              <a:solidFill>
                <a:srgbClr val="626469"/>
              </a:solidFill>
              <a:effectLst/>
              <a:uLnTx/>
              <a:uFillTx/>
              <a:latin typeface="Arial" charset="0"/>
              <a:ea typeface="+mn-ea"/>
              <a:cs typeface="+mn-cs"/>
            </a:endParaRPr>
          </a:p>
        </p:txBody>
      </p:sp>
      <p:sp>
        <p:nvSpPr>
          <p:cNvPr id="9" name="Rounded Rectangle 8"/>
          <p:cNvSpPr/>
          <p:nvPr/>
        </p:nvSpPr>
        <p:spPr bwMode="auto">
          <a:xfrm>
            <a:off x="2209800" y="2667000"/>
            <a:ext cx="1447800" cy="522501"/>
          </a:xfrm>
          <a:prstGeom prst="roundRect">
            <a:avLst>
              <a:gd name="adj" fmla="val 27143"/>
            </a:avLst>
          </a:prstGeom>
          <a:gradFill rotWithShape="1">
            <a:gsLst>
              <a:gs pos="0">
                <a:srgbClr val="009530">
                  <a:tint val="50000"/>
                  <a:satMod val="300000"/>
                </a:srgbClr>
              </a:gs>
              <a:gs pos="35000">
                <a:srgbClr val="009530">
                  <a:tint val="37000"/>
                  <a:satMod val="300000"/>
                </a:srgbClr>
              </a:gs>
              <a:gs pos="100000">
                <a:srgbClr val="009530">
                  <a:tint val="15000"/>
                  <a:satMod val="350000"/>
                </a:srgbClr>
              </a:gs>
            </a:gsLst>
            <a:lin ang="16200000" scaled="1"/>
          </a:gradFill>
          <a:ln w="9525" cap="flat" cmpd="sng" algn="ctr">
            <a:solidFill>
              <a:srgbClr val="009530">
                <a:shade val="95000"/>
                <a:satMod val="105000"/>
              </a:srgbClr>
            </a:solidFill>
            <a:prstDash val="solid"/>
            <a:headEnd type="none" w="sm" len="sm"/>
            <a:tailEnd type="none" w="sm" len="sm"/>
          </a:ln>
          <a:effectLst>
            <a:outerShdw blurRad="40000" dist="20000" dir="5400000" rotWithShape="0">
              <a:srgbClr val="000000">
                <a:alpha val="38000"/>
              </a:srgbClr>
            </a:outerShdw>
          </a:effectLst>
          <a:extLst/>
        </p:spPr>
        <p:txBody>
          <a:bodyPr vert="horz" wrap="square" lIns="91440" tIns="45720" rIns="91440" bIns="45720" numCol="1" rtlCol="0"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600" b="0" i="0" u="none" strike="noStrike" kern="0" cap="none" spc="0" normalizeH="0" baseline="0" noProof="0" dirty="0" smtClean="0">
                <a:ln>
                  <a:noFill/>
                </a:ln>
                <a:solidFill>
                  <a:srgbClr val="626469"/>
                </a:solidFill>
                <a:effectLst/>
                <a:uLnTx/>
                <a:uFillTx/>
                <a:latin typeface="Arial" charset="0"/>
                <a:ea typeface="+mn-ea"/>
                <a:cs typeface="+mn-cs"/>
              </a:rPr>
              <a:t>Document References</a:t>
            </a:r>
          </a:p>
        </p:txBody>
      </p:sp>
      <p:sp>
        <p:nvSpPr>
          <p:cNvPr id="10" name="Rounded Rectangle 9"/>
          <p:cNvSpPr/>
          <p:nvPr/>
        </p:nvSpPr>
        <p:spPr bwMode="auto">
          <a:xfrm>
            <a:off x="2209800" y="4567392"/>
            <a:ext cx="1447800" cy="404820"/>
          </a:xfrm>
          <a:prstGeom prst="roundRect">
            <a:avLst>
              <a:gd name="adj" fmla="val 27143"/>
            </a:avLst>
          </a:prstGeom>
          <a:gradFill rotWithShape="1">
            <a:gsLst>
              <a:gs pos="0">
                <a:srgbClr val="009530">
                  <a:tint val="50000"/>
                  <a:satMod val="300000"/>
                </a:srgbClr>
              </a:gs>
              <a:gs pos="35000">
                <a:srgbClr val="009530">
                  <a:tint val="37000"/>
                  <a:satMod val="300000"/>
                </a:srgbClr>
              </a:gs>
              <a:gs pos="100000">
                <a:srgbClr val="009530">
                  <a:tint val="15000"/>
                  <a:satMod val="350000"/>
                </a:srgbClr>
              </a:gs>
            </a:gsLst>
            <a:lin ang="16200000" scaled="1"/>
          </a:gradFill>
          <a:ln w="9525" cap="flat" cmpd="sng" algn="ctr">
            <a:solidFill>
              <a:srgbClr val="009530">
                <a:shade val="95000"/>
                <a:satMod val="105000"/>
              </a:srgbClr>
            </a:solidFill>
            <a:prstDash val="solid"/>
            <a:headEnd type="none" w="sm" len="sm"/>
            <a:tailEnd type="none" w="sm" len="sm"/>
          </a:ln>
          <a:effectLst>
            <a:outerShdw blurRad="40000" dist="20000" dir="5400000" rotWithShape="0">
              <a:srgbClr val="000000">
                <a:alpha val="38000"/>
              </a:srgbClr>
            </a:outerShdw>
          </a:effectLst>
          <a:extLst/>
        </p:spPr>
        <p:txBody>
          <a:bodyPr vert="horz" wrap="square" lIns="91440" tIns="45720" rIns="91440" bIns="45720" numCol="1" rtlCol="0"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lang="en-US" sz="1600" kern="0" dirty="0" smtClean="0">
                <a:solidFill>
                  <a:srgbClr val="626469"/>
                </a:solidFill>
                <a:ea typeface="+mn-ea"/>
              </a:rPr>
              <a:t>Plant</a:t>
            </a:r>
            <a:endParaRPr kumimoji="0" lang="en-US" sz="1600" b="0" i="0" u="none" strike="noStrike" kern="0" cap="none" spc="0" normalizeH="0" baseline="0" noProof="0" dirty="0" smtClean="0">
              <a:ln>
                <a:noFill/>
              </a:ln>
              <a:solidFill>
                <a:srgbClr val="626469"/>
              </a:solidFill>
              <a:effectLst/>
              <a:uLnTx/>
              <a:uFillTx/>
              <a:ea typeface="+mn-ea"/>
            </a:endParaRPr>
          </a:p>
        </p:txBody>
      </p:sp>
      <p:sp>
        <p:nvSpPr>
          <p:cNvPr id="11" name="Rounded Rectangle 10"/>
          <p:cNvSpPr/>
          <p:nvPr/>
        </p:nvSpPr>
        <p:spPr bwMode="auto">
          <a:xfrm>
            <a:off x="2133600" y="5104199"/>
            <a:ext cx="1600200" cy="752302"/>
          </a:xfrm>
          <a:prstGeom prst="roundRect">
            <a:avLst>
              <a:gd name="adj" fmla="val 27143"/>
            </a:avLst>
          </a:prstGeom>
          <a:gradFill rotWithShape="1">
            <a:gsLst>
              <a:gs pos="0">
                <a:srgbClr val="009530">
                  <a:tint val="50000"/>
                  <a:satMod val="300000"/>
                </a:srgbClr>
              </a:gs>
              <a:gs pos="35000">
                <a:srgbClr val="009530">
                  <a:tint val="37000"/>
                  <a:satMod val="300000"/>
                </a:srgbClr>
              </a:gs>
              <a:gs pos="100000">
                <a:srgbClr val="009530">
                  <a:tint val="15000"/>
                  <a:satMod val="350000"/>
                </a:srgbClr>
              </a:gs>
            </a:gsLst>
            <a:lin ang="16200000" scaled="1"/>
          </a:gradFill>
          <a:ln w="9525" cap="flat" cmpd="sng" algn="ctr">
            <a:solidFill>
              <a:srgbClr val="009530">
                <a:shade val="95000"/>
                <a:satMod val="105000"/>
              </a:srgbClr>
            </a:solidFill>
            <a:prstDash val="solid"/>
            <a:headEnd type="none" w="sm" len="sm"/>
            <a:tailEnd type="none" w="sm" len="sm"/>
          </a:ln>
          <a:effectLst>
            <a:outerShdw blurRad="40000" dist="20000" dir="5400000" rotWithShape="0">
              <a:srgbClr val="000000">
                <a:alpha val="38000"/>
              </a:srgbClr>
            </a:outerShdw>
          </a:effectLst>
          <a:extLst/>
        </p:spPr>
        <p:txBody>
          <a:bodyPr vert="horz" wrap="square" lIns="91440" tIns="45720" rIns="91440" bIns="45720" numCol="1" rtlCol="0"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600" b="0" i="0" u="none" strike="noStrike" kern="0" cap="none" spc="0" normalizeH="0" baseline="0" noProof="0" dirty="0" smtClean="0">
                <a:ln>
                  <a:noFill/>
                </a:ln>
                <a:solidFill>
                  <a:srgbClr val="626469"/>
                </a:solidFill>
                <a:effectLst/>
                <a:uLnTx/>
                <a:uFillTx/>
                <a:ea typeface="+mn-ea"/>
              </a:rPr>
              <a:t>Transport</a:t>
            </a:r>
          </a:p>
        </p:txBody>
      </p:sp>
      <p:sp>
        <p:nvSpPr>
          <p:cNvPr id="12" name="Rounded Rectangle 11"/>
          <p:cNvSpPr/>
          <p:nvPr/>
        </p:nvSpPr>
        <p:spPr bwMode="auto">
          <a:xfrm>
            <a:off x="316922" y="1942846"/>
            <a:ext cx="1447800" cy="455179"/>
          </a:xfrm>
          <a:prstGeom prst="roundRect">
            <a:avLst>
              <a:gd name="adj" fmla="val 27143"/>
            </a:avLst>
          </a:prstGeom>
          <a:gradFill rotWithShape="1">
            <a:gsLst>
              <a:gs pos="0">
                <a:srgbClr val="009530">
                  <a:tint val="50000"/>
                  <a:satMod val="300000"/>
                </a:srgbClr>
              </a:gs>
              <a:gs pos="35000">
                <a:srgbClr val="009530">
                  <a:tint val="37000"/>
                  <a:satMod val="300000"/>
                </a:srgbClr>
              </a:gs>
              <a:gs pos="100000">
                <a:srgbClr val="009530">
                  <a:tint val="15000"/>
                  <a:satMod val="350000"/>
                </a:srgbClr>
              </a:gs>
            </a:gsLst>
            <a:lin ang="16200000" scaled="1"/>
          </a:gradFill>
          <a:ln w="9525" cap="flat" cmpd="sng" algn="ctr">
            <a:solidFill>
              <a:srgbClr val="009530">
                <a:shade val="95000"/>
                <a:satMod val="105000"/>
              </a:srgbClr>
            </a:solidFill>
            <a:prstDash val="solid"/>
            <a:headEnd type="none" w="sm" len="sm"/>
            <a:tailEnd type="none" w="sm" len="sm"/>
          </a:ln>
          <a:effectLst>
            <a:outerShdw blurRad="40000" dist="20000" dir="5400000" rotWithShape="0">
              <a:srgbClr val="000000">
                <a:alpha val="38000"/>
              </a:srgbClr>
            </a:outerShdw>
          </a:effectLst>
          <a:extLst/>
        </p:spPr>
        <p:txBody>
          <a:bodyPr vert="horz" wrap="square" lIns="91440" tIns="45720" rIns="91440" bIns="45720" numCol="1" rtlCol="0"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600" b="0" i="0" u="none" strike="noStrike" kern="0" cap="none" spc="0" normalizeH="0" baseline="0" noProof="0" dirty="0" smtClean="0">
                <a:ln>
                  <a:noFill/>
                </a:ln>
                <a:solidFill>
                  <a:srgbClr val="626469"/>
                </a:solidFill>
                <a:effectLst/>
                <a:uLnTx/>
                <a:uFillTx/>
                <a:latin typeface="Arial" charset="0"/>
                <a:ea typeface="+mn-ea"/>
                <a:cs typeface="+mn-cs"/>
              </a:rPr>
              <a:t>Posting</a:t>
            </a:r>
          </a:p>
        </p:txBody>
      </p:sp>
      <p:sp>
        <p:nvSpPr>
          <p:cNvPr id="13" name="Rounded Rectangle 12"/>
          <p:cNvSpPr/>
          <p:nvPr/>
        </p:nvSpPr>
        <p:spPr bwMode="auto">
          <a:xfrm>
            <a:off x="2209800" y="1875791"/>
            <a:ext cx="1447800" cy="589289"/>
          </a:xfrm>
          <a:prstGeom prst="roundRect">
            <a:avLst>
              <a:gd name="adj" fmla="val 27143"/>
            </a:avLst>
          </a:prstGeom>
          <a:gradFill rotWithShape="1">
            <a:gsLst>
              <a:gs pos="0">
                <a:srgbClr val="009530">
                  <a:tint val="50000"/>
                  <a:satMod val="300000"/>
                </a:srgbClr>
              </a:gs>
              <a:gs pos="35000">
                <a:srgbClr val="009530">
                  <a:tint val="37000"/>
                  <a:satMod val="300000"/>
                </a:srgbClr>
              </a:gs>
              <a:gs pos="100000">
                <a:srgbClr val="009530">
                  <a:tint val="15000"/>
                  <a:satMod val="350000"/>
                </a:srgbClr>
              </a:gs>
            </a:gsLst>
            <a:lin ang="16200000" scaled="1"/>
          </a:gradFill>
          <a:ln w="9525" cap="flat" cmpd="sng" algn="ctr">
            <a:solidFill>
              <a:srgbClr val="009530">
                <a:shade val="95000"/>
                <a:satMod val="105000"/>
              </a:srgbClr>
            </a:solidFill>
            <a:prstDash val="solid"/>
            <a:headEnd type="none" w="sm" len="sm"/>
            <a:tailEnd type="none" w="sm" len="sm"/>
          </a:ln>
          <a:effectLst>
            <a:outerShdw blurRad="40000" dist="20000" dir="5400000" rotWithShape="0">
              <a:srgbClr val="000000">
                <a:alpha val="38000"/>
              </a:srgbClr>
            </a:outerShdw>
          </a:effectLst>
          <a:extLst/>
        </p:spPr>
        <p:txBody>
          <a:bodyPr vert="horz" wrap="square" lIns="91440" tIns="45720" rIns="91440" bIns="45720" numCol="1" rtlCol="0"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600" b="0" i="0" u="none" strike="noStrike" kern="0" cap="none" spc="0" normalizeH="0" baseline="0" noProof="0" dirty="0" err="1" smtClean="0">
                <a:ln>
                  <a:noFill/>
                </a:ln>
                <a:solidFill>
                  <a:srgbClr val="626469"/>
                </a:solidFill>
                <a:effectLst/>
                <a:uLnTx/>
                <a:uFillTx/>
                <a:latin typeface="Arial" charset="0"/>
                <a:ea typeface="+mn-ea"/>
                <a:cs typeface="+mn-cs"/>
              </a:rPr>
              <a:t>PostingRef</a:t>
            </a:r>
            <a:endParaRPr kumimoji="0" lang="en-US" sz="1600" b="0" i="0" u="none" strike="noStrike" kern="0" cap="none" spc="0" normalizeH="0" baseline="0" noProof="0" dirty="0" smtClean="0">
              <a:ln>
                <a:noFill/>
              </a:ln>
              <a:solidFill>
                <a:srgbClr val="626469"/>
              </a:solidFill>
              <a:effectLst/>
              <a:uLnTx/>
              <a:uFillTx/>
              <a:latin typeface="Arial" charset="0"/>
              <a:ea typeface="+mn-ea"/>
              <a:cs typeface="+mn-cs"/>
            </a:endParaRPr>
          </a:p>
        </p:txBody>
      </p:sp>
      <p:sp>
        <p:nvSpPr>
          <p:cNvPr id="14" name="Rounded Rectangle 13"/>
          <p:cNvSpPr/>
          <p:nvPr/>
        </p:nvSpPr>
        <p:spPr bwMode="auto">
          <a:xfrm>
            <a:off x="2209800" y="3359488"/>
            <a:ext cx="1447800" cy="455179"/>
          </a:xfrm>
          <a:prstGeom prst="roundRect">
            <a:avLst>
              <a:gd name="adj" fmla="val 27143"/>
            </a:avLst>
          </a:prstGeom>
          <a:gradFill rotWithShape="1">
            <a:gsLst>
              <a:gs pos="0">
                <a:srgbClr val="009530">
                  <a:tint val="50000"/>
                  <a:satMod val="300000"/>
                </a:srgbClr>
              </a:gs>
              <a:gs pos="35000">
                <a:srgbClr val="009530">
                  <a:tint val="37000"/>
                  <a:satMod val="300000"/>
                </a:srgbClr>
              </a:gs>
              <a:gs pos="100000">
                <a:srgbClr val="009530">
                  <a:tint val="15000"/>
                  <a:satMod val="350000"/>
                </a:srgbClr>
              </a:gs>
            </a:gsLst>
            <a:lin ang="16200000" scaled="1"/>
          </a:gradFill>
          <a:ln w="9525" cap="flat" cmpd="sng" algn="ctr">
            <a:solidFill>
              <a:srgbClr val="009530">
                <a:shade val="95000"/>
                <a:satMod val="105000"/>
              </a:srgbClr>
            </a:solidFill>
            <a:prstDash val="solid"/>
            <a:headEnd type="none" w="sm" len="sm"/>
            <a:tailEnd type="none" w="sm" len="sm"/>
          </a:ln>
          <a:effectLst>
            <a:outerShdw blurRad="40000" dist="20000" dir="5400000" rotWithShape="0">
              <a:srgbClr val="000000">
                <a:alpha val="38000"/>
              </a:srgbClr>
            </a:outerShdw>
          </a:effectLst>
          <a:extLst/>
        </p:spPr>
        <p:txBody>
          <a:bodyPr vert="horz" wrap="square" lIns="91440" tIns="45720" rIns="91440" bIns="45720" numCol="1" rtlCol="0"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600" b="0" i="0" u="none" strike="noStrike" kern="0" cap="none" spc="0" normalizeH="0" baseline="0" noProof="0" dirty="0" smtClean="0">
                <a:ln>
                  <a:noFill/>
                </a:ln>
                <a:solidFill>
                  <a:srgbClr val="626469"/>
                </a:solidFill>
                <a:effectLst/>
                <a:uLnTx/>
                <a:uFillTx/>
                <a:latin typeface="Arial" charset="0"/>
                <a:ea typeface="+mn-ea"/>
                <a:cs typeface="+mn-cs"/>
              </a:rPr>
              <a:t>Header</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600" b="0" i="0" u="none" strike="noStrike" kern="0" cap="none" spc="0" normalizeH="0" baseline="0" noProof="0" dirty="0" smtClean="0">
                <a:ln>
                  <a:noFill/>
                </a:ln>
                <a:solidFill>
                  <a:srgbClr val="626469"/>
                </a:solidFill>
                <a:effectLst/>
                <a:uLnTx/>
                <a:uFillTx/>
                <a:latin typeface="Arial" charset="0"/>
                <a:ea typeface="+mn-ea"/>
                <a:cs typeface="+mn-cs"/>
              </a:rPr>
              <a:t>References</a:t>
            </a:r>
          </a:p>
        </p:txBody>
      </p:sp>
      <p:sp>
        <p:nvSpPr>
          <p:cNvPr id="15" name="Rounded Rectangle 14"/>
          <p:cNvSpPr/>
          <p:nvPr/>
        </p:nvSpPr>
        <p:spPr bwMode="auto">
          <a:xfrm>
            <a:off x="2209800" y="3953522"/>
            <a:ext cx="1447800" cy="455179"/>
          </a:xfrm>
          <a:prstGeom prst="roundRect">
            <a:avLst>
              <a:gd name="adj" fmla="val 27143"/>
            </a:avLst>
          </a:prstGeom>
          <a:gradFill rotWithShape="1">
            <a:gsLst>
              <a:gs pos="0">
                <a:srgbClr val="009530">
                  <a:tint val="50000"/>
                  <a:satMod val="300000"/>
                </a:srgbClr>
              </a:gs>
              <a:gs pos="35000">
                <a:srgbClr val="009530">
                  <a:tint val="37000"/>
                  <a:satMod val="300000"/>
                </a:srgbClr>
              </a:gs>
              <a:gs pos="100000">
                <a:srgbClr val="009530">
                  <a:tint val="15000"/>
                  <a:satMod val="350000"/>
                </a:srgbClr>
              </a:gs>
            </a:gsLst>
            <a:lin ang="16200000" scaled="1"/>
          </a:gradFill>
          <a:ln w="9525" cap="flat" cmpd="sng" algn="ctr">
            <a:solidFill>
              <a:srgbClr val="009530">
                <a:shade val="95000"/>
                <a:satMod val="105000"/>
              </a:srgbClr>
            </a:solidFill>
            <a:prstDash val="solid"/>
            <a:headEnd type="none" w="sm" len="sm"/>
            <a:tailEnd type="none" w="sm" len="sm"/>
          </a:ln>
          <a:effectLst>
            <a:outerShdw blurRad="40000" dist="20000" dir="5400000" rotWithShape="0">
              <a:srgbClr val="000000">
                <a:alpha val="38000"/>
              </a:srgbClr>
            </a:outerShdw>
          </a:effectLst>
          <a:extLst/>
        </p:spPr>
        <p:txBody>
          <a:bodyPr vert="horz" wrap="square" lIns="91440" tIns="45720" rIns="91440" bIns="45720" numCol="1" rtlCol="0"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600" b="0" i="0" u="none" strike="noStrike" kern="0" cap="none" spc="0" normalizeH="0" baseline="0" noProof="0" dirty="0" smtClean="0">
                <a:ln>
                  <a:noFill/>
                </a:ln>
                <a:solidFill>
                  <a:srgbClr val="626469"/>
                </a:solidFill>
                <a:effectLst/>
                <a:uLnTx/>
                <a:uFillTx/>
                <a:latin typeface="Arial" charset="0"/>
                <a:ea typeface="+mn-ea"/>
                <a:cs typeface="+mn-cs"/>
              </a:rPr>
              <a:t>Parties</a:t>
            </a:r>
          </a:p>
        </p:txBody>
      </p:sp>
      <p:cxnSp>
        <p:nvCxnSpPr>
          <p:cNvPr id="16" name="Straight Arrow Connector 15"/>
          <p:cNvCxnSpPr>
            <a:stCxn id="4" idx="2"/>
            <a:endCxn id="12" idx="0"/>
          </p:cNvCxnSpPr>
          <p:nvPr/>
        </p:nvCxnSpPr>
        <p:spPr bwMode="auto">
          <a:xfrm>
            <a:off x="1040822" y="1599844"/>
            <a:ext cx="0" cy="343002"/>
          </a:xfrm>
          <a:prstGeom prst="straightConnector1">
            <a:avLst/>
          </a:prstGeom>
          <a:solidFill>
            <a:srgbClr val="009530"/>
          </a:solidFill>
          <a:ln w="12700" cap="flat" cmpd="sng" algn="ctr">
            <a:solidFill>
              <a:srgbClr val="000000"/>
            </a:solidFill>
            <a:prstDash val="solid"/>
            <a:round/>
            <a:headEnd type="none" w="sm" len="sm"/>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7" name="Straight Arrow Connector 16"/>
          <p:cNvCxnSpPr>
            <a:stCxn id="13" idx="2"/>
            <a:endCxn id="9" idx="0"/>
          </p:cNvCxnSpPr>
          <p:nvPr/>
        </p:nvCxnSpPr>
        <p:spPr>
          <a:xfrm>
            <a:off x="2933700" y="2465080"/>
            <a:ext cx="0" cy="20192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a:endCxn id="14" idx="0"/>
          </p:cNvCxnSpPr>
          <p:nvPr/>
        </p:nvCxnSpPr>
        <p:spPr>
          <a:xfrm>
            <a:off x="2933700" y="3193748"/>
            <a:ext cx="0" cy="16574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9" name="Straight Arrow Connector 18"/>
          <p:cNvCxnSpPr>
            <a:stCxn id="12" idx="3"/>
            <a:endCxn id="13" idx="1"/>
          </p:cNvCxnSpPr>
          <p:nvPr/>
        </p:nvCxnSpPr>
        <p:spPr>
          <a:xfrm>
            <a:off x="1764722" y="2170436"/>
            <a:ext cx="445078"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0" name="Straight Arrow Connector 19"/>
          <p:cNvCxnSpPr>
            <a:stCxn id="14" idx="2"/>
            <a:endCxn id="15" idx="0"/>
          </p:cNvCxnSpPr>
          <p:nvPr/>
        </p:nvCxnSpPr>
        <p:spPr>
          <a:xfrm>
            <a:off x="2933700" y="3814667"/>
            <a:ext cx="0" cy="13885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1" name="Straight Arrow Connector 20"/>
          <p:cNvCxnSpPr/>
          <p:nvPr/>
        </p:nvCxnSpPr>
        <p:spPr>
          <a:xfrm>
            <a:off x="2933700" y="4435404"/>
            <a:ext cx="0" cy="1319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2" name="Straight Arrow Connector 21"/>
          <p:cNvCxnSpPr/>
          <p:nvPr/>
        </p:nvCxnSpPr>
        <p:spPr>
          <a:xfrm>
            <a:off x="2933700" y="4972212"/>
            <a:ext cx="0" cy="131987"/>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3" name="Straight Arrow Connector 22"/>
          <p:cNvCxnSpPr>
            <a:stCxn id="11" idx="3"/>
            <a:endCxn id="25" idx="1"/>
          </p:cNvCxnSpPr>
          <p:nvPr/>
        </p:nvCxnSpPr>
        <p:spPr>
          <a:xfrm flipV="1">
            <a:off x="3733800" y="3821504"/>
            <a:ext cx="336202" cy="165884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4" name="Rounded Rectangle 23"/>
          <p:cNvSpPr/>
          <p:nvPr/>
        </p:nvSpPr>
        <p:spPr bwMode="auto">
          <a:xfrm>
            <a:off x="4111565" y="3561957"/>
            <a:ext cx="1371600" cy="632796"/>
          </a:xfrm>
          <a:prstGeom prst="roundRect">
            <a:avLst>
              <a:gd name="adj" fmla="val 27143"/>
            </a:avLst>
          </a:prstGeom>
          <a:gradFill rotWithShape="1">
            <a:gsLst>
              <a:gs pos="0">
                <a:srgbClr val="009530">
                  <a:tint val="50000"/>
                  <a:satMod val="300000"/>
                </a:srgbClr>
              </a:gs>
              <a:gs pos="35000">
                <a:srgbClr val="009530">
                  <a:tint val="37000"/>
                  <a:satMod val="300000"/>
                </a:srgbClr>
              </a:gs>
              <a:gs pos="100000">
                <a:srgbClr val="009530">
                  <a:tint val="15000"/>
                  <a:satMod val="350000"/>
                </a:srgbClr>
              </a:gs>
            </a:gsLst>
            <a:lin ang="16200000" scaled="1"/>
          </a:gradFill>
          <a:ln w="9525" cap="flat" cmpd="sng" algn="ctr">
            <a:solidFill>
              <a:srgbClr val="009530">
                <a:shade val="95000"/>
                <a:satMod val="105000"/>
              </a:srgbClr>
            </a:solidFill>
            <a:prstDash val="solid"/>
            <a:headEnd type="none" w="sm" len="sm"/>
            <a:tailEnd type="none" w="sm" len="sm"/>
          </a:ln>
          <a:effectLst>
            <a:outerShdw blurRad="40000" dist="20000" dir="5400000" rotWithShape="0">
              <a:srgbClr val="000000">
                <a:alpha val="38000"/>
              </a:srgbClr>
            </a:outerShdw>
          </a:effectLst>
          <a:extLst/>
        </p:spPr>
        <p:txBody>
          <a:bodyPr vert="horz" wrap="square" lIns="91440" tIns="45720" rIns="91440" bIns="45720" numCol="1" rtlCol="0"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600" b="0" i="0" u="none" strike="noStrike" kern="0" cap="none" spc="0" normalizeH="0" baseline="0" noProof="0" dirty="0" smtClean="0">
                <a:ln>
                  <a:noFill/>
                </a:ln>
                <a:solidFill>
                  <a:srgbClr val="626469"/>
                </a:solidFill>
                <a:effectLst/>
                <a:uLnTx/>
                <a:uFillTx/>
                <a:latin typeface="Arial" charset="0"/>
                <a:ea typeface="+mn-ea"/>
                <a:cs typeface="+mn-cs"/>
              </a:rPr>
              <a:t>Loading</a:t>
            </a:r>
            <a:r>
              <a:rPr kumimoji="0" lang="en-US" sz="1600" b="0" i="0" u="none" strike="noStrike" kern="0" cap="none" spc="0" normalizeH="0" noProof="0" dirty="0" smtClean="0">
                <a:ln>
                  <a:noFill/>
                </a:ln>
                <a:solidFill>
                  <a:srgbClr val="626469"/>
                </a:solidFill>
                <a:effectLst/>
                <a:uLnTx/>
                <a:uFillTx/>
                <a:latin typeface="Arial" charset="0"/>
                <a:ea typeface="+mn-ea"/>
                <a:cs typeface="+mn-cs"/>
              </a:rPr>
              <a:t> Parts</a:t>
            </a:r>
            <a:endParaRPr kumimoji="0" lang="en-US" sz="1600" b="0" i="0" u="none" strike="noStrike" kern="0" cap="none" spc="0" normalizeH="0" baseline="0" noProof="0" dirty="0" smtClean="0">
              <a:ln>
                <a:noFill/>
              </a:ln>
              <a:solidFill>
                <a:srgbClr val="626469"/>
              </a:solidFill>
              <a:effectLst/>
              <a:uLnTx/>
              <a:uFillTx/>
              <a:latin typeface="Arial" charset="0"/>
              <a:ea typeface="+mn-ea"/>
              <a:cs typeface="+mn-cs"/>
            </a:endParaRPr>
          </a:p>
        </p:txBody>
      </p:sp>
      <p:sp>
        <p:nvSpPr>
          <p:cNvPr id="25" name="Rounded Rectangle 24"/>
          <p:cNvSpPr/>
          <p:nvPr/>
        </p:nvSpPr>
        <p:spPr bwMode="auto">
          <a:xfrm>
            <a:off x="4070002" y="3505106"/>
            <a:ext cx="1371600" cy="632796"/>
          </a:xfrm>
          <a:prstGeom prst="roundRect">
            <a:avLst>
              <a:gd name="adj" fmla="val 27143"/>
            </a:avLst>
          </a:prstGeom>
          <a:gradFill rotWithShape="1">
            <a:gsLst>
              <a:gs pos="0">
                <a:srgbClr val="009530">
                  <a:tint val="50000"/>
                  <a:satMod val="300000"/>
                </a:srgbClr>
              </a:gs>
              <a:gs pos="35000">
                <a:srgbClr val="009530">
                  <a:tint val="37000"/>
                  <a:satMod val="300000"/>
                </a:srgbClr>
              </a:gs>
              <a:gs pos="100000">
                <a:srgbClr val="009530">
                  <a:tint val="15000"/>
                  <a:satMod val="350000"/>
                </a:srgbClr>
              </a:gs>
            </a:gsLst>
            <a:lin ang="16200000" scaled="1"/>
          </a:gradFill>
          <a:ln w="9525" cap="flat" cmpd="sng" algn="ctr">
            <a:solidFill>
              <a:srgbClr val="009530">
                <a:shade val="95000"/>
                <a:satMod val="105000"/>
              </a:srgbClr>
            </a:solidFill>
            <a:prstDash val="solid"/>
            <a:headEnd type="none" w="sm" len="sm"/>
            <a:tailEnd type="none" w="sm" len="sm"/>
          </a:ln>
          <a:effectLst>
            <a:outerShdw blurRad="40000" dist="20000" dir="5400000" rotWithShape="0">
              <a:srgbClr val="000000">
                <a:alpha val="38000"/>
              </a:srgbClr>
            </a:outerShdw>
          </a:effectLst>
          <a:extLst/>
        </p:spPr>
        <p:txBody>
          <a:bodyPr vert="horz" wrap="square" lIns="91440" tIns="45720" rIns="91440" bIns="45720" numCol="1" rtlCol="0"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600" b="0" i="0" u="none" strike="noStrike" kern="0" cap="none" spc="0" normalizeH="0" baseline="0" noProof="0" dirty="0" smtClean="0">
                <a:ln>
                  <a:noFill/>
                </a:ln>
                <a:solidFill>
                  <a:srgbClr val="626469"/>
                </a:solidFill>
                <a:effectLst/>
                <a:uLnTx/>
                <a:uFillTx/>
                <a:latin typeface="Arial" charset="0"/>
                <a:ea typeface="+mn-ea"/>
                <a:cs typeface="+mn-cs"/>
              </a:rPr>
              <a:t>Loading</a:t>
            </a:r>
            <a:r>
              <a:rPr kumimoji="0" lang="en-US" sz="1600" b="0" i="0" u="none" strike="noStrike" kern="0" cap="none" spc="0" normalizeH="0" noProof="0" dirty="0" smtClean="0">
                <a:ln>
                  <a:noFill/>
                </a:ln>
                <a:solidFill>
                  <a:srgbClr val="626469"/>
                </a:solidFill>
                <a:effectLst/>
                <a:uLnTx/>
                <a:uFillTx/>
                <a:latin typeface="Arial" charset="0"/>
                <a:ea typeface="+mn-ea"/>
                <a:cs typeface="+mn-cs"/>
              </a:rPr>
              <a:t> Parts</a:t>
            </a:r>
            <a:endParaRPr kumimoji="0" lang="en-US" sz="1600" b="0" i="0" u="none" strike="noStrike" kern="0" cap="none" spc="0" normalizeH="0" baseline="0" noProof="0" dirty="0" smtClean="0">
              <a:ln>
                <a:noFill/>
              </a:ln>
              <a:solidFill>
                <a:srgbClr val="626469"/>
              </a:solidFill>
              <a:effectLst/>
              <a:uLnTx/>
              <a:uFillTx/>
              <a:latin typeface="Arial" charset="0"/>
              <a:ea typeface="+mn-ea"/>
              <a:cs typeface="+mn-cs"/>
            </a:endParaRPr>
          </a:p>
        </p:txBody>
      </p:sp>
      <p:cxnSp>
        <p:nvCxnSpPr>
          <p:cNvPr id="26" name="Straight Arrow Connector 25"/>
          <p:cNvCxnSpPr>
            <a:stCxn id="25" idx="3"/>
            <a:endCxn id="8" idx="1"/>
          </p:cNvCxnSpPr>
          <p:nvPr/>
        </p:nvCxnSpPr>
        <p:spPr>
          <a:xfrm flipV="1">
            <a:off x="5441602" y="3814667"/>
            <a:ext cx="394163" cy="6837"/>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7" name="Straight Arrow Connector 26"/>
          <p:cNvCxnSpPr>
            <a:stCxn id="25" idx="3"/>
            <a:endCxn id="6" idx="1"/>
          </p:cNvCxnSpPr>
          <p:nvPr/>
        </p:nvCxnSpPr>
        <p:spPr>
          <a:xfrm>
            <a:off x="5441602" y="3821504"/>
            <a:ext cx="313805" cy="93935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8" name="Rounded Rectangle 27"/>
          <p:cNvSpPr/>
          <p:nvPr/>
        </p:nvSpPr>
        <p:spPr bwMode="auto">
          <a:xfrm>
            <a:off x="7604297" y="5120433"/>
            <a:ext cx="1447800" cy="522501"/>
          </a:xfrm>
          <a:prstGeom prst="roundRect">
            <a:avLst>
              <a:gd name="adj" fmla="val 27143"/>
            </a:avLst>
          </a:prstGeom>
          <a:gradFill rotWithShape="1">
            <a:gsLst>
              <a:gs pos="0">
                <a:srgbClr val="009530">
                  <a:tint val="50000"/>
                  <a:satMod val="300000"/>
                </a:srgbClr>
              </a:gs>
              <a:gs pos="35000">
                <a:srgbClr val="009530">
                  <a:tint val="37000"/>
                  <a:satMod val="300000"/>
                </a:srgbClr>
              </a:gs>
              <a:gs pos="100000">
                <a:srgbClr val="009530">
                  <a:tint val="15000"/>
                  <a:satMod val="350000"/>
                </a:srgbClr>
              </a:gs>
            </a:gsLst>
            <a:lin ang="16200000" scaled="1"/>
          </a:gradFill>
          <a:ln w="9525" cap="flat" cmpd="sng" algn="ctr">
            <a:solidFill>
              <a:srgbClr val="009530">
                <a:shade val="95000"/>
                <a:satMod val="105000"/>
              </a:srgbClr>
            </a:solidFill>
            <a:prstDash val="solid"/>
            <a:headEnd type="none" w="sm" len="sm"/>
            <a:tailEnd type="none" w="sm" len="sm"/>
          </a:ln>
          <a:effectLst>
            <a:outerShdw blurRad="40000" dist="20000" dir="5400000" rotWithShape="0">
              <a:srgbClr val="000000">
                <a:alpha val="38000"/>
              </a:srgbClr>
            </a:outerShdw>
          </a:effectLst>
          <a:extLst/>
        </p:spPr>
        <p:txBody>
          <a:bodyPr vert="horz" wrap="square" lIns="91440" tIns="45720" rIns="91440" bIns="45720" numCol="1" rtlCol="0"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400" b="0" i="0" u="none" strike="noStrike" kern="0" cap="none" spc="0" normalizeH="0" baseline="0" noProof="0" dirty="0" smtClean="0">
                <a:ln>
                  <a:noFill/>
                </a:ln>
                <a:solidFill>
                  <a:srgbClr val="626469"/>
                </a:solidFill>
                <a:effectLst/>
                <a:uLnTx/>
                <a:uFillTx/>
                <a:latin typeface="Arial" charset="0"/>
                <a:ea typeface="+mn-ea"/>
                <a:cs typeface="+mn-cs"/>
              </a:rPr>
              <a:t>Measurements</a:t>
            </a:r>
            <a:r>
              <a:rPr kumimoji="0" lang="en-US" sz="1400" b="0" i="0" u="none" strike="noStrike" kern="0" cap="none" spc="0" normalizeH="0" noProof="0" dirty="0" smtClean="0">
                <a:ln>
                  <a:noFill/>
                </a:ln>
                <a:solidFill>
                  <a:srgbClr val="626469"/>
                </a:solidFill>
                <a:effectLst/>
                <a:uLnTx/>
                <a:uFillTx/>
                <a:latin typeface="Arial" charset="0"/>
                <a:ea typeface="+mn-ea"/>
                <a:cs typeface="+mn-cs"/>
              </a:rPr>
              <a:t> &amp; </a:t>
            </a:r>
            <a:r>
              <a:rPr kumimoji="0" lang="en-US" sz="1400" b="0" i="0" u="none" strike="noStrike" kern="0" cap="none" spc="0" normalizeH="0" baseline="0" noProof="0" dirty="0" smtClean="0">
                <a:ln>
                  <a:noFill/>
                </a:ln>
                <a:solidFill>
                  <a:srgbClr val="626469"/>
                </a:solidFill>
                <a:effectLst/>
                <a:uLnTx/>
                <a:uFillTx/>
                <a:latin typeface="Arial" charset="0"/>
                <a:ea typeface="+mn-ea"/>
                <a:cs typeface="+mn-cs"/>
              </a:rPr>
              <a:t>Recipe</a:t>
            </a:r>
          </a:p>
        </p:txBody>
      </p:sp>
      <p:sp>
        <p:nvSpPr>
          <p:cNvPr id="29" name="Rounded Rectangle 28"/>
          <p:cNvSpPr/>
          <p:nvPr/>
        </p:nvSpPr>
        <p:spPr bwMode="auto">
          <a:xfrm>
            <a:off x="7604297" y="5774922"/>
            <a:ext cx="1447800" cy="404820"/>
          </a:xfrm>
          <a:prstGeom prst="roundRect">
            <a:avLst>
              <a:gd name="adj" fmla="val 27143"/>
            </a:avLst>
          </a:prstGeom>
          <a:gradFill rotWithShape="1">
            <a:gsLst>
              <a:gs pos="0">
                <a:srgbClr val="009530">
                  <a:tint val="50000"/>
                  <a:satMod val="300000"/>
                </a:srgbClr>
              </a:gs>
              <a:gs pos="35000">
                <a:srgbClr val="009530">
                  <a:tint val="37000"/>
                  <a:satMod val="300000"/>
                </a:srgbClr>
              </a:gs>
              <a:gs pos="100000">
                <a:srgbClr val="009530">
                  <a:tint val="15000"/>
                  <a:satMod val="350000"/>
                </a:srgbClr>
              </a:gs>
            </a:gsLst>
            <a:lin ang="16200000" scaled="1"/>
          </a:gradFill>
          <a:ln w="9525" cap="flat" cmpd="sng" algn="ctr">
            <a:solidFill>
              <a:srgbClr val="009530">
                <a:shade val="95000"/>
                <a:satMod val="105000"/>
              </a:srgbClr>
            </a:solidFill>
            <a:prstDash val="solid"/>
            <a:headEnd type="none" w="sm" len="sm"/>
            <a:tailEnd type="none" w="sm" len="sm"/>
          </a:ln>
          <a:effectLst>
            <a:outerShdw blurRad="40000" dist="20000" dir="5400000" rotWithShape="0">
              <a:srgbClr val="000000">
                <a:alpha val="38000"/>
              </a:srgbClr>
            </a:outerShdw>
          </a:effectLst>
          <a:extLst/>
        </p:spPr>
        <p:txBody>
          <a:bodyPr vert="horz" wrap="square" lIns="91440" tIns="45720" rIns="91440" bIns="45720" numCol="1" rtlCol="0"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lang="en-US" sz="1400" kern="0" dirty="0" smtClean="0">
                <a:solidFill>
                  <a:srgbClr val="626469"/>
                </a:solidFill>
                <a:ea typeface="+mn-ea"/>
              </a:rPr>
              <a:t>Detail</a:t>
            </a:r>
          </a:p>
          <a:p>
            <a:pPr marL="0" marR="0" lvl="0" indent="0" algn="ctr" defTabSz="914400" rtl="0" eaLnBrk="1" fontAlgn="base" latinLnBrk="0" hangingPunct="1">
              <a:lnSpc>
                <a:spcPct val="100000"/>
              </a:lnSpc>
              <a:spcBef>
                <a:spcPct val="0"/>
              </a:spcBef>
              <a:spcAft>
                <a:spcPct val="0"/>
              </a:spcAft>
              <a:buClrTx/>
              <a:buSzTx/>
              <a:buFontTx/>
              <a:buNone/>
              <a:tabLst/>
              <a:defRPr/>
            </a:pPr>
            <a:r>
              <a:rPr lang="en-US" sz="1400" kern="0" dirty="0" smtClean="0">
                <a:solidFill>
                  <a:srgbClr val="626469"/>
                </a:solidFill>
                <a:ea typeface="+mn-ea"/>
              </a:rPr>
              <a:t>References</a:t>
            </a:r>
            <a:endParaRPr kumimoji="0" lang="en-US" sz="1400" b="0" i="0" u="none" strike="noStrike" kern="0" cap="none" spc="0" normalizeH="0" baseline="0" noProof="0" dirty="0" smtClean="0">
              <a:ln>
                <a:noFill/>
              </a:ln>
              <a:solidFill>
                <a:srgbClr val="626469"/>
              </a:solidFill>
              <a:effectLst/>
              <a:uLnTx/>
              <a:uFillTx/>
              <a:ea typeface="+mn-ea"/>
            </a:endParaRPr>
          </a:p>
        </p:txBody>
      </p:sp>
      <p:sp>
        <p:nvSpPr>
          <p:cNvPr id="30" name="Rounded Rectangle 29"/>
          <p:cNvSpPr/>
          <p:nvPr/>
        </p:nvSpPr>
        <p:spPr bwMode="auto">
          <a:xfrm>
            <a:off x="7604297" y="4533266"/>
            <a:ext cx="1447800" cy="455179"/>
          </a:xfrm>
          <a:prstGeom prst="roundRect">
            <a:avLst>
              <a:gd name="adj" fmla="val 27143"/>
            </a:avLst>
          </a:prstGeom>
          <a:gradFill rotWithShape="1">
            <a:gsLst>
              <a:gs pos="0">
                <a:srgbClr val="009530">
                  <a:tint val="50000"/>
                  <a:satMod val="300000"/>
                </a:srgbClr>
              </a:gs>
              <a:gs pos="35000">
                <a:srgbClr val="009530">
                  <a:tint val="37000"/>
                  <a:satMod val="300000"/>
                </a:srgbClr>
              </a:gs>
              <a:gs pos="100000">
                <a:srgbClr val="009530">
                  <a:tint val="15000"/>
                  <a:satMod val="350000"/>
                </a:srgbClr>
              </a:gs>
            </a:gsLst>
            <a:lin ang="16200000" scaled="1"/>
          </a:gradFill>
          <a:ln w="9525" cap="flat" cmpd="sng" algn="ctr">
            <a:solidFill>
              <a:srgbClr val="009530">
                <a:shade val="95000"/>
                <a:satMod val="105000"/>
              </a:srgbClr>
            </a:solidFill>
            <a:prstDash val="solid"/>
            <a:headEnd type="none" w="sm" len="sm"/>
            <a:tailEnd type="none" w="sm" len="sm"/>
          </a:ln>
          <a:effectLst>
            <a:outerShdw blurRad="40000" dist="20000" dir="5400000" rotWithShape="0">
              <a:srgbClr val="000000">
                <a:alpha val="38000"/>
              </a:srgbClr>
            </a:outerShdw>
          </a:effectLst>
          <a:extLst/>
        </p:spPr>
        <p:txBody>
          <a:bodyPr vert="horz" wrap="square" lIns="91440" tIns="45720" rIns="91440" bIns="45720" numCol="1" rtlCol="0"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600" b="0" i="0" u="none" strike="noStrike" kern="0" cap="none" spc="0" normalizeH="0" baseline="0" noProof="0" dirty="0" smtClean="0">
                <a:ln>
                  <a:noFill/>
                </a:ln>
                <a:solidFill>
                  <a:srgbClr val="626469"/>
                </a:solidFill>
                <a:effectLst/>
                <a:uLnTx/>
                <a:uFillTx/>
                <a:latin typeface="Arial" charset="0"/>
                <a:ea typeface="+mn-ea"/>
                <a:cs typeface="+mn-cs"/>
              </a:rPr>
              <a:t>Product</a:t>
            </a:r>
          </a:p>
        </p:txBody>
      </p:sp>
      <p:cxnSp>
        <p:nvCxnSpPr>
          <p:cNvPr id="31" name="Straight Arrow Connector 30"/>
          <p:cNvCxnSpPr/>
          <p:nvPr/>
        </p:nvCxnSpPr>
        <p:spPr>
          <a:xfrm>
            <a:off x="8328197" y="4988445"/>
            <a:ext cx="0" cy="1319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2" name="Straight Arrow Connector 31"/>
          <p:cNvCxnSpPr/>
          <p:nvPr/>
        </p:nvCxnSpPr>
        <p:spPr>
          <a:xfrm>
            <a:off x="8328197" y="5642934"/>
            <a:ext cx="0" cy="1319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3" name="Straight Arrow Connector 32"/>
          <p:cNvCxnSpPr>
            <a:stCxn id="6" idx="3"/>
            <a:endCxn id="30" idx="1"/>
          </p:cNvCxnSpPr>
          <p:nvPr/>
        </p:nvCxnSpPr>
        <p:spPr>
          <a:xfrm>
            <a:off x="7355608" y="4760856"/>
            <a:ext cx="248689"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34" name="Rounded Rectangle 33"/>
          <p:cNvSpPr/>
          <p:nvPr/>
        </p:nvSpPr>
        <p:spPr bwMode="auto">
          <a:xfrm>
            <a:off x="3894974" y="1138549"/>
            <a:ext cx="1371600" cy="632796"/>
          </a:xfrm>
          <a:prstGeom prst="roundRect">
            <a:avLst>
              <a:gd name="adj" fmla="val 27143"/>
            </a:avLst>
          </a:prstGeom>
          <a:gradFill rotWithShape="1">
            <a:gsLst>
              <a:gs pos="0">
                <a:srgbClr val="009530">
                  <a:tint val="50000"/>
                  <a:satMod val="300000"/>
                </a:srgbClr>
              </a:gs>
              <a:gs pos="35000">
                <a:srgbClr val="009530">
                  <a:tint val="37000"/>
                  <a:satMod val="300000"/>
                </a:srgbClr>
              </a:gs>
              <a:gs pos="100000">
                <a:srgbClr val="009530">
                  <a:tint val="15000"/>
                  <a:satMod val="350000"/>
                </a:srgbClr>
              </a:gs>
            </a:gsLst>
            <a:lin ang="16200000" scaled="1"/>
          </a:gradFill>
          <a:ln w="9525" cap="flat" cmpd="sng" algn="ctr">
            <a:solidFill>
              <a:srgbClr val="009530">
                <a:shade val="95000"/>
                <a:satMod val="105000"/>
              </a:srgbClr>
            </a:solidFill>
            <a:prstDash val="solid"/>
            <a:headEnd type="none" w="sm" len="sm"/>
            <a:tailEnd type="none" w="sm" len="sm"/>
          </a:ln>
          <a:effectLst>
            <a:outerShdw blurRad="40000" dist="20000" dir="5400000" rotWithShape="0">
              <a:srgbClr val="000000">
                <a:alpha val="38000"/>
              </a:srgbClr>
            </a:outerShdw>
          </a:effectLst>
          <a:extLst/>
        </p:spPr>
        <p:txBody>
          <a:bodyPr vert="horz" wrap="square" lIns="91440" tIns="45720" rIns="91440" bIns="45720" numCol="1" rtlCol="0"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lang="en-US" sz="1600" kern="0" dirty="0" smtClean="0">
                <a:solidFill>
                  <a:srgbClr val="626469"/>
                </a:solidFill>
                <a:ea typeface="+mn-ea"/>
              </a:rPr>
              <a:t>Transport</a:t>
            </a:r>
          </a:p>
          <a:p>
            <a:pPr marL="0" marR="0" lvl="0" indent="0" algn="ctr" defTabSz="914400" rtl="0" eaLnBrk="1" fontAlgn="base" latinLnBrk="0" hangingPunct="1">
              <a:lnSpc>
                <a:spcPct val="100000"/>
              </a:lnSpc>
              <a:spcBef>
                <a:spcPct val="0"/>
              </a:spcBef>
              <a:spcAft>
                <a:spcPct val="0"/>
              </a:spcAft>
              <a:buClrTx/>
              <a:buSzTx/>
              <a:buFontTx/>
              <a:buNone/>
              <a:tabLst/>
              <a:defRPr/>
            </a:pPr>
            <a:r>
              <a:rPr lang="en-US" sz="1600" kern="0" dirty="0" smtClean="0">
                <a:solidFill>
                  <a:srgbClr val="626469"/>
                </a:solidFill>
                <a:ea typeface="+mn-ea"/>
              </a:rPr>
              <a:t>Company</a:t>
            </a:r>
            <a:endParaRPr kumimoji="0" lang="en-US" sz="1600" b="0" i="0" u="none" strike="noStrike" kern="0" cap="none" spc="0" normalizeH="0" baseline="0" noProof="0" dirty="0" smtClean="0">
              <a:ln>
                <a:noFill/>
              </a:ln>
              <a:solidFill>
                <a:srgbClr val="626469"/>
              </a:solidFill>
              <a:effectLst/>
              <a:uLnTx/>
              <a:uFillTx/>
              <a:latin typeface="Arial" charset="0"/>
              <a:ea typeface="+mn-ea"/>
              <a:cs typeface="+mn-cs"/>
            </a:endParaRPr>
          </a:p>
        </p:txBody>
      </p:sp>
      <p:sp>
        <p:nvSpPr>
          <p:cNvPr id="35" name="Rounded Rectangle 34"/>
          <p:cNvSpPr/>
          <p:nvPr/>
        </p:nvSpPr>
        <p:spPr bwMode="auto">
          <a:xfrm>
            <a:off x="4003672" y="1875791"/>
            <a:ext cx="1371600" cy="632796"/>
          </a:xfrm>
          <a:prstGeom prst="roundRect">
            <a:avLst>
              <a:gd name="adj" fmla="val 27143"/>
            </a:avLst>
          </a:prstGeom>
          <a:gradFill rotWithShape="1">
            <a:gsLst>
              <a:gs pos="0">
                <a:srgbClr val="009530">
                  <a:tint val="50000"/>
                  <a:satMod val="300000"/>
                </a:srgbClr>
              </a:gs>
              <a:gs pos="35000">
                <a:srgbClr val="009530">
                  <a:tint val="37000"/>
                  <a:satMod val="300000"/>
                </a:srgbClr>
              </a:gs>
              <a:gs pos="100000">
                <a:srgbClr val="009530">
                  <a:tint val="15000"/>
                  <a:satMod val="350000"/>
                </a:srgbClr>
              </a:gs>
            </a:gsLst>
            <a:lin ang="16200000" scaled="1"/>
          </a:gradFill>
          <a:ln w="9525" cap="flat" cmpd="sng" algn="ctr">
            <a:solidFill>
              <a:srgbClr val="009530">
                <a:shade val="95000"/>
                <a:satMod val="105000"/>
              </a:srgbClr>
            </a:solidFill>
            <a:prstDash val="solid"/>
            <a:headEnd type="none" w="sm" len="sm"/>
            <a:tailEnd type="none" w="sm" len="sm"/>
          </a:ln>
          <a:effectLst>
            <a:outerShdw blurRad="40000" dist="20000" dir="5400000" rotWithShape="0">
              <a:srgbClr val="000000">
                <a:alpha val="38000"/>
              </a:srgbClr>
            </a:outerShdw>
          </a:effectLst>
          <a:extLst/>
        </p:spPr>
        <p:txBody>
          <a:bodyPr vert="horz" wrap="square" lIns="91440" tIns="45720" rIns="91440" bIns="45720" numCol="1" rtlCol="0"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lang="en-US" sz="1600" kern="0" dirty="0" smtClean="0">
                <a:solidFill>
                  <a:srgbClr val="626469"/>
                </a:solidFill>
                <a:ea typeface="+mn-ea"/>
              </a:rPr>
              <a:t>Driver</a:t>
            </a:r>
            <a:endParaRPr kumimoji="0" lang="en-US" sz="1600" b="0" i="0" u="none" strike="noStrike" kern="0" cap="none" spc="0" normalizeH="0" baseline="0" noProof="0" dirty="0" smtClean="0">
              <a:ln>
                <a:noFill/>
              </a:ln>
              <a:solidFill>
                <a:srgbClr val="626469"/>
              </a:solidFill>
              <a:effectLst/>
              <a:uLnTx/>
              <a:uFillTx/>
              <a:latin typeface="Arial" charset="0"/>
              <a:ea typeface="+mn-ea"/>
              <a:cs typeface="+mn-cs"/>
            </a:endParaRPr>
          </a:p>
        </p:txBody>
      </p:sp>
      <p:sp>
        <p:nvSpPr>
          <p:cNvPr id="36" name="Rounded Rectangle 35"/>
          <p:cNvSpPr/>
          <p:nvPr/>
        </p:nvSpPr>
        <p:spPr bwMode="auto">
          <a:xfrm>
            <a:off x="4003672" y="2674749"/>
            <a:ext cx="1371600" cy="632796"/>
          </a:xfrm>
          <a:prstGeom prst="roundRect">
            <a:avLst>
              <a:gd name="adj" fmla="val 27143"/>
            </a:avLst>
          </a:prstGeom>
          <a:gradFill rotWithShape="1">
            <a:gsLst>
              <a:gs pos="0">
                <a:srgbClr val="009530">
                  <a:tint val="50000"/>
                  <a:satMod val="300000"/>
                </a:srgbClr>
              </a:gs>
              <a:gs pos="35000">
                <a:srgbClr val="009530">
                  <a:tint val="37000"/>
                  <a:satMod val="300000"/>
                </a:srgbClr>
              </a:gs>
              <a:gs pos="100000">
                <a:srgbClr val="009530">
                  <a:tint val="15000"/>
                  <a:satMod val="350000"/>
                </a:srgbClr>
              </a:gs>
            </a:gsLst>
            <a:lin ang="16200000" scaled="1"/>
          </a:gradFill>
          <a:ln w="9525" cap="flat" cmpd="sng" algn="ctr">
            <a:solidFill>
              <a:srgbClr val="009530">
                <a:shade val="95000"/>
                <a:satMod val="105000"/>
              </a:srgbClr>
            </a:solidFill>
            <a:prstDash val="solid"/>
            <a:headEnd type="none" w="sm" len="sm"/>
            <a:tailEnd type="none" w="sm" len="sm"/>
          </a:ln>
          <a:effectLst>
            <a:outerShdw blurRad="40000" dist="20000" dir="5400000" rotWithShape="0">
              <a:srgbClr val="000000">
                <a:alpha val="38000"/>
              </a:srgbClr>
            </a:outerShdw>
          </a:effectLst>
          <a:extLst/>
        </p:spPr>
        <p:txBody>
          <a:bodyPr vert="horz" wrap="square" lIns="91440" tIns="45720" rIns="91440" bIns="45720" numCol="1" rtlCol="0"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lang="en-US" sz="1600" kern="0" dirty="0" smtClean="0">
                <a:solidFill>
                  <a:srgbClr val="626469"/>
                </a:solidFill>
                <a:ea typeface="+mn-ea"/>
              </a:rPr>
              <a:t>MOT</a:t>
            </a:r>
            <a:endParaRPr kumimoji="0" lang="en-US" sz="1600" b="0" i="0" u="none" strike="noStrike" kern="0" cap="none" spc="0" normalizeH="0" baseline="0" noProof="0" dirty="0" smtClean="0">
              <a:ln>
                <a:noFill/>
              </a:ln>
              <a:solidFill>
                <a:srgbClr val="626469"/>
              </a:solidFill>
              <a:effectLst/>
              <a:uLnTx/>
              <a:uFillTx/>
              <a:latin typeface="Arial" charset="0"/>
              <a:ea typeface="+mn-ea"/>
              <a:cs typeface="+mn-cs"/>
            </a:endParaRPr>
          </a:p>
        </p:txBody>
      </p:sp>
      <p:cxnSp>
        <p:nvCxnSpPr>
          <p:cNvPr id="37" name="Straight Arrow Connector 36"/>
          <p:cNvCxnSpPr>
            <a:stCxn id="11" idx="3"/>
            <a:endCxn id="34" idx="1"/>
          </p:cNvCxnSpPr>
          <p:nvPr/>
        </p:nvCxnSpPr>
        <p:spPr>
          <a:xfrm flipV="1">
            <a:off x="3733800" y="1454947"/>
            <a:ext cx="161174" cy="4025403"/>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40" name="Straight Arrow Connector 39"/>
          <p:cNvCxnSpPr>
            <a:stCxn id="11" idx="3"/>
            <a:endCxn id="35" idx="1"/>
          </p:cNvCxnSpPr>
          <p:nvPr/>
        </p:nvCxnSpPr>
        <p:spPr>
          <a:xfrm flipV="1">
            <a:off x="3733800" y="2192189"/>
            <a:ext cx="269872" cy="3288161"/>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43" name="Straight Arrow Connector 42"/>
          <p:cNvCxnSpPr>
            <a:stCxn id="11" idx="3"/>
            <a:endCxn id="36" idx="1"/>
          </p:cNvCxnSpPr>
          <p:nvPr/>
        </p:nvCxnSpPr>
        <p:spPr>
          <a:xfrm flipV="1">
            <a:off x="3733800" y="2991147"/>
            <a:ext cx="269872" cy="2489203"/>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9890326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 2"/>
          <p:cNvGraphicFramePr>
            <a:graphicFrameLocks noGrp="1"/>
          </p:cNvGraphicFramePr>
          <p:nvPr>
            <p:extLst>
              <p:ext uri="{D42A27DB-BD31-4B8C-83A1-F6EECF244321}">
                <p14:modId xmlns:p14="http://schemas.microsoft.com/office/powerpoint/2010/main" val="1871661763"/>
              </p:ext>
            </p:extLst>
          </p:nvPr>
        </p:nvGraphicFramePr>
        <p:xfrm>
          <a:off x="0" y="853445"/>
          <a:ext cx="9144000" cy="3728170"/>
        </p:xfrm>
        <a:graphic>
          <a:graphicData uri="http://schemas.openxmlformats.org/drawingml/2006/table">
            <a:tbl>
              <a:tblPr firstRow="1" bandRow="1">
                <a:tableStyleId>{5C22544A-7EE6-4342-B048-85BDC9FD1C3A}</a:tableStyleId>
              </a:tblPr>
              <a:tblGrid>
                <a:gridCol w="4572000"/>
                <a:gridCol w="4572000"/>
              </a:tblGrid>
              <a:tr h="347511">
                <a:tc>
                  <a:txBody>
                    <a:bodyPr/>
                    <a:lstStyle/>
                    <a:p>
                      <a:pPr algn="ctr"/>
                      <a:r>
                        <a:rPr lang="en-US" dirty="0" smtClean="0"/>
                        <a:t>Planned</a:t>
                      </a:r>
                      <a:r>
                        <a:rPr lang="en-US" baseline="0" dirty="0" smtClean="0"/>
                        <a:t> Movement</a:t>
                      </a:r>
                      <a:endParaRPr lang="en-US" dirty="0"/>
                    </a:p>
                  </a:txBody>
                  <a:tcPr/>
                </a:tc>
                <a:tc>
                  <a:txBody>
                    <a:bodyPr/>
                    <a:lstStyle/>
                    <a:p>
                      <a:pPr algn="ctr"/>
                      <a:r>
                        <a:rPr lang="en-US" dirty="0" smtClean="0"/>
                        <a:t>BOL</a:t>
                      </a:r>
                      <a:endParaRPr lang="en-US" dirty="0"/>
                    </a:p>
                  </a:txBody>
                  <a:tcPr/>
                </a:tc>
              </a:tr>
              <a:tr h="3362410">
                <a:tc>
                  <a:txBody>
                    <a:bodyPr/>
                    <a:lstStyle/>
                    <a:p>
                      <a:endParaRPr lang="en-US" dirty="0"/>
                    </a:p>
                  </a:txBody>
                  <a:tcPr/>
                </a:tc>
                <a:tc>
                  <a:txBody>
                    <a:bodyPr/>
                    <a:lstStyle/>
                    <a:p>
                      <a:endParaRPr lang="en-US" dirty="0"/>
                    </a:p>
                  </a:txBody>
                  <a:tcPr/>
                </a:tc>
              </a:tr>
            </a:tbl>
          </a:graphicData>
        </a:graphic>
      </p:graphicFrame>
      <p:pic>
        <p:nvPicPr>
          <p:cNvPr id="1028"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712422"/>
            <a:ext cx="4530435" cy="28928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p:nvPr>
        </p:nvSpPr>
        <p:spPr>
          <a:xfrm>
            <a:off x="457200" y="99147"/>
            <a:ext cx="8229600" cy="842962"/>
          </a:xfrm>
        </p:spPr>
        <p:txBody>
          <a:bodyPr/>
          <a:lstStyle/>
          <a:p>
            <a:r>
              <a:rPr lang="en-US" dirty="0" smtClean="0"/>
              <a:t>Mapping The PM to the BOL</a:t>
            </a:r>
            <a:endParaRPr lang="en-US" dirty="0"/>
          </a:p>
        </p:txBody>
      </p:sp>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80065" y="1712423"/>
            <a:ext cx="4281055" cy="30529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5" name="Straight Arrow Connector 4"/>
          <p:cNvCxnSpPr/>
          <p:nvPr/>
        </p:nvCxnSpPr>
        <p:spPr>
          <a:xfrm>
            <a:off x="2576945" y="2441863"/>
            <a:ext cx="3050771" cy="675410"/>
          </a:xfrm>
          <a:prstGeom prst="straightConnector1">
            <a:avLst/>
          </a:prstGeom>
          <a:ln>
            <a:tailEnd type="arrow"/>
          </a:ln>
        </p:spPr>
        <p:style>
          <a:lnRef idx="3">
            <a:schemeClr val="accent2"/>
          </a:lnRef>
          <a:fillRef idx="0">
            <a:schemeClr val="accent2"/>
          </a:fillRef>
          <a:effectRef idx="2">
            <a:schemeClr val="accent2"/>
          </a:effectRef>
          <a:fontRef idx="minor">
            <a:schemeClr val="tx1"/>
          </a:fontRef>
        </p:style>
      </p:cxnSp>
      <p:cxnSp>
        <p:nvCxnSpPr>
          <p:cNvPr id="7" name="Straight Arrow Connector 6"/>
          <p:cNvCxnSpPr/>
          <p:nvPr/>
        </p:nvCxnSpPr>
        <p:spPr>
          <a:xfrm>
            <a:off x="4364182" y="4438996"/>
            <a:ext cx="3915294" cy="99753"/>
          </a:xfrm>
          <a:prstGeom prst="straightConnector1">
            <a:avLst/>
          </a:prstGeom>
          <a:ln>
            <a:tailEnd type="arrow"/>
          </a:ln>
        </p:spPr>
        <p:style>
          <a:lnRef idx="3">
            <a:schemeClr val="accent3"/>
          </a:lnRef>
          <a:fillRef idx="0">
            <a:schemeClr val="accent3"/>
          </a:fillRef>
          <a:effectRef idx="2">
            <a:schemeClr val="accent3"/>
          </a:effectRef>
          <a:fontRef idx="minor">
            <a:schemeClr val="tx1"/>
          </a:fontRef>
        </p:style>
      </p:cxnSp>
      <p:cxnSp>
        <p:nvCxnSpPr>
          <p:cNvPr id="9" name="Straight Arrow Connector 8"/>
          <p:cNvCxnSpPr/>
          <p:nvPr/>
        </p:nvCxnSpPr>
        <p:spPr>
          <a:xfrm>
            <a:off x="3100647" y="3158836"/>
            <a:ext cx="5178829" cy="1379913"/>
          </a:xfrm>
          <a:prstGeom prst="straightConnector1">
            <a:avLst/>
          </a:prstGeom>
          <a:ln>
            <a:tailEnd type="arrow"/>
          </a:ln>
        </p:spPr>
        <p:style>
          <a:lnRef idx="3">
            <a:schemeClr val="accent3"/>
          </a:lnRef>
          <a:fillRef idx="0">
            <a:schemeClr val="accent3"/>
          </a:fillRef>
          <a:effectRef idx="2">
            <a:schemeClr val="accent3"/>
          </a:effectRef>
          <a:fontRef idx="minor">
            <a:schemeClr val="tx1"/>
          </a:fontRef>
        </p:style>
      </p:cxnSp>
      <p:cxnSp>
        <p:nvCxnSpPr>
          <p:cNvPr id="14" name="Straight Arrow Connector 13"/>
          <p:cNvCxnSpPr/>
          <p:nvPr/>
        </p:nvCxnSpPr>
        <p:spPr>
          <a:xfrm>
            <a:off x="2576945" y="2094807"/>
            <a:ext cx="3050771" cy="694113"/>
          </a:xfrm>
          <a:prstGeom prst="straightConnector1">
            <a:avLst/>
          </a:prstGeom>
          <a:ln>
            <a:tailEnd type="arrow"/>
          </a:ln>
        </p:spPr>
        <p:style>
          <a:lnRef idx="3">
            <a:schemeClr val="accent2"/>
          </a:lnRef>
          <a:fillRef idx="0">
            <a:schemeClr val="accent2"/>
          </a:fillRef>
          <a:effectRef idx="2">
            <a:schemeClr val="accent2"/>
          </a:effectRef>
          <a:fontRef idx="minor">
            <a:schemeClr val="tx1"/>
          </a:fontRef>
        </p:style>
      </p:cxnSp>
      <p:cxnSp>
        <p:nvCxnSpPr>
          <p:cNvPr id="29" name="Straight Arrow Connector 28"/>
          <p:cNvCxnSpPr/>
          <p:nvPr/>
        </p:nvCxnSpPr>
        <p:spPr>
          <a:xfrm>
            <a:off x="177338" y="4765400"/>
            <a:ext cx="579120" cy="0"/>
          </a:xfrm>
          <a:prstGeom prst="straightConnector1">
            <a:avLst/>
          </a:prstGeom>
          <a:ln>
            <a:tailEnd type="arrow"/>
          </a:ln>
        </p:spPr>
        <p:style>
          <a:lnRef idx="3">
            <a:schemeClr val="accent2"/>
          </a:lnRef>
          <a:fillRef idx="0">
            <a:schemeClr val="accent2"/>
          </a:fillRef>
          <a:effectRef idx="2">
            <a:schemeClr val="accent2"/>
          </a:effectRef>
          <a:fontRef idx="minor">
            <a:schemeClr val="tx1"/>
          </a:fontRef>
        </p:style>
      </p:cxnSp>
      <p:cxnSp>
        <p:nvCxnSpPr>
          <p:cNvPr id="31" name="Straight Arrow Connector 30"/>
          <p:cNvCxnSpPr/>
          <p:nvPr/>
        </p:nvCxnSpPr>
        <p:spPr>
          <a:xfrm>
            <a:off x="209665" y="5292898"/>
            <a:ext cx="579120" cy="0"/>
          </a:xfrm>
          <a:prstGeom prst="straightConnector1">
            <a:avLst/>
          </a:prstGeom>
          <a:ln>
            <a:tailEnd type="arrow"/>
          </a:ln>
        </p:spPr>
        <p:style>
          <a:lnRef idx="3">
            <a:schemeClr val="accent3"/>
          </a:lnRef>
          <a:fillRef idx="0">
            <a:schemeClr val="accent3"/>
          </a:fillRef>
          <a:effectRef idx="2">
            <a:schemeClr val="accent3"/>
          </a:effectRef>
          <a:fontRef idx="minor">
            <a:schemeClr val="tx1"/>
          </a:fontRef>
        </p:style>
      </p:cxnSp>
      <p:sp>
        <p:nvSpPr>
          <p:cNvPr id="28" name="TextBox 27"/>
          <p:cNvSpPr txBox="1"/>
          <p:nvPr/>
        </p:nvSpPr>
        <p:spPr>
          <a:xfrm>
            <a:off x="893155" y="4570972"/>
            <a:ext cx="7796173" cy="2308324"/>
          </a:xfrm>
          <a:prstGeom prst="rect">
            <a:avLst/>
          </a:prstGeom>
          <a:noFill/>
        </p:spPr>
        <p:txBody>
          <a:bodyPr wrap="none" rtlCol="0">
            <a:spAutoFit/>
          </a:bodyPr>
          <a:lstStyle/>
          <a:p>
            <a:r>
              <a:rPr lang="en-US" dirty="0" smtClean="0"/>
              <a:t>Red Arrow = Required mapping (see next Page)</a:t>
            </a:r>
          </a:p>
          <a:p>
            <a:endParaRPr lang="en-US" dirty="0" smtClean="0"/>
          </a:p>
          <a:p>
            <a:r>
              <a:rPr lang="en-US" dirty="0" smtClean="0"/>
              <a:t>Green Arrow = Map Document LI Refs or </a:t>
            </a:r>
            <a:r>
              <a:rPr lang="en-US" dirty="0" err="1" smtClean="0"/>
              <a:t>LoadPlan</a:t>
            </a:r>
            <a:r>
              <a:rPr lang="en-US" dirty="0" smtClean="0"/>
              <a:t> Refs </a:t>
            </a:r>
          </a:p>
          <a:p>
            <a:r>
              <a:rPr lang="en-US" dirty="0" smtClean="0"/>
              <a:t>(</a:t>
            </a:r>
            <a:r>
              <a:rPr lang="en-US" dirty="0" err="1" smtClean="0"/>
              <a:t>LoadPlan</a:t>
            </a:r>
            <a:r>
              <a:rPr lang="en-US" dirty="0" smtClean="0"/>
              <a:t> only valid for Shipments)</a:t>
            </a:r>
          </a:p>
          <a:p>
            <a:r>
              <a:rPr lang="en-US" dirty="0"/>
              <a:t> </a:t>
            </a:r>
            <a:endParaRPr lang="en-US" dirty="0" smtClean="0"/>
          </a:p>
          <a:p>
            <a:r>
              <a:rPr lang="en-US" dirty="0" smtClean="0"/>
              <a:t>TAS should place the </a:t>
            </a:r>
            <a:r>
              <a:rPr lang="en-US" dirty="0" err="1" smtClean="0"/>
              <a:t>MovementType</a:t>
            </a:r>
            <a:r>
              <a:rPr lang="en-US" dirty="0" smtClean="0"/>
              <a:t> (see translation Table)/</a:t>
            </a:r>
            <a:r>
              <a:rPr lang="en-US" dirty="0" err="1" smtClean="0"/>
              <a:t>DocumentId</a:t>
            </a:r>
            <a:r>
              <a:rPr lang="en-US" dirty="0" smtClean="0"/>
              <a:t>/</a:t>
            </a:r>
          </a:p>
          <a:p>
            <a:r>
              <a:rPr lang="en-US" dirty="0" err="1" smtClean="0"/>
              <a:t>DocumentOrginator</a:t>
            </a:r>
            <a:r>
              <a:rPr lang="en-US" dirty="0" smtClean="0"/>
              <a:t> and LI details on the BOL in the Reference section then copy </a:t>
            </a:r>
          </a:p>
          <a:p>
            <a:r>
              <a:rPr lang="en-US" dirty="0" smtClean="0"/>
              <a:t>all references associated with that LI to that Compartment.</a:t>
            </a:r>
            <a:endParaRPr lang="en-US" dirty="0"/>
          </a:p>
        </p:txBody>
      </p:sp>
      <p:cxnSp>
        <p:nvCxnSpPr>
          <p:cNvPr id="6" name="Straight Arrow Connector 5"/>
          <p:cNvCxnSpPr/>
          <p:nvPr/>
        </p:nvCxnSpPr>
        <p:spPr>
          <a:xfrm>
            <a:off x="1819564" y="3020291"/>
            <a:ext cx="6459912" cy="158496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0" name="Straight Arrow Connector 9"/>
          <p:cNvCxnSpPr/>
          <p:nvPr/>
        </p:nvCxnSpPr>
        <p:spPr>
          <a:xfrm>
            <a:off x="1616364" y="2094807"/>
            <a:ext cx="6663112" cy="2510444"/>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2" name="Straight Arrow Connector 11"/>
          <p:cNvCxnSpPr/>
          <p:nvPr/>
        </p:nvCxnSpPr>
        <p:spPr>
          <a:xfrm>
            <a:off x="209665" y="6095999"/>
            <a:ext cx="579120" cy="9237"/>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2260210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PM to BOL Mapping</a:t>
            </a:r>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val="2321332082"/>
              </p:ext>
            </p:extLst>
          </p:nvPr>
        </p:nvGraphicFramePr>
        <p:xfrm>
          <a:off x="60961" y="1133200"/>
          <a:ext cx="8625839" cy="4272280"/>
        </p:xfrm>
        <a:graphic>
          <a:graphicData uri="http://schemas.openxmlformats.org/drawingml/2006/table">
            <a:tbl>
              <a:tblPr firstRow="1" bandRow="1">
                <a:tableStyleId>{5C22544A-7EE6-4342-B048-85BDC9FD1C3A}</a:tableStyleId>
              </a:tblPr>
              <a:tblGrid>
                <a:gridCol w="1227513"/>
                <a:gridCol w="3689651"/>
                <a:gridCol w="2413016"/>
                <a:gridCol w="1295659"/>
              </a:tblGrid>
              <a:tr h="370840">
                <a:tc>
                  <a:txBody>
                    <a:bodyPr/>
                    <a:lstStyle/>
                    <a:p>
                      <a:r>
                        <a:rPr lang="en-US" sz="1100" dirty="0" smtClean="0"/>
                        <a:t>Field Name</a:t>
                      </a:r>
                      <a:endParaRPr lang="en-US" sz="1100" dirty="0"/>
                    </a:p>
                  </a:txBody>
                  <a:tcPr/>
                </a:tc>
                <a:tc>
                  <a:txBody>
                    <a:bodyPr/>
                    <a:lstStyle/>
                    <a:p>
                      <a:r>
                        <a:rPr lang="en-US" sz="1100" dirty="0" smtClean="0"/>
                        <a:t>Planned Movement  </a:t>
                      </a:r>
                      <a:r>
                        <a:rPr lang="en-US" sz="1100" dirty="0" err="1" smtClean="0"/>
                        <a:t>Xpath</a:t>
                      </a:r>
                      <a:endParaRPr lang="en-US" sz="1100" dirty="0"/>
                    </a:p>
                  </a:txBody>
                  <a:tcPr/>
                </a:tc>
                <a:tc>
                  <a:txBody>
                    <a:bodyPr/>
                    <a:lstStyle/>
                    <a:p>
                      <a:r>
                        <a:rPr lang="en-US" sz="1100" dirty="0" smtClean="0"/>
                        <a:t>BOL </a:t>
                      </a:r>
                      <a:r>
                        <a:rPr lang="en-US" sz="1100" dirty="0" err="1" smtClean="0"/>
                        <a:t>XPath</a:t>
                      </a:r>
                      <a:endParaRPr lang="en-US" sz="1100" dirty="0"/>
                    </a:p>
                  </a:txBody>
                  <a:tcPr/>
                </a:tc>
                <a:tc>
                  <a:txBody>
                    <a:bodyPr/>
                    <a:lstStyle/>
                    <a:p>
                      <a:r>
                        <a:rPr lang="en-US" sz="1100" dirty="0" smtClean="0"/>
                        <a:t>Action</a:t>
                      </a:r>
                      <a:endParaRPr lang="en-US" sz="1100" dirty="0"/>
                    </a:p>
                  </a:txBody>
                  <a:tcPr/>
                </a:tc>
              </a:tr>
              <a:tr h="370840">
                <a:tc>
                  <a:txBody>
                    <a:bodyPr/>
                    <a:lstStyle/>
                    <a:p>
                      <a:r>
                        <a:rPr lang="en-US" sz="1000" dirty="0" smtClean="0"/>
                        <a:t>Header References</a:t>
                      </a:r>
                      <a:endParaRPr lang="en-US" sz="1000" dirty="0"/>
                    </a:p>
                  </a:txBody>
                  <a:tcPr/>
                </a:tc>
                <a:tc>
                  <a:txBody>
                    <a:bodyPr/>
                    <a:lstStyle/>
                    <a:p>
                      <a:r>
                        <a:rPr lang="en-US" sz="1000" dirty="0" err="1" smtClean="0"/>
                        <a:t>pidx:PIDXPlannedMovement</a:t>
                      </a:r>
                      <a:r>
                        <a:rPr lang="en-US" sz="1000" dirty="0" smtClean="0"/>
                        <a:t>/</a:t>
                      </a:r>
                      <a:r>
                        <a:rPr lang="en-US" sz="1000" dirty="0" err="1" smtClean="0"/>
                        <a:t>pidx:Documents</a:t>
                      </a:r>
                      <a:r>
                        <a:rPr lang="en-US" sz="1000" dirty="0" smtClean="0"/>
                        <a:t>/</a:t>
                      </a:r>
                      <a:r>
                        <a:rPr lang="en-US" sz="1000" dirty="0" err="1" smtClean="0"/>
                        <a:t>pidx:Document</a:t>
                      </a:r>
                      <a:r>
                        <a:rPr lang="en-US" sz="1000" dirty="0" smtClean="0"/>
                        <a:t>/</a:t>
                      </a:r>
                      <a:r>
                        <a:rPr lang="en-US" sz="1000" dirty="0" err="1" smtClean="0"/>
                        <a:t>pidx:DocumentHeader</a:t>
                      </a:r>
                      <a:r>
                        <a:rPr lang="en-US" sz="1000" dirty="0" smtClean="0"/>
                        <a:t>/</a:t>
                      </a:r>
                      <a:r>
                        <a:rPr lang="en-US" sz="1000" dirty="0" err="1" smtClean="0"/>
                        <a:t>pidx:References</a:t>
                      </a:r>
                      <a:endParaRPr lang="en-US" sz="1000" dirty="0"/>
                    </a:p>
                  </a:txBody>
                  <a:tcPr/>
                </a:tc>
                <a:tc>
                  <a:txBody>
                    <a:bodyPr/>
                    <a:lstStyle/>
                    <a:p>
                      <a:r>
                        <a:rPr lang="en-US" sz="1000" dirty="0" err="1" smtClean="0"/>
                        <a:t>pidx:LoadingDeliveryReceipt</a:t>
                      </a:r>
                      <a:r>
                        <a:rPr lang="en-US" sz="1000" dirty="0" smtClean="0"/>
                        <a:t>/</a:t>
                      </a:r>
                      <a:r>
                        <a:rPr lang="en-US" sz="1000" dirty="0" err="1" smtClean="0"/>
                        <a:t>pidx:Body</a:t>
                      </a:r>
                      <a:r>
                        <a:rPr lang="en-US" sz="1000" dirty="0" smtClean="0"/>
                        <a:t>/</a:t>
                      </a:r>
                      <a:r>
                        <a:rPr lang="en-US" sz="1000" dirty="0" err="1" smtClean="0"/>
                        <a:t>pidx:Posting</a:t>
                      </a:r>
                      <a:r>
                        <a:rPr lang="en-US" sz="1000" dirty="0" smtClean="0"/>
                        <a:t>/</a:t>
                      </a:r>
                      <a:r>
                        <a:rPr lang="en-US" sz="1000" dirty="0" err="1" smtClean="0"/>
                        <a:t>pidx:References</a:t>
                      </a:r>
                      <a:endParaRPr lang="en-US" sz="1000" dirty="0"/>
                    </a:p>
                  </a:txBody>
                  <a:tcPr/>
                </a:tc>
                <a:tc>
                  <a:txBody>
                    <a:bodyPr/>
                    <a:lstStyle/>
                    <a:p>
                      <a:r>
                        <a:rPr lang="en-US" sz="1000" dirty="0" smtClean="0"/>
                        <a:t>Copy All Data Regardless</a:t>
                      </a:r>
                      <a:r>
                        <a:rPr lang="en-US" sz="1000" baseline="0" dirty="0" smtClean="0"/>
                        <a:t> of </a:t>
                      </a:r>
                      <a:r>
                        <a:rPr lang="en-US" sz="1000" baseline="0" dirty="0" err="1" smtClean="0"/>
                        <a:t>MovementType</a:t>
                      </a:r>
                      <a:r>
                        <a:rPr lang="en-US" sz="1000" baseline="0" dirty="0" smtClean="0"/>
                        <a:t> (Red Arrow)</a:t>
                      </a:r>
                      <a:endParaRPr lang="en-US" sz="1000" dirty="0"/>
                    </a:p>
                  </a:txBody>
                  <a:tcPr/>
                </a:tc>
              </a:tr>
              <a:tr h="370840">
                <a:tc>
                  <a:txBody>
                    <a:bodyPr/>
                    <a:lstStyle/>
                    <a:p>
                      <a:r>
                        <a:rPr lang="en-US" sz="1000" dirty="0" smtClean="0"/>
                        <a:t>Movement Type</a:t>
                      </a:r>
                      <a:r>
                        <a:rPr lang="en-US" sz="1000" baseline="0" dirty="0" smtClean="0"/>
                        <a:t> To</a:t>
                      </a:r>
                      <a:endParaRPr lang="en-US" sz="1000" dirty="0" smtClean="0"/>
                    </a:p>
                    <a:p>
                      <a:r>
                        <a:rPr lang="en-US" sz="1000" dirty="0" smtClean="0"/>
                        <a:t>Document Reference Type</a:t>
                      </a:r>
                      <a:endParaRPr lang="en-US" sz="1000" dirty="0"/>
                    </a:p>
                  </a:txBody>
                  <a:tcPr/>
                </a:tc>
                <a:tc>
                  <a:txBody>
                    <a:bodyPr/>
                    <a:lstStyle/>
                    <a:p>
                      <a:r>
                        <a:rPr lang="en-US" sz="1000" dirty="0" err="1" smtClean="0"/>
                        <a:t>pidx:PIDXPlannedMovement</a:t>
                      </a:r>
                      <a:r>
                        <a:rPr lang="en-US" sz="1000" dirty="0" smtClean="0"/>
                        <a:t>/</a:t>
                      </a:r>
                      <a:r>
                        <a:rPr lang="en-US" sz="1000" dirty="0" err="1" smtClean="0"/>
                        <a:t>pidx:Documents</a:t>
                      </a:r>
                      <a:r>
                        <a:rPr lang="en-US" sz="1000" dirty="0" smtClean="0"/>
                        <a:t>/</a:t>
                      </a:r>
                      <a:r>
                        <a:rPr lang="en-US" sz="1000" dirty="0" err="1" smtClean="0"/>
                        <a:t>pidx:Document</a:t>
                      </a:r>
                      <a:r>
                        <a:rPr lang="en-US" sz="1000" dirty="0" smtClean="0"/>
                        <a:t>/</a:t>
                      </a:r>
                      <a:r>
                        <a:rPr lang="en-US" sz="1000" dirty="0" err="1" smtClean="0"/>
                        <a:t>pidx:DocumentHeader</a:t>
                      </a:r>
                      <a:r>
                        <a:rPr lang="en-US" sz="1000" dirty="0" smtClean="0"/>
                        <a:t>/</a:t>
                      </a:r>
                      <a:r>
                        <a:rPr lang="en-US" sz="1000" dirty="0" err="1" smtClean="0"/>
                        <a:t>pidx:MovementType</a:t>
                      </a:r>
                      <a:endParaRPr lang="en-US" sz="1000" dirty="0" smtClean="0"/>
                    </a:p>
                    <a:p>
                      <a:endParaRPr lang="en-US" sz="1000" dirty="0"/>
                    </a:p>
                  </a:txBody>
                  <a:tcPr/>
                </a:tc>
                <a:tc>
                  <a:txBody>
                    <a:bodyPr/>
                    <a:lstStyle/>
                    <a:p>
                      <a:r>
                        <a:rPr lang="en-US" sz="1000" dirty="0" err="1" smtClean="0"/>
                        <a:t>pidx:LoadingDeliveryReceipt</a:t>
                      </a:r>
                      <a:r>
                        <a:rPr lang="en-US" sz="1000" dirty="0" smtClean="0"/>
                        <a:t>/</a:t>
                      </a:r>
                      <a:r>
                        <a:rPr lang="en-US" sz="1000" dirty="0" err="1" smtClean="0"/>
                        <a:t>pidx:Body</a:t>
                      </a:r>
                      <a:r>
                        <a:rPr lang="en-US" sz="1000" dirty="0" smtClean="0"/>
                        <a:t>/</a:t>
                      </a:r>
                      <a:r>
                        <a:rPr lang="en-US" sz="1000" dirty="0" err="1" smtClean="0"/>
                        <a:t>pidx:Posting</a:t>
                      </a:r>
                      <a:r>
                        <a:rPr lang="en-US" sz="1000" dirty="0" smtClean="0"/>
                        <a:t>/</a:t>
                      </a:r>
                      <a:r>
                        <a:rPr lang="en-US" sz="1000" dirty="0" err="1" smtClean="0"/>
                        <a:t>pidx:DocumentReference</a:t>
                      </a:r>
                      <a:r>
                        <a:rPr lang="en-US" sz="1000" dirty="0" smtClean="0"/>
                        <a:t>/</a:t>
                      </a:r>
                      <a:r>
                        <a:rPr lang="en-US" sz="1000" dirty="0" err="1" smtClean="0"/>
                        <a:t>pidx:DocumentReferenceType</a:t>
                      </a:r>
                      <a:endParaRPr lang="en-US" sz="1000" dirty="0"/>
                    </a:p>
                  </a:txBody>
                  <a:tcPr/>
                </a:tc>
                <a:tc>
                  <a:txBody>
                    <a:bodyPr/>
                    <a:lstStyle/>
                    <a:p>
                      <a:r>
                        <a:rPr lang="en-US" sz="1000" dirty="0" smtClean="0"/>
                        <a:t>Translation</a:t>
                      </a:r>
                      <a:r>
                        <a:rPr lang="en-US" sz="1000" baseline="0" dirty="0" smtClean="0"/>
                        <a:t> Required</a:t>
                      </a:r>
                    </a:p>
                    <a:p>
                      <a:endParaRPr lang="en-US" sz="1000" dirty="0"/>
                    </a:p>
                  </a:txBody>
                  <a:tcPr/>
                </a:tc>
              </a:tr>
              <a:tr h="370840">
                <a:tc>
                  <a:txBody>
                    <a:bodyPr/>
                    <a:lstStyle/>
                    <a:p>
                      <a:r>
                        <a:rPr lang="en-US" sz="1000" dirty="0" smtClean="0"/>
                        <a:t>Document Originator</a:t>
                      </a:r>
                      <a:endParaRPr lang="en-US" sz="1000" dirty="0"/>
                    </a:p>
                  </a:txBody>
                  <a:tcPr/>
                </a:tc>
                <a:tc>
                  <a:txBody>
                    <a:bodyPr/>
                    <a:lstStyle/>
                    <a:p>
                      <a:r>
                        <a:rPr lang="en-US" sz="1000" dirty="0" err="1" smtClean="0"/>
                        <a:t>pidx:PIDXPlannedMovement</a:t>
                      </a:r>
                      <a:r>
                        <a:rPr lang="en-US" sz="1000" dirty="0" smtClean="0"/>
                        <a:t>/</a:t>
                      </a:r>
                      <a:r>
                        <a:rPr lang="en-US" sz="1000" dirty="0" err="1" smtClean="0"/>
                        <a:t>pidx:Documents</a:t>
                      </a:r>
                      <a:r>
                        <a:rPr lang="en-US" sz="1000" dirty="0" smtClean="0"/>
                        <a:t>/</a:t>
                      </a:r>
                      <a:r>
                        <a:rPr lang="en-US" sz="1000" dirty="0" err="1" smtClean="0"/>
                        <a:t>pidx:Document</a:t>
                      </a:r>
                      <a:r>
                        <a:rPr lang="en-US" sz="1000" dirty="0" smtClean="0"/>
                        <a:t>/</a:t>
                      </a:r>
                      <a:r>
                        <a:rPr lang="en-US" sz="1000" dirty="0" err="1" smtClean="0"/>
                        <a:t>pidx:DocumentHeader</a:t>
                      </a:r>
                      <a:r>
                        <a:rPr lang="en-US" sz="1000" dirty="0" smtClean="0"/>
                        <a:t>/</a:t>
                      </a:r>
                      <a:r>
                        <a:rPr lang="en-US" sz="1000" dirty="0" err="1" smtClean="0"/>
                        <a:t>pidx:DocumentOriginator</a:t>
                      </a:r>
                      <a:endParaRPr lang="en-US" sz="1000" dirty="0"/>
                    </a:p>
                  </a:txBody>
                  <a:tcPr/>
                </a:tc>
                <a:tc>
                  <a:txBody>
                    <a:bodyPr/>
                    <a:lstStyle/>
                    <a:p>
                      <a:r>
                        <a:rPr lang="en-US" sz="1000" dirty="0" err="1" smtClean="0"/>
                        <a:t>pidx:LoadingDeliveryReceipt</a:t>
                      </a:r>
                      <a:r>
                        <a:rPr lang="en-US" sz="1000" dirty="0" smtClean="0"/>
                        <a:t>/</a:t>
                      </a:r>
                      <a:r>
                        <a:rPr lang="en-US" sz="1000" dirty="0" err="1" smtClean="0"/>
                        <a:t>pidx:Body</a:t>
                      </a:r>
                      <a:r>
                        <a:rPr lang="en-US" sz="1000" dirty="0" smtClean="0"/>
                        <a:t>/</a:t>
                      </a:r>
                      <a:r>
                        <a:rPr lang="en-US" sz="1000" dirty="0" err="1" smtClean="0"/>
                        <a:t>pidx:Posting</a:t>
                      </a:r>
                      <a:r>
                        <a:rPr lang="en-US" sz="1000" dirty="0" smtClean="0"/>
                        <a:t>/</a:t>
                      </a:r>
                      <a:r>
                        <a:rPr lang="en-US" sz="1000" dirty="0" err="1" smtClean="0"/>
                        <a:t>pidx:DocumentReference</a:t>
                      </a:r>
                      <a:r>
                        <a:rPr lang="en-US" sz="1000" dirty="0" smtClean="0"/>
                        <a:t>/</a:t>
                      </a:r>
                      <a:r>
                        <a:rPr lang="en-US" sz="1000" dirty="0" err="1" smtClean="0"/>
                        <a:t>pidx:DocumentOriginator</a:t>
                      </a:r>
                      <a:endParaRPr lang="en-US" sz="1000" dirty="0"/>
                    </a:p>
                  </a:txBody>
                  <a:tcPr/>
                </a:tc>
                <a:tc>
                  <a:txBody>
                    <a:bodyPr/>
                    <a:lstStyle/>
                    <a:p>
                      <a:r>
                        <a:rPr lang="en-US" sz="1000" dirty="0" smtClean="0"/>
                        <a:t>Copy Element</a:t>
                      </a:r>
                      <a:endParaRPr lang="en-US" sz="1000" dirty="0"/>
                    </a:p>
                  </a:txBody>
                  <a:tcPr/>
                </a:tc>
              </a:tr>
              <a:tr h="370840">
                <a:tc>
                  <a:txBody>
                    <a:bodyPr/>
                    <a:lstStyle/>
                    <a:p>
                      <a:r>
                        <a:rPr lang="en-US" sz="1000" dirty="0" smtClean="0"/>
                        <a:t>Document</a:t>
                      </a:r>
                      <a:r>
                        <a:rPr lang="en-US" sz="1000" baseline="0" dirty="0" smtClean="0"/>
                        <a:t> ID</a:t>
                      </a:r>
                      <a:endParaRPr lang="en-US" sz="1000" dirty="0"/>
                    </a:p>
                  </a:txBody>
                  <a:tcPr/>
                </a:tc>
                <a:tc>
                  <a:txBody>
                    <a:bodyPr/>
                    <a:lstStyle/>
                    <a:p>
                      <a:r>
                        <a:rPr lang="en-US" sz="1000" dirty="0" err="1" smtClean="0"/>
                        <a:t>pidx:LoadingDeliveryReceipt</a:t>
                      </a:r>
                      <a:r>
                        <a:rPr lang="en-US" sz="1000" dirty="0" smtClean="0"/>
                        <a:t>/</a:t>
                      </a:r>
                      <a:r>
                        <a:rPr lang="en-US" sz="1000" dirty="0" err="1" smtClean="0"/>
                        <a:t>pidx:Body</a:t>
                      </a:r>
                      <a:r>
                        <a:rPr lang="en-US" sz="1000" dirty="0" smtClean="0"/>
                        <a:t>/</a:t>
                      </a:r>
                      <a:r>
                        <a:rPr lang="en-US" sz="1000" dirty="0" err="1" smtClean="0"/>
                        <a:t>pidx:Posting</a:t>
                      </a:r>
                      <a:r>
                        <a:rPr lang="en-US" sz="1000" dirty="0" smtClean="0"/>
                        <a:t>/</a:t>
                      </a:r>
                      <a:r>
                        <a:rPr lang="en-US" sz="1000" dirty="0" err="1" smtClean="0"/>
                        <a:t>pidx:DocumentReference</a:t>
                      </a:r>
                      <a:r>
                        <a:rPr lang="en-US" sz="1000" dirty="0" smtClean="0"/>
                        <a:t>/</a:t>
                      </a:r>
                      <a:r>
                        <a:rPr lang="en-US" sz="1000" dirty="0" err="1" smtClean="0"/>
                        <a:t>pidx:DocumentIdentifier</a:t>
                      </a:r>
                      <a:endParaRPr lang="en-US" sz="1000" dirty="0"/>
                    </a:p>
                  </a:txBody>
                  <a:tcPr/>
                </a:tc>
                <a:tc>
                  <a:txBody>
                    <a:bodyPr/>
                    <a:lstStyle/>
                    <a:p>
                      <a:r>
                        <a:rPr lang="en-US" sz="1000" dirty="0" err="1" smtClean="0"/>
                        <a:t>pidx:LoadingDeliveryReceipt</a:t>
                      </a:r>
                      <a:r>
                        <a:rPr lang="en-US" sz="1000" dirty="0" smtClean="0"/>
                        <a:t>/</a:t>
                      </a:r>
                      <a:r>
                        <a:rPr lang="en-US" sz="1000" dirty="0" err="1" smtClean="0"/>
                        <a:t>pidx:Body</a:t>
                      </a:r>
                      <a:r>
                        <a:rPr lang="en-US" sz="1000" dirty="0" smtClean="0"/>
                        <a:t>/</a:t>
                      </a:r>
                      <a:r>
                        <a:rPr lang="en-US" sz="1000" dirty="0" err="1" smtClean="0"/>
                        <a:t>pidx:Posting</a:t>
                      </a:r>
                      <a:r>
                        <a:rPr lang="en-US" sz="1000" dirty="0" smtClean="0"/>
                        <a:t>/</a:t>
                      </a:r>
                      <a:r>
                        <a:rPr lang="en-US" sz="1000" dirty="0" err="1" smtClean="0"/>
                        <a:t>pidx:DocumentReference</a:t>
                      </a:r>
                      <a:r>
                        <a:rPr lang="en-US" sz="1000" dirty="0" smtClean="0"/>
                        <a:t>/</a:t>
                      </a:r>
                      <a:r>
                        <a:rPr lang="en-US" sz="1000" dirty="0" err="1" smtClean="0"/>
                        <a:t>pidx:DocumentIdentifier</a:t>
                      </a:r>
                      <a:endParaRPr lang="en-US" sz="1000" dirty="0"/>
                    </a:p>
                  </a:txBody>
                  <a:tcPr/>
                </a:tc>
                <a:tc>
                  <a:txBody>
                    <a:bodyPr/>
                    <a:lstStyle/>
                    <a:p>
                      <a:r>
                        <a:rPr lang="en-US" sz="1000" dirty="0" smtClean="0"/>
                        <a:t>Copy</a:t>
                      </a:r>
                      <a:r>
                        <a:rPr lang="en-US" sz="1000" baseline="0" dirty="0" smtClean="0"/>
                        <a:t> Element</a:t>
                      </a:r>
                      <a:endParaRPr lang="en-US" sz="1000" dirty="0"/>
                    </a:p>
                  </a:txBody>
                  <a:tcPr/>
                </a:tc>
              </a:tr>
              <a:tr h="370840">
                <a:tc>
                  <a:txBody>
                    <a:bodyPr/>
                    <a:lstStyle/>
                    <a:p>
                      <a:r>
                        <a:rPr lang="en-US" sz="1000" dirty="0" smtClean="0"/>
                        <a:t>*Detail</a:t>
                      </a:r>
                      <a:r>
                        <a:rPr lang="en-US" sz="1000" baseline="0" dirty="0" smtClean="0"/>
                        <a:t> References</a:t>
                      </a:r>
                    </a:p>
                    <a:p>
                      <a:endParaRPr lang="en-US" sz="1000" baseline="0" dirty="0" smtClean="0"/>
                    </a:p>
                  </a:txBody>
                  <a:tcPr/>
                </a:tc>
                <a:tc>
                  <a:txBody>
                    <a:bodyPr/>
                    <a:lstStyle/>
                    <a:p>
                      <a:r>
                        <a:rPr lang="en-US" sz="1000" dirty="0" err="1" smtClean="0"/>
                        <a:t>pidx:PIDXPlannedMovement</a:t>
                      </a:r>
                      <a:r>
                        <a:rPr lang="en-US" sz="1000" dirty="0" smtClean="0"/>
                        <a:t>/</a:t>
                      </a:r>
                      <a:r>
                        <a:rPr lang="en-US" sz="1000" dirty="0" err="1" smtClean="0"/>
                        <a:t>pidx:Documents</a:t>
                      </a:r>
                      <a:r>
                        <a:rPr lang="en-US" sz="1000" dirty="0" smtClean="0"/>
                        <a:t>/</a:t>
                      </a:r>
                      <a:r>
                        <a:rPr lang="en-US" sz="1000" dirty="0" err="1" smtClean="0"/>
                        <a:t>pidx:Document</a:t>
                      </a:r>
                      <a:r>
                        <a:rPr lang="en-US" sz="1000" dirty="0" smtClean="0"/>
                        <a:t>/</a:t>
                      </a:r>
                      <a:r>
                        <a:rPr lang="en-US" sz="1000" dirty="0" err="1" smtClean="0"/>
                        <a:t>pidx:DocumentLineItems</a:t>
                      </a:r>
                      <a:r>
                        <a:rPr lang="en-US" sz="1000" dirty="0" smtClean="0"/>
                        <a:t>/</a:t>
                      </a:r>
                      <a:r>
                        <a:rPr lang="en-US" sz="1000" dirty="0" err="1" smtClean="0"/>
                        <a:t>pidx:DocumentLineItem</a:t>
                      </a:r>
                      <a:r>
                        <a:rPr lang="en-US" sz="1000" dirty="0" smtClean="0"/>
                        <a:t>/</a:t>
                      </a:r>
                      <a:r>
                        <a:rPr lang="en-US" sz="1000" dirty="0" err="1" smtClean="0"/>
                        <a:t>pidx:DetailReferences</a:t>
                      </a:r>
                      <a:r>
                        <a:rPr lang="en-US" sz="1000" dirty="0" smtClean="0"/>
                        <a:t>/</a:t>
                      </a:r>
                      <a:r>
                        <a:rPr lang="en-US" sz="1000" dirty="0" err="1" smtClean="0"/>
                        <a:t>pidx:Reference</a:t>
                      </a:r>
                      <a:endParaRPr lang="en-US" sz="1000" dirty="0"/>
                    </a:p>
                  </a:txBody>
                  <a:tcPr/>
                </a:tc>
                <a:tc>
                  <a:txBody>
                    <a:bodyPr/>
                    <a:lstStyle/>
                    <a:p>
                      <a:r>
                        <a:rPr lang="en-US" sz="1000" dirty="0" err="1" smtClean="0"/>
                        <a:t>pidx:LoadingDeliveryReceipt</a:t>
                      </a:r>
                      <a:r>
                        <a:rPr lang="en-US" sz="1000" dirty="0" smtClean="0"/>
                        <a:t>/</a:t>
                      </a:r>
                      <a:r>
                        <a:rPr lang="en-US" sz="1000" dirty="0" err="1" smtClean="0"/>
                        <a:t>pidx:Body</a:t>
                      </a:r>
                      <a:r>
                        <a:rPr lang="en-US" sz="1000" dirty="0" smtClean="0"/>
                        <a:t>/</a:t>
                      </a:r>
                      <a:r>
                        <a:rPr lang="en-US" sz="1000" dirty="0" err="1" smtClean="0"/>
                        <a:t>pidx:Posting</a:t>
                      </a:r>
                      <a:r>
                        <a:rPr lang="en-US" sz="1000" dirty="0" smtClean="0"/>
                        <a:t>/</a:t>
                      </a:r>
                      <a:r>
                        <a:rPr lang="en-US" sz="1000" dirty="0" err="1" smtClean="0"/>
                        <a:t>pidx:Transport</a:t>
                      </a:r>
                      <a:r>
                        <a:rPr lang="en-US" sz="1000" dirty="0" smtClean="0"/>
                        <a:t>/</a:t>
                      </a:r>
                      <a:r>
                        <a:rPr lang="en-US" sz="1000" dirty="0" err="1" smtClean="0"/>
                        <a:t>pidx:LoadingParts</a:t>
                      </a:r>
                      <a:r>
                        <a:rPr lang="en-US" sz="1000" dirty="0" smtClean="0"/>
                        <a:t>/</a:t>
                      </a:r>
                      <a:r>
                        <a:rPr lang="en-US" sz="1000" dirty="0" err="1" smtClean="0"/>
                        <a:t>pidx:LoadingPart</a:t>
                      </a:r>
                      <a:r>
                        <a:rPr lang="en-US" sz="1000" dirty="0" smtClean="0"/>
                        <a:t>/</a:t>
                      </a:r>
                      <a:r>
                        <a:rPr lang="en-US" sz="1000" dirty="0" err="1" smtClean="0"/>
                        <a:t>pidx:Compartments</a:t>
                      </a:r>
                      <a:r>
                        <a:rPr lang="en-US" sz="1000" dirty="0" smtClean="0"/>
                        <a:t>/</a:t>
                      </a:r>
                      <a:r>
                        <a:rPr lang="en-US" sz="1000" dirty="0" err="1" smtClean="0"/>
                        <a:t>pidx:Compartment</a:t>
                      </a:r>
                      <a:r>
                        <a:rPr lang="en-US" sz="1000" dirty="0" smtClean="0"/>
                        <a:t>/</a:t>
                      </a:r>
                      <a:r>
                        <a:rPr lang="en-US" sz="1000" dirty="0" err="1" smtClean="0"/>
                        <a:t>pidx:Reference</a:t>
                      </a:r>
                      <a:endParaRPr lang="en-US" sz="1000" dirty="0"/>
                    </a:p>
                  </a:txBody>
                  <a:tcPr/>
                </a:tc>
                <a:tc>
                  <a:txBody>
                    <a:bodyPr/>
                    <a:lstStyle/>
                    <a:p>
                      <a:r>
                        <a:rPr lang="en-US" sz="1000" dirty="0" smtClean="0"/>
                        <a:t>Copy PM LI</a:t>
                      </a:r>
                      <a:r>
                        <a:rPr lang="en-US" sz="1000" baseline="0" dirty="0" smtClean="0"/>
                        <a:t> References Lifted against to BOL</a:t>
                      </a:r>
                      <a:endParaRPr lang="en-US" sz="1000" dirty="0"/>
                    </a:p>
                  </a:txBody>
                  <a:tcPr/>
                </a:tc>
              </a:tr>
              <a:tr h="370840">
                <a:tc>
                  <a:txBody>
                    <a:bodyPr/>
                    <a:lstStyle/>
                    <a:p>
                      <a:r>
                        <a:rPr lang="en-US" sz="1000" baseline="0" dirty="0" smtClean="0"/>
                        <a:t>*</a:t>
                      </a:r>
                      <a:r>
                        <a:rPr lang="en-US" sz="1000" baseline="0" dirty="0" err="1" smtClean="0"/>
                        <a:t>LoadPlan</a:t>
                      </a:r>
                      <a:r>
                        <a:rPr lang="en-US" sz="1000" baseline="0" dirty="0" smtClean="0"/>
                        <a:t> References for Shipments</a:t>
                      </a:r>
                    </a:p>
                  </a:txBody>
                  <a:tcPr/>
                </a:tc>
                <a:tc>
                  <a:txBody>
                    <a:bodyPr/>
                    <a:lstStyle/>
                    <a:p>
                      <a:r>
                        <a:rPr lang="en-US" sz="1000" dirty="0" err="1" smtClean="0"/>
                        <a:t>pidx:PIDXPlannedMovement</a:t>
                      </a:r>
                      <a:r>
                        <a:rPr lang="en-US" sz="1000" dirty="0" smtClean="0"/>
                        <a:t>/</a:t>
                      </a:r>
                      <a:r>
                        <a:rPr lang="en-US" sz="1000" dirty="0" err="1" smtClean="0"/>
                        <a:t>pidx:Documents</a:t>
                      </a:r>
                      <a:r>
                        <a:rPr lang="en-US" sz="1000" dirty="0" smtClean="0"/>
                        <a:t>/</a:t>
                      </a:r>
                      <a:r>
                        <a:rPr lang="en-US" sz="1000" dirty="0" err="1" smtClean="0"/>
                        <a:t>pidx:Document</a:t>
                      </a:r>
                      <a:r>
                        <a:rPr lang="en-US" sz="1000" dirty="0" smtClean="0"/>
                        <a:t>/</a:t>
                      </a:r>
                      <a:r>
                        <a:rPr lang="en-US" sz="1000" dirty="0" err="1" smtClean="0"/>
                        <a:t>pidx:LoadPlan</a:t>
                      </a:r>
                      <a:r>
                        <a:rPr lang="en-US" sz="1000" dirty="0" smtClean="0"/>
                        <a:t>/</a:t>
                      </a:r>
                      <a:r>
                        <a:rPr lang="en-US" sz="1000" dirty="0" err="1" smtClean="0"/>
                        <a:t>pidx:LoadingPlanParts</a:t>
                      </a:r>
                      <a:r>
                        <a:rPr lang="en-US" sz="1000" dirty="0" smtClean="0"/>
                        <a:t>/</a:t>
                      </a:r>
                      <a:r>
                        <a:rPr lang="en-US" sz="1000" dirty="0" err="1" smtClean="0"/>
                        <a:t>pidx:LoadingPlanPart</a:t>
                      </a:r>
                      <a:r>
                        <a:rPr lang="en-US" sz="1000" dirty="0" smtClean="0"/>
                        <a:t>/</a:t>
                      </a:r>
                      <a:r>
                        <a:rPr lang="en-US" sz="1000" dirty="0" err="1" smtClean="0"/>
                        <a:t>pidx:LoadCompartments</a:t>
                      </a:r>
                      <a:r>
                        <a:rPr lang="en-US" sz="1000" dirty="0" smtClean="0"/>
                        <a:t>/</a:t>
                      </a:r>
                      <a:r>
                        <a:rPr lang="en-US" sz="1000" dirty="0" err="1" smtClean="0"/>
                        <a:t>pidx:LoadCompartment</a:t>
                      </a:r>
                      <a:r>
                        <a:rPr lang="en-US" sz="1000" dirty="0" smtClean="0"/>
                        <a:t>/</a:t>
                      </a:r>
                      <a:r>
                        <a:rPr lang="en-US" sz="1000" dirty="0" err="1" smtClean="0"/>
                        <a:t>pidx:DetailReferences</a:t>
                      </a:r>
                      <a:r>
                        <a:rPr lang="en-US" sz="1000" dirty="0" smtClean="0"/>
                        <a:t>/</a:t>
                      </a:r>
                      <a:r>
                        <a:rPr lang="en-US" sz="1000" dirty="0" err="1" smtClean="0"/>
                        <a:t>pidx:Reference</a:t>
                      </a:r>
                      <a:endParaRPr lang="en-US" sz="1000" dirty="0"/>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000" dirty="0" err="1" smtClean="0"/>
                        <a:t>pidx:LoadingDeliveryReceipt</a:t>
                      </a:r>
                      <a:r>
                        <a:rPr lang="en-US" sz="1000" dirty="0" smtClean="0"/>
                        <a:t>/</a:t>
                      </a:r>
                      <a:r>
                        <a:rPr lang="en-US" sz="1000" dirty="0" err="1" smtClean="0"/>
                        <a:t>pidx:Body</a:t>
                      </a:r>
                      <a:r>
                        <a:rPr lang="en-US" sz="1000" dirty="0" smtClean="0"/>
                        <a:t>/</a:t>
                      </a:r>
                      <a:r>
                        <a:rPr lang="en-US" sz="1000" dirty="0" err="1" smtClean="0"/>
                        <a:t>pidx:Posting</a:t>
                      </a:r>
                      <a:r>
                        <a:rPr lang="en-US" sz="1000" dirty="0" smtClean="0"/>
                        <a:t>/</a:t>
                      </a:r>
                      <a:r>
                        <a:rPr lang="en-US" sz="1000" dirty="0" err="1" smtClean="0"/>
                        <a:t>pidx:Transport</a:t>
                      </a:r>
                      <a:r>
                        <a:rPr lang="en-US" sz="1000" dirty="0" smtClean="0"/>
                        <a:t>/</a:t>
                      </a:r>
                      <a:r>
                        <a:rPr lang="en-US" sz="1000" dirty="0" err="1" smtClean="0"/>
                        <a:t>pidx:LoadingParts</a:t>
                      </a:r>
                      <a:r>
                        <a:rPr lang="en-US" sz="1000" dirty="0" smtClean="0"/>
                        <a:t>/</a:t>
                      </a:r>
                      <a:r>
                        <a:rPr lang="en-US" sz="1000" dirty="0" err="1" smtClean="0"/>
                        <a:t>pidx:LoadingPart</a:t>
                      </a:r>
                      <a:r>
                        <a:rPr lang="en-US" sz="1000" dirty="0" smtClean="0"/>
                        <a:t>/</a:t>
                      </a:r>
                      <a:r>
                        <a:rPr lang="en-US" sz="1000" dirty="0" err="1" smtClean="0"/>
                        <a:t>pidx:Compartments</a:t>
                      </a:r>
                      <a:r>
                        <a:rPr lang="en-US" sz="1000" dirty="0" smtClean="0"/>
                        <a:t>/</a:t>
                      </a:r>
                      <a:r>
                        <a:rPr lang="en-US" sz="1000" dirty="0" err="1" smtClean="0"/>
                        <a:t>pidx:Compartment</a:t>
                      </a:r>
                      <a:r>
                        <a:rPr lang="en-US" sz="1000" dirty="0" smtClean="0"/>
                        <a:t>/</a:t>
                      </a:r>
                      <a:r>
                        <a:rPr lang="en-US" sz="1000" dirty="0" err="1" smtClean="0"/>
                        <a:t>pidx:Reference</a:t>
                      </a:r>
                      <a:endParaRPr lang="en-US" sz="1000" dirty="0" smtClean="0"/>
                    </a:p>
                    <a:p>
                      <a:endParaRPr lang="en-US" sz="1000" dirty="0"/>
                    </a:p>
                  </a:txBody>
                  <a:tcPr/>
                </a:tc>
                <a:tc>
                  <a:txBody>
                    <a:bodyPr/>
                    <a:lstStyle/>
                    <a:p>
                      <a:r>
                        <a:rPr lang="en-US" sz="1000" dirty="0" smtClean="0"/>
                        <a:t>Copy</a:t>
                      </a:r>
                      <a:r>
                        <a:rPr lang="en-US" sz="1000" baseline="0" dirty="0" smtClean="0"/>
                        <a:t> Reference at compartment Level, if lifting as planned</a:t>
                      </a:r>
                      <a:endParaRPr lang="en-US" sz="1000" dirty="0"/>
                    </a:p>
                  </a:txBody>
                  <a:tcPr/>
                </a:tc>
              </a:tr>
            </a:tbl>
          </a:graphicData>
        </a:graphic>
      </p:graphicFrame>
      <p:sp>
        <p:nvSpPr>
          <p:cNvPr id="5" name="TextBox 4"/>
          <p:cNvSpPr txBox="1"/>
          <p:nvPr/>
        </p:nvSpPr>
        <p:spPr>
          <a:xfrm>
            <a:off x="224444" y="5620434"/>
            <a:ext cx="8913850" cy="1200329"/>
          </a:xfrm>
          <a:prstGeom prst="rect">
            <a:avLst/>
          </a:prstGeom>
          <a:noFill/>
        </p:spPr>
        <p:txBody>
          <a:bodyPr wrap="none" rtlCol="0">
            <a:spAutoFit/>
          </a:bodyPr>
          <a:lstStyle/>
          <a:p>
            <a:r>
              <a:rPr lang="en-US" dirty="0" smtClean="0"/>
              <a:t>*For Shipments if References are listed in </a:t>
            </a:r>
            <a:r>
              <a:rPr lang="en-US" dirty="0" err="1" smtClean="0"/>
              <a:t>LoadPlan</a:t>
            </a:r>
            <a:r>
              <a:rPr lang="en-US" dirty="0" smtClean="0"/>
              <a:t>, then copy the references </a:t>
            </a:r>
          </a:p>
          <a:p>
            <a:r>
              <a:rPr lang="en-US" dirty="0" smtClean="0"/>
              <a:t>from the </a:t>
            </a:r>
            <a:r>
              <a:rPr lang="en-US" dirty="0" err="1" smtClean="0"/>
              <a:t>LoadPlan</a:t>
            </a:r>
            <a:r>
              <a:rPr lang="en-US" dirty="0" smtClean="0"/>
              <a:t>, otherwise copy the references from the Document LI section.   For</a:t>
            </a:r>
          </a:p>
          <a:p>
            <a:r>
              <a:rPr lang="en-US" dirty="0"/>
              <a:t>s</a:t>
            </a:r>
            <a:r>
              <a:rPr lang="en-US" dirty="0" smtClean="0"/>
              <a:t>hipments the </a:t>
            </a:r>
            <a:r>
              <a:rPr lang="en-US" dirty="0" err="1" smtClean="0"/>
              <a:t>LoadPlan</a:t>
            </a:r>
            <a:r>
              <a:rPr lang="en-US" dirty="0" smtClean="0"/>
              <a:t> References should be filled in so you know which product/quantities</a:t>
            </a:r>
          </a:p>
          <a:p>
            <a:r>
              <a:rPr lang="en-US" dirty="0" smtClean="0"/>
              <a:t>where loaded for each Delivery, so you can bill correctly.</a:t>
            </a:r>
            <a:endParaRPr lang="en-US" dirty="0"/>
          </a:p>
        </p:txBody>
      </p:sp>
    </p:spTree>
    <p:extLst>
      <p:ext uri="{BB962C8B-B14F-4D97-AF65-F5344CB8AC3E}">
        <p14:creationId xmlns:p14="http://schemas.microsoft.com/office/powerpoint/2010/main" val="136932196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PM To BOL Mapping Continued</a:t>
            </a:r>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val="3998141743"/>
              </p:ext>
            </p:extLst>
          </p:nvPr>
        </p:nvGraphicFramePr>
        <p:xfrm>
          <a:off x="60960" y="1740029"/>
          <a:ext cx="8625839" cy="3815080"/>
        </p:xfrm>
        <a:graphic>
          <a:graphicData uri="http://schemas.openxmlformats.org/drawingml/2006/table">
            <a:tbl>
              <a:tblPr firstRow="1" bandRow="1">
                <a:tableStyleId>{5C22544A-7EE6-4342-B048-85BDC9FD1C3A}</a:tableStyleId>
              </a:tblPr>
              <a:tblGrid>
                <a:gridCol w="1227513"/>
                <a:gridCol w="3689651"/>
                <a:gridCol w="2413016"/>
                <a:gridCol w="1295659"/>
              </a:tblGrid>
              <a:tr h="370840">
                <a:tc>
                  <a:txBody>
                    <a:bodyPr/>
                    <a:lstStyle/>
                    <a:p>
                      <a:r>
                        <a:rPr lang="en-US" sz="1100" dirty="0" smtClean="0"/>
                        <a:t>Field Name</a:t>
                      </a:r>
                      <a:endParaRPr lang="en-US" sz="1100" dirty="0"/>
                    </a:p>
                  </a:txBody>
                  <a:tcPr/>
                </a:tc>
                <a:tc>
                  <a:txBody>
                    <a:bodyPr/>
                    <a:lstStyle/>
                    <a:p>
                      <a:r>
                        <a:rPr lang="en-US" sz="1100" dirty="0" smtClean="0"/>
                        <a:t>Planned Movement  </a:t>
                      </a:r>
                      <a:r>
                        <a:rPr lang="en-US" sz="1100" dirty="0" err="1" smtClean="0"/>
                        <a:t>Xpath</a:t>
                      </a:r>
                      <a:endParaRPr lang="en-US" sz="1100" dirty="0"/>
                    </a:p>
                  </a:txBody>
                  <a:tcPr/>
                </a:tc>
                <a:tc>
                  <a:txBody>
                    <a:bodyPr/>
                    <a:lstStyle/>
                    <a:p>
                      <a:r>
                        <a:rPr lang="en-US" sz="1100" dirty="0" smtClean="0"/>
                        <a:t>BOL </a:t>
                      </a:r>
                      <a:r>
                        <a:rPr lang="en-US" sz="1100" dirty="0" err="1" smtClean="0"/>
                        <a:t>XPath</a:t>
                      </a:r>
                      <a:endParaRPr lang="en-US" sz="1100" dirty="0"/>
                    </a:p>
                  </a:txBody>
                  <a:tcPr/>
                </a:tc>
                <a:tc>
                  <a:txBody>
                    <a:bodyPr/>
                    <a:lstStyle/>
                    <a:p>
                      <a:r>
                        <a:rPr lang="en-US" sz="1100" dirty="0" smtClean="0"/>
                        <a:t>Action</a:t>
                      </a:r>
                      <a:endParaRPr lang="en-US" sz="1100" dirty="0"/>
                    </a:p>
                  </a:txBody>
                  <a:tcPr/>
                </a:tc>
              </a:tr>
              <a:tr h="370840">
                <a:tc>
                  <a:txBody>
                    <a:bodyPr/>
                    <a:lstStyle/>
                    <a:p>
                      <a:r>
                        <a:rPr lang="en-US" sz="1100" dirty="0" smtClean="0"/>
                        <a:t>Detail Reference </a:t>
                      </a:r>
                    </a:p>
                    <a:p>
                      <a:r>
                        <a:rPr lang="en-US" sz="1100" dirty="0" smtClean="0"/>
                        <a:t>Additional Ref</a:t>
                      </a:r>
                      <a:endParaRPr lang="en-US" sz="1100" dirty="0"/>
                    </a:p>
                  </a:txBody>
                  <a:tcPr/>
                </a:tc>
                <a:tc>
                  <a:txBody>
                    <a:bodyPr/>
                    <a:lstStyle/>
                    <a:p>
                      <a:r>
                        <a:rPr lang="en-US" sz="1100" dirty="0" smtClean="0"/>
                        <a:t>Copy </a:t>
                      </a:r>
                    </a:p>
                    <a:p>
                      <a:r>
                        <a:rPr lang="en-US" sz="1100" dirty="0" err="1" smtClean="0"/>
                        <a:t>DocumentOriginator</a:t>
                      </a:r>
                      <a:r>
                        <a:rPr lang="en-US" sz="1100" dirty="0" smtClean="0"/>
                        <a:t>, </a:t>
                      </a:r>
                    </a:p>
                    <a:p>
                      <a:r>
                        <a:rPr lang="en-US" sz="1100" dirty="0" err="1" smtClean="0"/>
                        <a:t>MovementType</a:t>
                      </a:r>
                      <a:r>
                        <a:rPr lang="en-US" sz="1100" dirty="0" smtClean="0"/>
                        <a:t>*</a:t>
                      </a:r>
                    </a:p>
                    <a:p>
                      <a:r>
                        <a:rPr lang="en-US" sz="1100" dirty="0" smtClean="0"/>
                        <a:t>Document</a:t>
                      </a:r>
                      <a:r>
                        <a:rPr lang="en-US" sz="1100" baseline="0" dirty="0" smtClean="0"/>
                        <a:t> ID, </a:t>
                      </a:r>
                    </a:p>
                    <a:p>
                      <a:r>
                        <a:rPr lang="en-US" sz="1100" baseline="0" dirty="0" smtClean="0"/>
                        <a:t>LI Associated with Lifting to BOL </a:t>
                      </a:r>
                      <a:endParaRPr lang="en-US" sz="1100" dirty="0"/>
                    </a:p>
                  </a:txBody>
                  <a:tcPr/>
                </a:tc>
                <a:tc>
                  <a:txBody>
                    <a:bodyPr/>
                    <a:lstStyle/>
                    <a:p>
                      <a:r>
                        <a:rPr lang="en-US" sz="1100" dirty="0" err="1" smtClean="0"/>
                        <a:t>pidx:LoadingDeliveryReceipt</a:t>
                      </a:r>
                      <a:r>
                        <a:rPr lang="en-US" sz="1100" dirty="0" smtClean="0"/>
                        <a:t>/</a:t>
                      </a:r>
                      <a:r>
                        <a:rPr lang="en-US" sz="1100" dirty="0" err="1" smtClean="0"/>
                        <a:t>pidx:Body</a:t>
                      </a:r>
                      <a:r>
                        <a:rPr lang="en-US" sz="1100" dirty="0" smtClean="0"/>
                        <a:t>/</a:t>
                      </a:r>
                      <a:r>
                        <a:rPr lang="en-US" sz="1100" dirty="0" err="1" smtClean="0"/>
                        <a:t>pidx:Posting</a:t>
                      </a:r>
                      <a:r>
                        <a:rPr lang="en-US" sz="1100" dirty="0" smtClean="0"/>
                        <a:t>/</a:t>
                      </a:r>
                      <a:r>
                        <a:rPr lang="en-US" sz="1100" dirty="0" err="1" smtClean="0"/>
                        <a:t>pidx:Transport</a:t>
                      </a:r>
                      <a:r>
                        <a:rPr lang="en-US" sz="1100" dirty="0" smtClean="0"/>
                        <a:t>/</a:t>
                      </a:r>
                      <a:r>
                        <a:rPr lang="en-US" sz="1100" dirty="0" err="1" smtClean="0"/>
                        <a:t>pidx:LoadingParts</a:t>
                      </a:r>
                      <a:r>
                        <a:rPr lang="en-US" sz="1100" dirty="0" smtClean="0"/>
                        <a:t>/</a:t>
                      </a:r>
                      <a:r>
                        <a:rPr lang="en-US" sz="1100" dirty="0" err="1" smtClean="0"/>
                        <a:t>pidx:LoadingPart</a:t>
                      </a:r>
                      <a:r>
                        <a:rPr lang="en-US" sz="1100" dirty="0" smtClean="0"/>
                        <a:t>/</a:t>
                      </a:r>
                      <a:r>
                        <a:rPr lang="en-US" sz="1100" dirty="0" err="1" smtClean="0"/>
                        <a:t>pidx:Compartments</a:t>
                      </a:r>
                      <a:r>
                        <a:rPr lang="en-US" sz="1100" dirty="0" smtClean="0"/>
                        <a:t>/</a:t>
                      </a:r>
                      <a:r>
                        <a:rPr lang="en-US" sz="1100" dirty="0" err="1" smtClean="0"/>
                        <a:t>pidx:Compartment</a:t>
                      </a:r>
                      <a:r>
                        <a:rPr lang="en-US" sz="1100" dirty="0" smtClean="0"/>
                        <a:t>/</a:t>
                      </a:r>
                      <a:r>
                        <a:rPr lang="en-US" sz="1100" dirty="0" err="1" smtClean="0"/>
                        <a:t>pidx:Reference</a:t>
                      </a:r>
                      <a:r>
                        <a:rPr lang="en-US" sz="1100" dirty="0" smtClean="0"/>
                        <a:t>/</a:t>
                      </a:r>
                      <a:r>
                        <a:rPr lang="en-US" sz="1100" dirty="0" err="1" smtClean="0"/>
                        <a:t>pidx:ReferenceOwner</a:t>
                      </a:r>
                      <a:endParaRPr lang="en-US" sz="1100" dirty="0" smtClean="0"/>
                    </a:p>
                    <a:p>
                      <a:r>
                        <a:rPr lang="en-US" sz="1100" dirty="0" err="1" smtClean="0"/>
                        <a:t>pidx:LoadingDeliveryReceipt</a:t>
                      </a:r>
                      <a:r>
                        <a:rPr lang="en-US" sz="1100" dirty="0" smtClean="0"/>
                        <a:t>/</a:t>
                      </a:r>
                      <a:r>
                        <a:rPr lang="en-US" sz="1100" dirty="0" err="1" smtClean="0"/>
                        <a:t>pidx:Body</a:t>
                      </a:r>
                      <a:r>
                        <a:rPr lang="en-US" sz="1100" dirty="0" smtClean="0"/>
                        <a:t>/</a:t>
                      </a:r>
                      <a:r>
                        <a:rPr lang="en-US" sz="1100" dirty="0" err="1" smtClean="0"/>
                        <a:t>pidx:Posting</a:t>
                      </a:r>
                      <a:r>
                        <a:rPr lang="en-US" sz="1100" dirty="0" smtClean="0"/>
                        <a:t>/</a:t>
                      </a:r>
                      <a:r>
                        <a:rPr lang="en-US" sz="1100" dirty="0" err="1" smtClean="0"/>
                        <a:t>pidx:Transport</a:t>
                      </a:r>
                      <a:r>
                        <a:rPr lang="en-US" sz="1100" dirty="0" smtClean="0"/>
                        <a:t>/</a:t>
                      </a:r>
                      <a:r>
                        <a:rPr lang="en-US" sz="1100" dirty="0" err="1" smtClean="0"/>
                        <a:t>pidx:LoadingParts</a:t>
                      </a:r>
                      <a:r>
                        <a:rPr lang="en-US" sz="1100" dirty="0" smtClean="0"/>
                        <a:t>/</a:t>
                      </a:r>
                      <a:r>
                        <a:rPr lang="en-US" sz="1100" dirty="0" err="1" smtClean="0"/>
                        <a:t>pidx:LoadingPart</a:t>
                      </a:r>
                      <a:r>
                        <a:rPr lang="en-US" sz="1100" dirty="0" smtClean="0"/>
                        <a:t>/</a:t>
                      </a:r>
                      <a:r>
                        <a:rPr lang="en-US" sz="1100" dirty="0" err="1" smtClean="0"/>
                        <a:t>pidx:Compartments</a:t>
                      </a:r>
                      <a:r>
                        <a:rPr lang="en-US" sz="1100" dirty="0" smtClean="0"/>
                        <a:t>/</a:t>
                      </a:r>
                      <a:r>
                        <a:rPr lang="en-US" sz="1100" dirty="0" err="1" smtClean="0"/>
                        <a:t>pidx:Compartment</a:t>
                      </a:r>
                      <a:r>
                        <a:rPr lang="en-US" sz="1100" dirty="0" smtClean="0"/>
                        <a:t>/</a:t>
                      </a:r>
                      <a:r>
                        <a:rPr lang="en-US" sz="1100" dirty="0" err="1" smtClean="0"/>
                        <a:t>pidx:Reference</a:t>
                      </a:r>
                      <a:r>
                        <a:rPr lang="en-US" sz="1100" dirty="0" smtClean="0"/>
                        <a:t>/</a:t>
                      </a:r>
                      <a:r>
                        <a:rPr lang="en-US" sz="1100" dirty="0" err="1" smtClean="0"/>
                        <a:t>pidx:ReferenceQualifier</a:t>
                      </a:r>
                      <a:endParaRPr lang="en-US" sz="1100" dirty="0" smtClean="0"/>
                    </a:p>
                    <a:p>
                      <a:r>
                        <a:rPr lang="en-US" sz="1100" dirty="0" err="1" smtClean="0"/>
                        <a:t>pidx:LoadingDeliveryReceipt</a:t>
                      </a:r>
                      <a:r>
                        <a:rPr lang="en-US" sz="1100" dirty="0" smtClean="0"/>
                        <a:t>/</a:t>
                      </a:r>
                      <a:r>
                        <a:rPr lang="en-US" sz="1100" dirty="0" err="1" smtClean="0"/>
                        <a:t>pidx:Body</a:t>
                      </a:r>
                      <a:r>
                        <a:rPr lang="en-US" sz="1100" dirty="0" smtClean="0"/>
                        <a:t>/</a:t>
                      </a:r>
                      <a:r>
                        <a:rPr lang="en-US" sz="1100" dirty="0" err="1" smtClean="0"/>
                        <a:t>pidx:Posting</a:t>
                      </a:r>
                      <a:r>
                        <a:rPr lang="en-US" sz="1100" dirty="0" smtClean="0"/>
                        <a:t>/</a:t>
                      </a:r>
                      <a:r>
                        <a:rPr lang="en-US" sz="1100" dirty="0" err="1" smtClean="0"/>
                        <a:t>pidx:Transport</a:t>
                      </a:r>
                      <a:r>
                        <a:rPr lang="en-US" sz="1100" dirty="0" smtClean="0"/>
                        <a:t>/</a:t>
                      </a:r>
                      <a:r>
                        <a:rPr lang="en-US" sz="1100" dirty="0" err="1" smtClean="0"/>
                        <a:t>pidx:LoadingParts</a:t>
                      </a:r>
                      <a:r>
                        <a:rPr lang="en-US" sz="1100" dirty="0" smtClean="0"/>
                        <a:t>/</a:t>
                      </a:r>
                      <a:r>
                        <a:rPr lang="en-US" sz="1100" dirty="0" err="1" smtClean="0"/>
                        <a:t>pidx:LoadingPart</a:t>
                      </a:r>
                      <a:r>
                        <a:rPr lang="en-US" sz="1100" dirty="0" smtClean="0"/>
                        <a:t>/</a:t>
                      </a:r>
                      <a:r>
                        <a:rPr lang="en-US" sz="1100" dirty="0" err="1" smtClean="0"/>
                        <a:t>pidx:Compartments</a:t>
                      </a:r>
                      <a:r>
                        <a:rPr lang="en-US" sz="1100" dirty="0" smtClean="0"/>
                        <a:t>/</a:t>
                      </a:r>
                      <a:r>
                        <a:rPr lang="en-US" sz="1100" dirty="0" err="1" smtClean="0"/>
                        <a:t>pidx:Compartment</a:t>
                      </a:r>
                      <a:r>
                        <a:rPr lang="en-US" sz="1100" dirty="0" smtClean="0"/>
                        <a:t>/</a:t>
                      </a:r>
                      <a:r>
                        <a:rPr lang="en-US" sz="1100" dirty="0" err="1" smtClean="0"/>
                        <a:t>pidx:Reference</a:t>
                      </a:r>
                      <a:r>
                        <a:rPr lang="en-US" sz="1100" dirty="0" smtClean="0"/>
                        <a:t>/</a:t>
                      </a:r>
                      <a:r>
                        <a:rPr lang="en-US" sz="1100" dirty="0" err="1" smtClean="0"/>
                        <a:t>pidx:ReferenceIdentifier</a:t>
                      </a:r>
                      <a:endParaRPr lang="en-US" sz="1100" dirty="0" smtClean="0"/>
                    </a:p>
                    <a:p>
                      <a:r>
                        <a:rPr lang="en-US" sz="1100" dirty="0" err="1" smtClean="0"/>
                        <a:t>pidx:LoadingDeliveryReceipt</a:t>
                      </a:r>
                      <a:r>
                        <a:rPr lang="en-US" sz="1100" dirty="0" smtClean="0"/>
                        <a:t>/</a:t>
                      </a:r>
                      <a:r>
                        <a:rPr lang="en-US" sz="1100" dirty="0" err="1" smtClean="0"/>
                        <a:t>pidx:Body</a:t>
                      </a:r>
                      <a:r>
                        <a:rPr lang="en-US" sz="1100" dirty="0" smtClean="0"/>
                        <a:t>/</a:t>
                      </a:r>
                      <a:r>
                        <a:rPr lang="en-US" sz="1100" dirty="0" err="1" smtClean="0"/>
                        <a:t>pidx:Posting</a:t>
                      </a:r>
                      <a:r>
                        <a:rPr lang="en-US" sz="1100" dirty="0" smtClean="0"/>
                        <a:t>/</a:t>
                      </a:r>
                      <a:r>
                        <a:rPr lang="en-US" sz="1100" dirty="0" err="1" smtClean="0"/>
                        <a:t>pidx:Transport</a:t>
                      </a:r>
                      <a:r>
                        <a:rPr lang="en-US" sz="1100" dirty="0" smtClean="0"/>
                        <a:t>/</a:t>
                      </a:r>
                      <a:r>
                        <a:rPr lang="en-US" sz="1100" dirty="0" err="1" smtClean="0"/>
                        <a:t>pidx:LoadingParts</a:t>
                      </a:r>
                      <a:r>
                        <a:rPr lang="en-US" sz="1100" dirty="0" smtClean="0"/>
                        <a:t>/</a:t>
                      </a:r>
                      <a:r>
                        <a:rPr lang="en-US" sz="1100" dirty="0" err="1" smtClean="0"/>
                        <a:t>pidx:LoadingPart</a:t>
                      </a:r>
                      <a:r>
                        <a:rPr lang="en-US" sz="1100" dirty="0" smtClean="0"/>
                        <a:t>/</a:t>
                      </a:r>
                      <a:r>
                        <a:rPr lang="en-US" sz="1100" dirty="0" err="1" smtClean="0"/>
                        <a:t>pidx:Compartments</a:t>
                      </a:r>
                      <a:r>
                        <a:rPr lang="en-US" sz="1100" dirty="0" smtClean="0"/>
                        <a:t>/</a:t>
                      </a:r>
                      <a:r>
                        <a:rPr lang="en-US" sz="1100" dirty="0" err="1" smtClean="0"/>
                        <a:t>pidx:Compartment</a:t>
                      </a:r>
                      <a:r>
                        <a:rPr lang="en-US" sz="1100" dirty="0" smtClean="0"/>
                        <a:t>/</a:t>
                      </a:r>
                      <a:r>
                        <a:rPr lang="en-US" sz="1100" dirty="0" err="1" smtClean="0"/>
                        <a:t>pidx:Reference</a:t>
                      </a:r>
                      <a:r>
                        <a:rPr lang="en-US" sz="1100" dirty="0" smtClean="0"/>
                        <a:t>/</a:t>
                      </a:r>
                      <a:r>
                        <a:rPr lang="en-US" sz="1100" dirty="0" err="1" smtClean="0"/>
                        <a:t>pidx:ReferenceItem</a:t>
                      </a:r>
                      <a:endParaRPr lang="en-US" sz="1100" dirty="0"/>
                    </a:p>
                  </a:txBody>
                  <a:tcPr/>
                </a:tc>
                <a:tc>
                  <a:txBody>
                    <a:bodyPr/>
                    <a:lstStyle/>
                    <a:p>
                      <a:r>
                        <a:rPr lang="en-US" sz="1100" dirty="0" smtClean="0"/>
                        <a:t>Translation Required on </a:t>
                      </a:r>
                      <a:r>
                        <a:rPr lang="en-US" sz="1100" dirty="0" err="1" smtClean="0"/>
                        <a:t>MovemenType</a:t>
                      </a:r>
                      <a:r>
                        <a:rPr lang="en-US" sz="1100" dirty="0" smtClean="0"/>
                        <a:t> to References</a:t>
                      </a:r>
                    </a:p>
                    <a:p>
                      <a:endParaRPr lang="en-US" sz="1100" dirty="0" smtClean="0"/>
                    </a:p>
                    <a:p>
                      <a:r>
                        <a:rPr lang="en-US" sz="1100" dirty="0" smtClean="0"/>
                        <a:t>The</a:t>
                      </a:r>
                      <a:r>
                        <a:rPr lang="en-US" sz="1100" baseline="0" dirty="0" smtClean="0"/>
                        <a:t> references form the LI should be copied to the detail references as well( see previous slide)</a:t>
                      </a:r>
                      <a:endParaRPr lang="en-US" sz="1100" dirty="0"/>
                    </a:p>
                  </a:txBody>
                  <a:tcPr/>
                </a:tc>
              </a:tr>
            </a:tbl>
          </a:graphicData>
        </a:graphic>
      </p:graphicFrame>
    </p:spTree>
    <p:extLst>
      <p:ext uri="{BB962C8B-B14F-4D97-AF65-F5344CB8AC3E}">
        <p14:creationId xmlns:p14="http://schemas.microsoft.com/office/powerpoint/2010/main" val="69685268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Special Considerations/Exceptions</a:t>
            </a:r>
            <a:r>
              <a:rPr lang="en-US" dirty="0"/>
              <a:t>	</a:t>
            </a:r>
          </a:p>
        </p:txBody>
      </p:sp>
      <p:sp>
        <p:nvSpPr>
          <p:cNvPr id="3" name="Content Placeholder 2"/>
          <p:cNvSpPr>
            <a:spLocks noGrp="1"/>
          </p:cNvSpPr>
          <p:nvPr>
            <p:ph idx="1"/>
          </p:nvPr>
        </p:nvSpPr>
        <p:spPr/>
        <p:txBody>
          <a:bodyPr/>
          <a:lstStyle/>
          <a:p>
            <a:r>
              <a:rPr lang="en-US" sz="2400" dirty="0" err="1" smtClean="0"/>
              <a:t>TASLoadID</a:t>
            </a:r>
            <a:r>
              <a:rPr lang="en-US" sz="2400" dirty="0" smtClean="0"/>
              <a:t>/</a:t>
            </a:r>
            <a:r>
              <a:rPr lang="en-US" sz="2400" dirty="0" err="1" smtClean="0"/>
              <a:t>LoadID</a:t>
            </a:r>
            <a:r>
              <a:rPr lang="en-US" sz="2400" dirty="0" smtClean="0"/>
              <a:t>/3rdPartyLoadID – Only the </a:t>
            </a:r>
            <a:r>
              <a:rPr lang="en-US" sz="2400" dirty="0" err="1" smtClean="0"/>
              <a:t>LoadID</a:t>
            </a:r>
            <a:r>
              <a:rPr lang="en-US" sz="2400" dirty="0" smtClean="0"/>
              <a:t> entered in at the TERMINAL should be placed on the BOL.  ALL </a:t>
            </a:r>
            <a:r>
              <a:rPr lang="en-US" sz="2400" dirty="0" err="1" smtClean="0"/>
              <a:t>LoadIDs</a:t>
            </a:r>
            <a:r>
              <a:rPr lang="en-US" sz="2400" dirty="0" smtClean="0"/>
              <a:t> should not be copied into outbound BOL.  If there is more than one 3rdPartyLoadID per line item then do not include the 3rdPartyLoadID.</a:t>
            </a:r>
          </a:p>
          <a:p>
            <a:r>
              <a:rPr lang="en-US" sz="2400" dirty="0" err="1" smtClean="0"/>
              <a:t>MovementType</a:t>
            </a:r>
            <a:r>
              <a:rPr lang="en-US" sz="2400" dirty="0" smtClean="0"/>
              <a:t> to </a:t>
            </a:r>
            <a:r>
              <a:rPr lang="en-US" sz="2400" dirty="0" err="1" smtClean="0"/>
              <a:t>DocumentType</a:t>
            </a:r>
            <a:r>
              <a:rPr lang="en-US" sz="2400" dirty="0" smtClean="0"/>
              <a:t> </a:t>
            </a:r>
            <a:r>
              <a:rPr lang="en-US" sz="2400" dirty="0" err="1" smtClean="0"/>
              <a:t>Transalations</a:t>
            </a:r>
            <a:endParaRPr lang="en-US" sz="2400" dirty="0" smtClean="0"/>
          </a:p>
          <a:p>
            <a:pPr lvl="1"/>
            <a:endParaRPr lang="en-US" dirty="0" smtClean="0"/>
          </a:p>
          <a:p>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val="3684385329"/>
              </p:ext>
            </p:extLst>
          </p:nvPr>
        </p:nvGraphicFramePr>
        <p:xfrm>
          <a:off x="1714500" y="4102879"/>
          <a:ext cx="5613400" cy="2050260"/>
        </p:xfrm>
        <a:graphic>
          <a:graphicData uri="http://schemas.openxmlformats.org/drawingml/2006/table">
            <a:tbl>
              <a:tblPr firstRow="1" bandRow="1">
                <a:effectLst>
                  <a:outerShdw blurRad="50800" dist="38100" dir="18900000" algn="bl" rotWithShape="0">
                    <a:prstClr val="black">
                      <a:alpha val="40000"/>
                    </a:prstClr>
                  </a:outerShdw>
                </a:effectLst>
                <a:tableStyleId>{B301B821-A1FF-4177-AEE7-76D212191A09}</a:tableStyleId>
              </a:tblPr>
              <a:tblGrid>
                <a:gridCol w="2223129"/>
                <a:gridCol w="3390271"/>
              </a:tblGrid>
              <a:tr h="341710">
                <a:tc>
                  <a:txBody>
                    <a:bodyPr/>
                    <a:lstStyle/>
                    <a:p>
                      <a:pPr algn="l" fontAlgn="b"/>
                      <a:r>
                        <a:rPr lang="en-US" sz="2000" u="none" strike="noStrike" dirty="0" err="1" smtClean="0">
                          <a:effectLst/>
                        </a:rPr>
                        <a:t>MovementType</a:t>
                      </a:r>
                      <a:r>
                        <a:rPr lang="en-US" sz="2000" u="none" strike="noStrike" dirty="0" smtClean="0">
                          <a:effectLst/>
                        </a:rPr>
                        <a:t>(PM)</a:t>
                      </a:r>
                      <a:endParaRPr lang="en-US" sz="2000" b="0" i="0" u="none" strike="noStrike" dirty="0">
                        <a:solidFill>
                          <a:srgbClr val="9C6500"/>
                        </a:solidFill>
                        <a:effectLst/>
                        <a:latin typeface="Calibri"/>
                      </a:endParaRPr>
                    </a:p>
                  </a:txBody>
                  <a:tcPr marL="0" marR="0" marT="0" marB="0" anchor="b"/>
                </a:tc>
                <a:tc>
                  <a:txBody>
                    <a:bodyPr/>
                    <a:lstStyle/>
                    <a:p>
                      <a:pPr algn="l" fontAlgn="b"/>
                      <a:r>
                        <a:rPr lang="en-US" sz="2000" u="none" strike="noStrike" dirty="0" err="1" smtClean="0">
                          <a:effectLst/>
                        </a:rPr>
                        <a:t>DocumentReferenceType</a:t>
                      </a:r>
                      <a:r>
                        <a:rPr lang="en-US" sz="2000" u="none" strike="noStrike" dirty="0" smtClean="0">
                          <a:effectLst/>
                        </a:rPr>
                        <a:t> (BOL)</a:t>
                      </a:r>
                      <a:endParaRPr lang="en-US" sz="2000" b="0" i="0" u="none" strike="noStrike" dirty="0">
                        <a:solidFill>
                          <a:srgbClr val="9C6500"/>
                        </a:solidFill>
                        <a:effectLst/>
                        <a:latin typeface="Calibri"/>
                      </a:endParaRPr>
                    </a:p>
                  </a:txBody>
                  <a:tcPr marL="0" marR="0" marT="0" marB="0" anchor="b"/>
                </a:tc>
              </a:tr>
              <a:tr h="341710">
                <a:tc>
                  <a:txBody>
                    <a:bodyPr/>
                    <a:lstStyle/>
                    <a:p>
                      <a:pPr algn="l" fontAlgn="b"/>
                      <a:r>
                        <a:rPr lang="en-US" sz="2000" u="none" strike="noStrike" dirty="0">
                          <a:effectLst/>
                        </a:rPr>
                        <a:t>Contract</a:t>
                      </a:r>
                      <a:endParaRPr lang="en-US" sz="2000" b="0" i="0" u="none" strike="noStrike" dirty="0">
                        <a:solidFill>
                          <a:srgbClr val="000000"/>
                        </a:solidFill>
                        <a:effectLst/>
                        <a:latin typeface="Calibri"/>
                      </a:endParaRPr>
                    </a:p>
                  </a:txBody>
                  <a:tcPr marL="0" marR="0" marT="0" marB="0" anchor="b"/>
                </a:tc>
                <a:tc>
                  <a:txBody>
                    <a:bodyPr/>
                    <a:lstStyle/>
                    <a:p>
                      <a:pPr algn="l" fontAlgn="b"/>
                      <a:r>
                        <a:rPr lang="en-US" sz="2000" u="none" strike="noStrike" dirty="0" err="1">
                          <a:effectLst/>
                        </a:rPr>
                        <a:t>SalesContract</a:t>
                      </a:r>
                      <a:endParaRPr lang="en-US" sz="2000" b="0" i="0" u="none" strike="noStrike" dirty="0">
                        <a:solidFill>
                          <a:srgbClr val="000000"/>
                        </a:solidFill>
                        <a:effectLst/>
                        <a:latin typeface="Calibri"/>
                      </a:endParaRPr>
                    </a:p>
                  </a:txBody>
                  <a:tcPr marL="0" marR="0" marT="0" marB="0" anchor="b"/>
                </a:tc>
              </a:tr>
              <a:tr h="341710">
                <a:tc>
                  <a:txBody>
                    <a:bodyPr/>
                    <a:lstStyle/>
                    <a:p>
                      <a:pPr algn="l" fontAlgn="b"/>
                      <a:r>
                        <a:rPr lang="en-US" sz="2000" u="none" strike="noStrike" dirty="0" err="1">
                          <a:effectLst/>
                        </a:rPr>
                        <a:t>LoadID</a:t>
                      </a:r>
                      <a:endParaRPr lang="en-US" sz="2000" b="0" i="0" u="none" strike="noStrike" dirty="0">
                        <a:solidFill>
                          <a:srgbClr val="000000"/>
                        </a:solidFill>
                        <a:effectLst/>
                        <a:latin typeface="Calibri"/>
                      </a:endParaRPr>
                    </a:p>
                  </a:txBody>
                  <a:tcPr marL="0" marR="0" marT="0" marB="0" anchor="b"/>
                </a:tc>
                <a:tc>
                  <a:txBody>
                    <a:bodyPr/>
                    <a:lstStyle/>
                    <a:p>
                      <a:pPr algn="l" fontAlgn="b"/>
                      <a:r>
                        <a:rPr lang="en-US" sz="2000" u="none" strike="noStrike" dirty="0" err="1">
                          <a:effectLst/>
                        </a:rPr>
                        <a:t>LoadID</a:t>
                      </a:r>
                      <a:endParaRPr lang="en-US" sz="2000" b="0" i="0" u="none" strike="noStrike" dirty="0">
                        <a:solidFill>
                          <a:srgbClr val="000000"/>
                        </a:solidFill>
                        <a:effectLst/>
                        <a:latin typeface="Calibri"/>
                      </a:endParaRPr>
                    </a:p>
                  </a:txBody>
                  <a:tcPr marL="0" marR="0" marT="0" marB="0" anchor="b"/>
                </a:tc>
              </a:tr>
              <a:tr h="341710">
                <a:tc>
                  <a:txBody>
                    <a:bodyPr/>
                    <a:lstStyle/>
                    <a:p>
                      <a:pPr algn="l" fontAlgn="b"/>
                      <a:r>
                        <a:rPr lang="en-US" sz="2000" u="none" strike="noStrike" dirty="0">
                          <a:effectLst/>
                        </a:rPr>
                        <a:t>Nomination</a:t>
                      </a:r>
                      <a:endParaRPr lang="en-US" sz="2000" b="0" i="0" u="none" strike="noStrike" dirty="0">
                        <a:solidFill>
                          <a:srgbClr val="000000"/>
                        </a:solidFill>
                        <a:effectLst/>
                        <a:latin typeface="Calibri"/>
                      </a:endParaRPr>
                    </a:p>
                  </a:txBody>
                  <a:tcPr marL="0" marR="0" marT="0" marB="0" anchor="b"/>
                </a:tc>
                <a:tc>
                  <a:txBody>
                    <a:bodyPr/>
                    <a:lstStyle/>
                    <a:p>
                      <a:pPr algn="l" fontAlgn="b"/>
                      <a:r>
                        <a:rPr lang="en-US" sz="2000" u="none" strike="noStrike">
                          <a:effectLst/>
                        </a:rPr>
                        <a:t>Nomination</a:t>
                      </a:r>
                      <a:endParaRPr lang="en-US" sz="2000" b="0" i="0" u="none" strike="noStrike">
                        <a:solidFill>
                          <a:srgbClr val="000000"/>
                        </a:solidFill>
                        <a:effectLst/>
                        <a:latin typeface="Calibri"/>
                      </a:endParaRPr>
                    </a:p>
                  </a:txBody>
                  <a:tcPr marL="0" marR="0" marT="0" marB="0" anchor="b"/>
                </a:tc>
              </a:tr>
              <a:tr h="341710">
                <a:tc>
                  <a:txBody>
                    <a:bodyPr/>
                    <a:lstStyle/>
                    <a:p>
                      <a:pPr algn="l" fontAlgn="b"/>
                      <a:r>
                        <a:rPr lang="en-US" sz="2000" u="none" strike="noStrike" dirty="0">
                          <a:effectLst/>
                        </a:rPr>
                        <a:t>Order</a:t>
                      </a:r>
                      <a:endParaRPr lang="en-US" sz="2000" b="0" i="0" u="none" strike="noStrike" dirty="0">
                        <a:solidFill>
                          <a:srgbClr val="000000"/>
                        </a:solidFill>
                        <a:effectLst/>
                        <a:latin typeface="Calibri"/>
                      </a:endParaRPr>
                    </a:p>
                  </a:txBody>
                  <a:tcPr marL="0" marR="0" marT="0" marB="0" anchor="b"/>
                </a:tc>
                <a:tc>
                  <a:txBody>
                    <a:bodyPr/>
                    <a:lstStyle/>
                    <a:p>
                      <a:pPr algn="l" fontAlgn="b"/>
                      <a:r>
                        <a:rPr lang="en-US" sz="2000" u="none" strike="noStrike" dirty="0" err="1">
                          <a:effectLst/>
                        </a:rPr>
                        <a:t>SalesOrder</a:t>
                      </a:r>
                      <a:endParaRPr lang="en-US" sz="2000" b="0" i="0" u="none" strike="noStrike" dirty="0">
                        <a:solidFill>
                          <a:srgbClr val="000000"/>
                        </a:solidFill>
                        <a:effectLst/>
                        <a:latin typeface="Calibri"/>
                      </a:endParaRPr>
                    </a:p>
                  </a:txBody>
                  <a:tcPr marL="0" marR="0" marT="0" marB="0" anchor="b"/>
                </a:tc>
              </a:tr>
              <a:tr h="341710">
                <a:tc>
                  <a:txBody>
                    <a:bodyPr/>
                    <a:lstStyle/>
                    <a:p>
                      <a:pPr algn="l" fontAlgn="b"/>
                      <a:r>
                        <a:rPr lang="en-US" sz="2000" u="none" strike="noStrike" dirty="0">
                          <a:effectLst/>
                        </a:rPr>
                        <a:t>Shipment</a:t>
                      </a:r>
                      <a:endParaRPr lang="en-US" sz="2000" b="0" i="0" u="none" strike="noStrike" dirty="0">
                        <a:solidFill>
                          <a:srgbClr val="000000"/>
                        </a:solidFill>
                        <a:effectLst/>
                        <a:latin typeface="Calibri"/>
                      </a:endParaRPr>
                    </a:p>
                  </a:txBody>
                  <a:tcPr marL="0" marR="0" marT="0" marB="0" anchor="b"/>
                </a:tc>
                <a:tc>
                  <a:txBody>
                    <a:bodyPr/>
                    <a:lstStyle/>
                    <a:p>
                      <a:pPr algn="l" fontAlgn="b"/>
                      <a:r>
                        <a:rPr lang="en-US" sz="2000" u="none" strike="noStrike" dirty="0">
                          <a:effectLst/>
                        </a:rPr>
                        <a:t>Shipment</a:t>
                      </a:r>
                      <a:endParaRPr lang="en-US" sz="2000" b="0" i="0" u="none" strike="noStrike" dirty="0">
                        <a:solidFill>
                          <a:srgbClr val="000000"/>
                        </a:solidFill>
                        <a:effectLst/>
                        <a:latin typeface="Calibri"/>
                      </a:endParaRPr>
                    </a:p>
                  </a:txBody>
                  <a:tcPr marL="0" marR="0" marT="0" marB="0" anchor="b"/>
                </a:tc>
              </a:tr>
            </a:tbl>
          </a:graphicData>
        </a:graphic>
      </p:graphicFrame>
    </p:spTree>
    <p:extLst>
      <p:ext uri="{BB962C8B-B14F-4D97-AF65-F5344CB8AC3E}">
        <p14:creationId xmlns:p14="http://schemas.microsoft.com/office/powerpoint/2010/main" val="756411447"/>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6100</TotalTime>
  <Words>857</Words>
  <Application>Microsoft Office PowerPoint</Application>
  <PresentationFormat>On-screen Show (4:3)</PresentationFormat>
  <Paragraphs>150</Paragraphs>
  <Slides>10</Slides>
  <Notes>2</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Office Theme</vt:lpstr>
      <vt:lpstr>Slide Deck Overview</vt:lpstr>
      <vt:lpstr>Overview</vt:lpstr>
      <vt:lpstr>BOL Building</vt:lpstr>
      <vt:lpstr>Planned Movement Structure</vt:lpstr>
      <vt:lpstr>BOL Structure Overview</vt:lpstr>
      <vt:lpstr>Mapping The PM to the BOL</vt:lpstr>
      <vt:lpstr>PM to BOL Mapping</vt:lpstr>
      <vt:lpstr>PM To BOL Mapping Continued</vt:lpstr>
      <vt:lpstr>Special Considerations/Exceptions </vt:lpstr>
      <vt:lpstr>Applying the Rules Comments</vt:lpstr>
    </vt:vector>
  </TitlesOfParts>
  <Company>Hermes Asset Protection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PIDX TDXS Subgroup Planned Movements</dc:title>
  <dc:creator>Hanno Schwarz</dc:creator>
  <cp:lastModifiedBy>Bryan</cp:lastModifiedBy>
  <cp:revision>358</cp:revision>
  <dcterms:created xsi:type="dcterms:W3CDTF">2011-09-12T13:02:48Z</dcterms:created>
  <dcterms:modified xsi:type="dcterms:W3CDTF">2015-04-09T18:18:21Z</dcterms:modified>
</cp:coreProperties>
</file>